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721" r:id="rId1"/>
    <p:sldMasterId id="2147483722" r:id="rId2"/>
    <p:sldMasterId id="2147483723" r:id="rId3"/>
    <p:sldMasterId id="2147483724" r:id="rId4"/>
    <p:sldMasterId id="2147483725" r:id="rId5"/>
    <p:sldMasterId id="2147483726" r:id="rId6"/>
  </p:sldMasterIdLst>
  <p:notesMasterIdLst>
    <p:notesMasterId r:id="rId6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x="9144000" cy="6858000" type="screen4x3"/>
  <p:notesSz cx="7010400" cy="9296400"/>
  <p:embeddedFontLst>
    <p:embeddedFont>
      <p:font typeface="Arial Narrow" panose="020B0604020202020204" pitchFamily="34" charset="0"/>
      <p:regular r:id="rId70"/>
      <p:bold r:id="rId71"/>
      <p:italic r:id="rId72"/>
      <p:boldItalic r:id="rId73"/>
    </p:embeddedFont>
    <p:embeddedFont>
      <p:font typeface="Franklin Gothic" panose="020B0603020102020204" pitchFamily="34" charset="0"/>
      <p:bold r:id="rId74"/>
    </p:embeddedFont>
    <p:embeddedFont>
      <p:font typeface="Libre Franklin" pitchFamily="2" charset="77"/>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4184">
          <p15:clr>
            <a:srgbClr val="A4A3A4"/>
          </p15:clr>
        </p15:guide>
        <p15:guide id="4" pos="429">
          <p15:clr>
            <a:srgbClr val="A4A3A4"/>
          </p15:clr>
        </p15:guide>
        <p15:guide id="5" pos="5619">
          <p15:clr>
            <a:srgbClr val="A4A3A4"/>
          </p15:clr>
        </p15:guide>
        <p15:guide id="6" pos="2885">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guide id="3" orient="horz" pos="2928">
          <p15:clr>
            <a:srgbClr val="A4A3A4"/>
          </p15:clr>
        </p15:guide>
        <p15:guide id="4" pos="2160">
          <p15:clr>
            <a:srgbClr val="A4A3A4"/>
          </p15:clr>
        </p15:guide>
        <p15:guide id="5"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F2249A-3D19-4B98-A9DE-1D96778D65FA}">
  <a:tblStyle styleId="{F0F2249A-3D19-4B98-A9DE-1D96778D65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BF5414-8399-4566-A5EE-8E693F9B900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0"/>
          </a:solidFill>
        </a:fill>
      </a:tcStyle>
    </a:wholeTbl>
    <a:band1H>
      <a:tcTxStyle/>
      <a:tcStyle>
        <a:tcBdr/>
        <a:fill>
          <a:solidFill>
            <a:srgbClr val="CED5DF"/>
          </a:solidFill>
        </a:fill>
      </a:tcStyle>
    </a:band1H>
    <a:band2H>
      <a:tcTxStyle/>
      <a:tcStyle>
        <a:tcBdr/>
      </a:tcStyle>
    </a:band2H>
    <a:band1V>
      <a:tcTxStyle/>
      <a:tcStyle>
        <a:tcBdr/>
        <a:fill>
          <a:solidFill>
            <a:srgbClr val="CED5D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CDABBB2-59A8-42BC-AAF7-63FA8A950525}" styleName="Table_2">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0"/>
          </a:solidFill>
        </a:fill>
      </a:tcStyle>
    </a:wholeTbl>
    <a:band1H>
      <a:tcTxStyle/>
      <a:tcStyle>
        <a:tcBdr/>
        <a:fill>
          <a:solidFill>
            <a:srgbClr val="CED5DF"/>
          </a:solidFill>
        </a:fill>
      </a:tcStyle>
    </a:band1H>
    <a:band2H>
      <a:tcTxStyle/>
      <a:tcStyle>
        <a:tcBdr/>
      </a:tcStyle>
    </a:band2H>
    <a:band1V>
      <a:tcTxStyle/>
      <a:tcStyle>
        <a:tcBdr/>
        <a:fill>
          <a:solidFill>
            <a:srgbClr val="CED5DF"/>
          </a:solidFill>
        </a:fill>
      </a:tcStyle>
    </a:band1V>
    <a:band2V>
      <a:tcTxStyle/>
      <a:tcStyle>
        <a:tcBdr/>
      </a:tcStyle>
    </a:band2V>
    <a:lastCol>
      <a:tcTxStyle b="on" i="off">
        <a:font>
          <a:latin typeface="Arial"/>
          <a:ea typeface="Arial"/>
          <a:cs typeface="Arial"/>
        </a:font>
        <a:srgbClr val="FFFFFF"/>
      </a:tcTxStyle>
      <a:tcStyle>
        <a:tcBdr/>
        <a:fill>
          <a:solidFill>
            <a:srgbClr val="4B76A0"/>
          </a:solidFill>
        </a:fill>
      </a:tcStyle>
    </a:lastCol>
    <a:firstCol>
      <a:tcTxStyle b="on" i="off">
        <a:font>
          <a:latin typeface="Arial"/>
          <a:ea typeface="Arial"/>
          <a:cs typeface="Arial"/>
        </a:font>
        <a:srgbClr val="FFFFFF"/>
      </a:tcTxStyle>
      <a:tcStyle>
        <a:tcBdr/>
        <a:fill>
          <a:solidFill>
            <a:srgbClr val="4B76A0"/>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4B76A0"/>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4B76A0"/>
          </a:solidFill>
        </a:fill>
      </a:tcStyle>
    </a:firstRow>
    <a:neCell>
      <a:tcTxStyle/>
      <a:tcStyle>
        <a:tcBdr/>
      </a:tcStyle>
    </a:neCell>
    <a:nwCell>
      <a:tcTxStyle/>
      <a:tcStyle>
        <a:tcBdr/>
      </a:tcStyle>
    </a:nwCell>
  </a:tblStyle>
  <a:tblStyle styleId="{5BE84D21-5BDB-4197-81A0-216E6D5142FE}"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1760" y="184"/>
      </p:cViewPr>
      <p:guideLst>
        <p:guide orient="horz"/>
        <p:guide/>
        <p:guide orient="horz" pos="4184"/>
        <p:guide pos="429"/>
        <p:guide pos="5619"/>
        <p:guide pos="288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208"/>
        <p:guide orient="horz" pos="2928"/>
        <p:guide pos="2160"/>
        <p:guide pos="22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3.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7.fntdata"/><Relationship Id="rId7" Type="http://schemas.openxmlformats.org/officeDocument/2006/relationships/slide" Target="slides/slide1.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0"/>
            <a:ext cx="3038475" cy="465138"/>
          </a:xfrm>
          <a:prstGeom prst="rect">
            <a:avLst/>
          </a:prstGeom>
          <a:noFill/>
          <a:ln>
            <a:noFill/>
          </a:ln>
        </p:spPr>
        <p:txBody>
          <a:bodyPr spcFirstLastPara="1" wrap="square" lIns="93100" tIns="46550" rIns="93100" bIns="46550" anchor="t" anchorCtr="0">
            <a:noAutofit/>
          </a:bodyPr>
          <a:lstStyle>
            <a:lvl1pPr marR="0" lvl="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1927" y="0"/>
            <a:ext cx="3038475" cy="465138"/>
          </a:xfrm>
          <a:prstGeom prst="rect">
            <a:avLst/>
          </a:prstGeom>
          <a:noFill/>
          <a:ln>
            <a:noFill/>
          </a:ln>
        </p:spPr>
        <p:txBody>
          <a:bodyPr spcFirstLastPara="1" wrap="square" lIns="93100" tIns="46550" rIns="93100" bIns="46550" anchor="t" anchorCtr="0">
            <a:noAutofit/>
          </a:bodyPr>
          <a:lstStyle>
            <a:lvl1pPr marR="0" lvl="0" algn="r"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5041" y="4416430"/>
            <a:ext cx="5140325" cy="4183063"/>
          </a:xfrm>
          <a:prstGeom prst="rect">
            <a:avLst/>
          </a:prstGeom>
          <a:noFill/>
          <a:ln>
            <a:noFill/>
          </a:ln>
        </p:spPr>
        <p:txBody>
          <a:bodyPr spcFirstLastPara="1" wrap="square" lIns="93100" tIns="46550" rIns="93100" bIns="465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spcBef>
                <a:spcPts val="36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spcBef>
                <a:spcPts val="36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spcBef>
                <a:spcPts val="36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spcBef>
                <a:spcPts val="36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8831268"/>
            <a:ext cx="3038475" cy="465137"/>
          </a:xfrm>
          <a:prstGeom prst="rect">
            <a:avLst/>
          </a:prstGeom>
          <a:noFill/>
          <a:ln>
            <a:noFill/>
          </a:ln>
        </p:spPr>
        <p:txBody>
          <a:bodyPr spcFirstLastPara="1" wrap="square" lIns="93100" tIns="46550" rIns="93100" bIns="46550" anchor="b" anchorCtr="0">
            <a:noAutofit/>
          </a:bodyPr>
          <a:lstStyle>
            <a:lvl1pPr marR="0" lvl="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1927" y="8831268"/>
            <a:ext cx="3038475" cy="465137"/>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es.ed.gov/ncee/wwc/PracticeGuid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eb3af36b4_0_233: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7" name="Google Shape;387;g8eb3af36b4_0_233:notes"/>
          <p:cNvSpPr txBox="1">
            <a:spLocks noGrp="1"/>
          </p:cNvSpPr>
          <p:nvPr>
            <p:ph type="body" idx="1"/>
          </p:nvPr>
        </p:nvSpPr>
        <p:spPr>
          <a:xfrm>
            <a:off x="935042" y="4416428"/>
            <a:ext cx="5140200" cy="4183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
        <p:nvSpPr>
          <p:cNvPr id="388" name="Google Shape;388;g8eb3af36b4_0_233:notes"/>
          <p:cNvSpPr txBox="1">
            <a:spLocks noGrp="1"/>
          </p:cNvSpPr>
          <p:nvPr>
            <p:ph type="sldNum" idx="12"/>
          </p:nvPr>
        </p:nvSpPr>
        <p:spPr>
          <a:xfrm>
            <a:off x="3971928" y="8831268"/>
            <a:ext cx="3038700" cy="4653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eb3af36b4_0_1893: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9" name="Google Shape;489;g8eb3af36b4_0_1893: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Clr>
                <a:schemeClr val="dk1"/>
              </a:buClr>
              <a:buSzPts val="1400"/>
              <a:buFont typeface="Arial"/>
              <a:buNone/>
            </a:pPr>
            <a:r>
              <a:rPr lang="en-US"/>
              <a:t>There are varying levels of evidence for instruction and interventions delivered within an MTSS framework.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Research-based curriculum is recommended for Tier I, or core instruction, across subjects. This means that the components have been researched and found to be generally effective, although the curriculum materials have not been rigorously evaluated as a whole.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Evidence-based interventions are recommended for Tier II and Tier III. These materials are evaluated using rigorous research design, and there is evidence of positive effects for students who received the intervention.  This means that programs have been rigorously evaluated as a whole, and that the specific intervention program was found to have positive effects for students receiving the intervention program. </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90" name="Google Shape;490;g8eb3af36b4_0_1893: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eb3af36b4_0_1903: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0" name="Google Shape;500;g8eb3af36b4_0_1903: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Clr>
                <a:schemeClr val="dk1"/>
              </a:buClr>
              <a:buSzPts val="1400"/>
              <a:buFont typeface="Arial"/>
              <a:buNone/>
            </a:pPr>
            <a:r>
              <a:rPr lang="en-US"/>
              <a:t>Interventions are specific activities and procedures designed to reduce significantly the difference between what a student can currently do and what he or she is expected to do.  (Brown-Chidsey &amp; Steege, 2005, p.8)</a:t>
            </a:r>
            <a:endParaRPr/>
          </a:p>
          <a:p>
            <a:pPr marL="457200" lvl="0" indent="-304800" algn="l" rtl="0">
              <a:spcBef>
                <a:spcPts val="400"/>
              </a:spcBef>
              <a:spcAft>
                <a:spcPts val="0"/>
              </a:spcAft>
              <a:buClr>
                <a:schemeClr val="dk1"/>
              </a:buClr>
              <a:buSzPts val="1200"/>
              <a:buFont typeface="Franklin Gothic"/>
              <a:buChar char="●"/>
            </a:pPr>
            <a:r>
              <a:rPr lang="en-US"/>
              <a:t>Interventions are not guaranteed in all content and social situations - use a combination of research knowledge, professional judgment, and progress monitoring to respond appropriately to students’ learning needs.</a:t>
            </a:r>
            <a:endParaRPr/>
          </a:p>
          <a:p>
            <a:pPr marL="457200" lvl="0" indent="-304800" algn="l" rtl="0">
              <a:spcBef>
                <a:spcPts val="0"/>
              </a:spcBef>
              <a:spcAft>
                <a:spcPts val="0"/>
              </a:spcAft>
              <a:buClr>
                <a:schemeClr val="dk1"/>
              </a:buClr>
              <a:buSzPts val="1200"/>
              <a:buFont typeface="Franklin Gothic"/>
              <a:buChar char="●"/>
            </a:pPr>
            <a:r>
              <a:rPr lang="en-US"/>
              <a:t>Where Scientific Research-Based Interventions information is not readily available, turn to research based approaches – use instructional activities and procedures that give the biggest bang for your buck. </a:t>
            </a:r>
            <a:endParaRPr/>
          </a:p>
          <a:p>
            <a:pPr marL="457200" lvl="0" indent="-304800" algn="l" rtl="0">
              <a:spcBef>
                <a:spcPts val="0"/>
              </a:spcBef>
              <a:spcAft>
                <a:spcPts val="0"/>
              </a:spcAft>
              <a:buClr>
                <a:schemeClr val="dk1"/>
              </a:buClr>
              <a:buSzPts val="1200"/>
              <a:buFont typeface="Franklin Gothic"/>
              <a:buChar char="●"/>
            </a:pPr>
            <a:r>
              <a:rPr lang="en-US"/>
              <a:t>If an intervention does not result in positive outcomes for the student, then it is time to move on (as long as fidelity was determined) and employ interventions that are effective (McCook, 2006)</a:t>
            </a:r>
            <a:endParaRPr/>
          </a:p>
          <a:p>
            <a:pPr marL="457200" lvl="0" indent="-304800" algn="l" rtl="0">
              <a:spcBef>
                <a:spcPts val="0"/>
              </a:spcBef>
              <a:spcAft>
                <a:spcPts val="0"/>
              </a:spcAft>
              <a:buClr>
                <a:schemeClr val="dk1"/>
              </a:buClr>
              <a:buSzPts val="1200"/>
              <a:buFont typeface="Franklin Gothic"/>
              <a:buChar char="●"/>
            </a:pPr>
            <a:r>
              <a:rPr lang="en-US"/>
              <a:t>To determine if the intervention is working, analyze 6 – 9 data points (Tor tier 3, informed decision can be made by a month and ½ - 2 months). Make sure the intervention was carried out as planned (FIDELITY).</a:t>
            </a:r>
            <a:endParaRPr>
              <a:solidFill>
                <a:srgbClr val="000000"/>
              </a:solidFill>
            </a:endParaRPr>
          </a:p>
        </p:txBody>
      </p:sp>
      <p:sp>
        <p:nvSpPr>
          <p:cNvPr id="501" name="Google Shape;501;g8eb3af36b4_0_1903: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eb3af36b4_0_4305: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3" name="Google Shape;513;g8eb3af36b4_0_4305:notes"/>
          <p:cNvSpPr txBox="1">
            <a:spLocks noGrp="1"/>
          </p:cNvSpPr>
          <p:nvPr>
            <p:ph type="body" idx="1"/>
          </p:nvPr>
        </p:nvSpPr>
        <p:spPr>
          <a:xfrm>
            <a:off x="935042" y="4416428"/>
            <a:ext cx="5140200" cy="41832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Font typeface="Arial"/>
              <a:buNone/>
            </a:pPr>
            <a:endParaRPr/>
          </a:p>
        </p:txBody>
      </p:sp>
      <p:sp>
        <p:nvSpPr>
          <p:cNvPr id="514" name="Google Shape;514;g8eb3af36b4_0_4305:notes"/>
          <p:cNvSpPr txBox="1">
            <a:spLocks noGrp="1"/>
          </p:cNvSpPr>
          <p:nvPr>
            <p:ph type="sldNum" idx="12"/>
          </p:nvPr>
        </p:nvSpPr>
        <p:spPr>
          <a:xfrm>
            <a:off x="3971928" y="8831268"/>
            <a:ext cx="3038700" cy="4653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eb3af36b4_0_5484: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0" name="Google Shape;520;g8eb3af36b4_0_5484: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r>
              <a:rPr lang="en-US"/>
              <a:t>In this section, we discuss the instructional components necessary for MTSS which lead to improved student outcomes. In particular, we will discuss how high leverage practices are necessary to deliver evidence-based practices within RTI. </a:t>
            </a:r>
            <a:endParaRPr/>
          </a:p>
          <a:p>
            <a:pPr marL="0" lvl="0" indent="0" algn="l" rtl="0">
              <a:spcBef>
                <a:spcPts val="360"/>
              </a:spcBef>
              <a:spcAft>
                <a:spcPts val="0"/>
              </a:spcAft>
              <a:buNone/>
            </a:pPr>
            <a:endParaRPr i="1"/>
          </a:p>
          <a:p>
            <a:pPr marL="0" lvl="0" indent="0" algn="l" rtl="0">
              <a:spcBef>
                <a:spcPts val="360"/>
              </a:spcBef>
              <a:spcAft>
                <a:spcPts val="0"/>
              </a:spcAft>
              <a:buNone/>
            </a:pPr>
            <a:r>
              <a:rPr lang="en-US" i="1"/>
              <a:t>Trainer Notes: Ensure all participants have a clear understanding of the key terms.</a:t>
            </a:r>
            <a:endParaRPr i="1"/>
          </a:p>
          <a:p>
            <a:pPr marL="0" lvl="0" indent="0" algn="l" rtl="0">
              <a:spcBef>
                <a:spcPts val="360"/>
              </a:spcBef>
              <a:spcAft>
                <a:spcPts val="0"/>
              </a:spcAft>
              <a:buNone/>
            </a:pPr>
            <a:r>
              <a:rPr lang="en-US" i="1"/>
              <a:t>HLP – High leverage practices are how educators deliver instruction (high yield strategies, effective instruction practices)</a:t>
            </a:r>
            <a:endParaRPr/>
          </a:p>
          <a:p>
            <a:pPr marL="0" lvl="0" indent="0" algn="l" rtl="0">
              <a:spcBef>
                <a:spcPts val="360"/>
              </a:spcBef>
              <a:spcAft>
                <a:spcPts val="0"/>
              </a:spcAft>
              <a:buNone/>
            </a:pPr>
            <a:r>
              <a:rPr lang="en-US" i="1"/>
              <a:t>EBP – evidence-based practices </a:t>
            </a:r>
            <a:endParaRPr/>
          </a:p>
          <a:p>
            <a:pPr marL="0" lvl="0" indent="0" algn="l" rtl="0">
              <a:spcBef>
                <a:spcPts val="360"/>
              </a:spcBef>
              <a:spcAft>
                <a:spcPts val="0"/>
              </a:spcAft>
              <a:buNone/>
            </a:pPr>
            <a:r>
              <a:rPr lang="en-US" i="1"/>
              <a:t>MTSS – multi-tiered system of support</a:t>
            </a:r>
            <a:endParaRPr i="1"/>
          </a:p>
        </p:txBody>
      </p:sp>
      <p:sp>
        <p:nvSpPr>
          <p:cNvPr id="521" name="Google Shape;521;g8eb3af36b4_0_5484: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8eb3af36b4_0_5496: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1" name="Google Shape;531;g8eb3af36b4_0_5496: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200"/>
              <a:buFont typeface="Franklin Gothic"/>
              <a:buNone/>
            </a:pPr>
            <a:r>
              <a:rPr lang="en-US"/>
              <a:t>A “high-leverage practice” is an action or task central to teaching. Carried out skillfully, these practices increase the likelihood that teaching will be effective for students’ learning. They are useful across a broad range of subject areas, grade levels, and teaching contexts, and are helpful in using and managing differences among students. The set of high-leverage practices is intended as a common framework for teaching that will provide a core “curriculum” for an educator preparation program.  (McLeskey &amp; Brownell, 2015)</a:t>
            </a:r>
            <a:endParaRPr/>
          </a:p>
          <a:p>
            <a:pPr marL="0" lvl="0" indent="0" algn="l" rtl="0">
              <a:spcBef>
                <a:spcPts val="360"/>
              </a:spcBef>
              <a:spcAft>
                <a:spcPts val="0"/>
              </a:spcAft>
              <a:buClr>
                <a:schemeClr val="dk1"/>
              </a:buClr>
              <a:buSzPts val="1200"/>
              <a:buFont typeface="Franklin Gothic"/>
              <a:buNone/>
            </a:pPr>
            <a:endParaRPr/>
          </a:p>
          <a:p>
            <a:pPr marL="0" lvl="0" indent="0" algn="l" rtl="0">
              <a:spcBef>
                <a:spcPts val="360"/>
              </a:spcBef>
              <a:spcAft>
                <a:spcPts val="0"/>
              </a:spcAft>
              <a:buSzPts val="1200"/>
              <a:buNone/>
            </a:pPr>
            <a:r>
              <a:rPr lang="en-US"/>
              <a:t>In other words, HLPs are what make teachers ‘teachers’. </a:t>
            </a:r>
            <a:endParaRPr/>
          </a:p>
        </p:txBody>
      </p:sp>
      <p:sp>
        <p:nvSpPr>
          <p:cNvPr id="532" name="Google Shape;532;g8eb3af36b4_0_5496: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eb3af36b4_0_5507: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1" name="Google Shape;541;g8eb3af36b4_0_5507: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100"/>
              <a:buFont typeface="Arial"/>
              <a:buNone/>
            </a:pPr>
            <a:r>
              <a:rPr lang="en-US"/>
              <a:t>High-leverage practices (HLPs) are considered the basic fundamentals of teaching. These practices are used constantly, are critical to helping students learn important content, and are also central to supporting students’ social and emotional development. HLPs are used across a broad range of subject areas, grade levels, and teaching contexts.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All teachers should have deep knowledge in a core set of effective instructional practices. A “high-leverage practice” is an action or task central to teaching and are helpful in managing differences among students. Carried out skillfully, these practices increase the likelihood that teaching will be effective for students’ learning.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HLPs are not constrained by content or grade level.  HLPs are cross-cutting practices that are used by all teachers in delivering evidence based practices.  HLPs are about how teachers deliver instruction, including evidence-based practices (McLeskey &amp; Brownell, 2015).</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HLPs are…</a:t>
            </a:r>
            <a:endParaRPr/>
          </a:p>
          <a:p>
            <a:pPr marL="457200" lvl="0" indent="-304800" algn="l" rtl="0">
              <a:spcBef>
                <a:spcPts val="0"/>
              </a:spcBef>
              <a:spcAft>
                <a:spcPts val="0"/>
              </a:spcAft>
              <a:buClr>
                <a:schemeClr val="dk1"/>
              </a:buClr>
              <a:buSzPts val="1200"/>
              <a:buFont typeface="Franklin Gothic"/>
              <a:buChar char="●"/>
            </a:pPr>
            <a:r>
              <a:rPr lang="en-US"/>
              <a:t>Fundamental to effective teaching across the tiers</a:t>
            </a:r>
            <a:endParaRPr/>
          </a:p>
          <a:p>
            <a:pPr marL="457200" lvl="0" indent="-304800" algn="l" rtl="0">
              <a:spcBef>
                <a:spcPts val="0"/>
              </a:spcBef>
              <a:spcAft>
                <a:spcPts val="0"/>
              </a:spcAft>
              <a:buClr>
                <a:schemeClr val="dk1"/>
              </a:buClr>
              <a:buSzPts val="1200"/>
              <a:buFont typeface="Franklin Gothic"/>
              <a:buChar char="●"/>
            </a:pPr>
            <a:r>
              <a:rPr lang="en-US"/>
              <a:t>Observable; they can be operationalized, taught, mastered, measured, and used frequently</a:t>
            </a:r>
            <a:endParaRPr/>
          </a:p>
          <a:p>
            <a:pPr marL="457200" lvl="0" indent="-304800" algn="l" rtl="0">
              <a:spcBef>
                <a:spcPts val="0"/>
              </a:spcBef>
              <a:spcAft>
                <a:spcPts val="0"/>
              </a:spcAft>
              <a:buClr>
                <a:schemeClr val="dk1"/>
              </a:buClr>
              <a:buSzPts val="1200"/>
              <a:buFont typeface="Franklin Gothic"/>
              <a:buChar char="●"/>
            </a:pPr>
            <a:r>
              <a:rPr lang="en-US"/>
              <a:t>Sufficient grain size to preserve complexity of teaching</a:t>
            </a:r>
            <a:endParaRPr/>
          </a:p>
          <a:p>
            <a:pPr marL="457200" lvl="0" indent="-304800" algn="l" rtl="0">
              <a:spcBef>
                <a:spcPts val="0"/>
              </a:spcBef>
              <a:spcAft>
                <a:spcPts val="0"/>
              </a:spcAft>
              <a:buClr>
                <a:schemeClr val="dk1"/>
              </a:buClr>
              <a:buSzPts val="1200"/>
              <a:buFont typeface="Franklin Gothic"/>
              <a:buChar char="●"/>
            </a:pPr>
            <a:r>
              <a:rPr lang="en-US"/>
              <a:t>Essential for implementing evidence-based practices</a:t>
            </a:r>
            <a:endParaRPr/>
          </a:p>
        </p:txBody>
      </p:sp>
      <p:sp>
        <p:nvSpPr>
          <p:cNvPr id="542" name="Google Shape;542;g8eb3af36b4_0_5507: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eb3af36b4_0_4430: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eb3af36b4_0_4430: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100"/>
              <a:buFont typeface="Arial"/>
              <a:buNone/>
            </a:pPr>
            <a:r>
              <a:rPr lang="en-US">
                <a:highlight>
                  <a:schemeClr val="lt1"/>
                </a:highlight>
              </a:rPr>
              <a:t>In 2009, John Hattie published </a:t>
            </a:r>
            <a:r>
              <a:rPr lang="en-US" i="1">
                <a:highlight>
                  <a:schemeClr val="lt1"/>
                </a:highlight>
              </a:rPr>
              <a:t>Visible Learning: A Synthesis of Over 800 Meta-Analyses Relating to Achievement</a:t>
            </a:r>
            <a:r>
              <a:rPr lang="en-US">
                <a:highlight>
                  <a:schemeClr val="lt1"/>
                </a:highlight>
              </a:rPr>
              <a:t>. This aggregated the findings from 800 meta-analysis of 50,000 research studies, involving more that 150 million students, into what works best in improving student learning outcomes.</a:t>
            </a:r>
            <a:endParaRPr>
              <a:highlight>
                <a:schemeClr val="lt1"/>
              </a:highlight>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r>
              <a:rPr lang="en-US">
                <a:highlight>
                  <a:schemeClr val="lt1"/>
                </a:highlight>
              </a:rPr>
              <a:t>Since then, Hattie has continued to collect and aggregate meta-analyses to the Visible Learning database. His latest dataset synthesises 1,400 meta-analyses of 80,000 studies, involving more than 300 million students to create 250+ Influences on Student Achievement.</a:t>
            </a:r>
            <a:endParaRPr/>
          </a:p>
        </p:txBody>
      </p:sp>
      <p:sp>
        <p:nvSpPr>
          <p:cNvPr id="556" name="Google Shape;556;g8eb3af36b4_0_4430: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eb3af36b4_0_4436: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eb3af36b4_0_4436: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r>
              <a:rPr lang="en-US"/>
              <a:t>When used with fidelity, these high leverage practices are shown to have the highest effect size on student achievement. </a:t>
            </a:r>
            <a:endParaRPr>
              <a:highlight>
                <a:schemeClr val="lt1"/>
              </a:highlight>
            </a:endParaRPr>
          </a:p>
        </p:txBody>
      </p:sp>
      <p:sp>
        <p:nvSpPr>
          <p:cNvPr id="563" name="Google Shape;563;g8eb3af36b4_0_4436: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eb3af36b4_0_4443: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eb3af36b4_0_4443: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i="1"/>
              <a:t>Trainer Notes: Refer participants to the Participant Workbook, Activity 1: High-Leverage Practices. Review the activity directions. Provide 25 – 35 minutes for this activity.</a:t>
            </a:r>
            <a:endParaRPr i="1"/>
          </a:p>
          <a:p>
            <a:pPr marL="0" lvl="0" indent="0" algn="l" rtl="0">
              <a:spcBef>
                <a:spcPts val="0"/>
              </a:spcBef>
              <a:spcAft>
                <a:spcPts val="0"/>
              </a:spcAft>
              <a:buNone/>
            </a:pPr>
            <a:endParaRPr/>
          </a:p>
          <a:p>
            <a:pPr marL="0" lvl="0" indent="0" algn="l" rtl="0">
              <a:spcBef>
                <a:spcPts val="0"/>
              </a:spcBef>
              <a:spcAft>
                <a:spcPts val="0"/>
              </a:spcAft>
              <a:buNone/>
            </a:pPr>
            <a:r>
              <a:rPr lang="en-US"/>
              <a:t>Expert Activity:</a:t>
            </a:r>
            <a:endParaRPr/>
          </a:p>
          <a:p>
            <a:pPr marL="457200" lvl="0" indent="-304800" algn="l" rtl="0">
              <a:spcBef>
                <a:spcPts val="0"/>
              </a:spcBef>
              <a:spcAft>
                <a:spcPts val="0"/>
              </a:spcAft>
              <a:buClr>
                <a:schemeClr val="dk1"/>
              </a:buClr>
              <a:buSzPts val="1200"/>
              <a:buFont typeface="Franklin Gothic"/>
              <a:buAutoNum type="arabicPeriod"/>
            </a:pPr>
            <a:r>
              <a:rPr lang="en-US"/>
              <a:t>Place participants into groups of 4-5. </a:t>
            </a:r>
            <a:endParaRPr/>
          </a:p>
          <a:p>
            <a:pPr marL="457200" lvl="0" indent="-304800" algn="l" rtl="0">
              <a:spcBef>
                <a:spcPts val="0"/>
              </a:spcBef>
              <a:spcAft>
                <a:spcPts val="0"/>
              </a:spcAft>
              <a:buClr>
                <a:schemeClr val="dk1"/>
              </a:buClr>
              <a:buSzPts val="1200"/>
              <a:buFont typeface="Franklin Gothic"/>
              <a:buAutoNum type="arabicPeriod"/>
            </a:pPr>
            <a:r>
              <a:rPr lang="en-US"/>
              <a:t>Divide the 22 practices among the group members. Team members can number off or assign chunks of practices.</a:t>
            </a:r>
            <a:endParaRPr/>
          </a:p>
          <a:p>
            <a:pPr marL="457200" lvl="0" indent="-304800" algn="l" rtl="0">
              <a:spcBef>
                <a:spcPts val="0"/>
              </a:spcBef>
              <a:spcAft>
                <a:spcPts val="0"/>
              </a:spcAft>
              <a:buClr>
                <a:schemeClr val="dk1"/>
              </a:buClr>
              <a:buSzPts val="1200"/>
              <a:buFont typeface="Franklin Gothic"/>
              <a:buAutoNum type="arabicPeriod"/>
            </a:pPr>
            <a:r>
              <a:rPr lang="en-US"/>
              <a:t>Provide individual team members 5-7 minutes to review the assigned practices and take notes on the Activity 1: Expert Note-taking Guide.</a:t>
            </a:r>
            <a:endParaRPr/>
          </a:p>
          <a:p>
            <a:pPr marL="457200" lvl="0" indent="-304800" algn="l" rtl="0">
              <a:spcBef>
                <a:spcPts val="0"/>
              </a:spcBef>
              <a:spcAft>
                <a:spcPts val="0"/>
              </a:spcAft>
              <a:buClr>
                <a:schemeClr val="dk1"/>
              </a:buClr>
              <a:buSzPts val="1200"/>
              <a:buFont typeface="Franklin Gothic"/>
              <a:buAutoNum type="arabicPeriod"/>
            </a:pPr>
            <a:r>
              <a:rPr lang="en-US"/>
              <a:t>Individual team members briefly describe the assigned practices with the group (~1 minute per practice).  </a:t>
            </a:r>
            <a:endParaRPr/>
          </a:p>
          <a:p>
            <a:pPr marL="457200" lvl="0" indent="-304800" algn="l" rtl="0">
              <a:spcBef>
                <a:spcPts val="0"/>
              </a:spcBef>
              <a:spcAft>
                <a:spcPts val="0"/>
              </a:spcAft>
              <a:buClr>
                <a:schemeClr val="dk1"/>
              </a:buClr>
              <a:buSzPts val="1200"/>
              <a:buFont typeface="Franklin Gothic"/>
              <a:buAutoNum type="arabicPeriod"/>
            </a:pPr>
            <a:r>
              <a:rPr lang="en-US"/>
              <a:t>Discuss implementation considerations. </a:t>
            </a:r>
            <a:endParaRPr/>
          </a:p>
        </p:txBody>
      </p:sp>
      <p:sp>
        <p:nvSpPr>
          <p:cNvPr id="571" name="Google Shape;571;g8eb3af36b4_0_4443: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eb3af36b4_0_5521: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eb3af36b4_0_5521: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Font typeface="Arial"/>
              <a:buNone/>
            </a:pPr>
            <a:r>
              <a:rPr lang="en-US"/>
              <a:t>EBPs and HLPs are similar in that they are both grounded in strong research, however both have some distinct differences. (</a:t>
            </a:r>
            <a:r>
              <a:rPr lang="en-US" i="1"/>
              <a:t>read slide)</a:t>
            </a:r>
            <a:endParaRPr/>
          </a:p>
          <a:p>
            <a:pPr marL="0" lvl="0" indent="0" algn="l" rtl="0">
              <a:spcBef>
                <a:spcPts val="360"/>
              </a:spcBef>
              <a:spcAft>
                <a:spcPts val="0"/>
              </a:spcAft>
              <a:buClr>
                <a:schemeClr val="dk1"/>
              </a:buClr>
              <a:buFont typeface="Arial"/>
              <a:buNone/>
            </a:pPr>
            <a:endParaRPr/>
          </a:p>
          <a:p>
            <a:pPr marL="0" lvl="0" indent="0" algn="l" rtl="0">
              <a:spcBef>
                <a:spcPts val="360"/>
              </a:spcBef>
              <a:spcAft>
                <a:spcPts val="0"/>
              </a:spcAft>
              <a:buNone/>
            </a:pPr>
            <a:r>
              <a:rPr lang="en-US"/>
              <a:t>HLPs are </a:t>
            </a:r>
            <a:r>
              <a:rPr lang="en-US" i="1"/>
              <a:t>how</a:t>
            </a:r>
            <a:r>
              <a:rPr lang="en-US"/>
              <a:t> evidence-based practices are delivered.</a:t>
            </a:r>
            <a:endParaRPr>
              <a:highlight>
                <a:schemeClr val="lt1"/>
              </a:highlight>
            </a:endParaRPr>
          </a:p>
        </p:txBody>
      </p:sp>
      <p:sp>
        <p:nvSpPr>
          <p:cNvPr id="584" name="Google Shape;584;g8eb3af36b4_0_5521: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eb3af36b4_0_5372: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eb3af36b4_0_5372: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Font typeface="Arial"/>
              <a:buNone/>
            </a:pPr>
            <a:r>
              <a:rPr lang="en-US"/>
              <a:t>This is the third module in a 3-part series designed to increased knowledge and skills to implement RTI at the secondary level. </a:t>
            </a:r>
            <a:endParaRPr/>
          </a:p>
          <a:p>
            <a:pPr marL="0" lvl="0" indent="0" algn="l" rtl="0">
              <a:spcBef>
                <a:spcPts val="360"/>
              </a:spcBef>
              <a:spcAft>
                <a:spcPts val="0"/>
              </a:spcAft>
              <a:buNone/>
            </a:pPr>
            <a:endParaRPr/>
          </a:p>
        </p:txBody>
      </p:sp>
      <p:sp>
        <p:nvSpPr>
          <p:cNvPr id="396" name="Google Shape;396;g8eb3af36b4_0_5372: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8eb3af36b4_0_5533: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8eb3af36b4_0_5533: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r>
              <a:rPr lang="en-US" i="1"/>
              <a:t>Trainer Notes: Direct participants to Activity 2: HLPs and EBPs - A Promising Pair in the Participant Workbook. Review the directions. After teams discuss the connection between HLPs and EBPs, share out whole group.</a:t>
            </a:r>
            <a:endParaRPr i="1"/>
          </a:p>
        </p:txBody>
      </p:sp>
      <p:sp>
        <p:nvSpPr>
          <p:cNvPr id="596" name="Google Shape;596;g8eb3af36b4_0_5533: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8ebcba40e1_0_102: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7" name="Google Shape;607;g8ebcba40e1_0_102: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100"/>
              <a:buNone/>
            </a:pPr>
            <a:r>
              <a:rPr lang="en-US" i="1"/>
              <a:t>Trainer Notes: Direct participants to Activity 2: HLPs and EBPs - A Promising Pair in the Participant Workbook. Review the directions. After teams discuss the connection between HLPs and EBPs, share out whole group.</a:t>
            </a:r>
            <a:endParaRPr i="1"/>
          </a:p>
        </p:txBody>
      </p:sp>
      <p:sp>
        <p:nvSpPr>
          <p:cNvPr id="608" name="Google Shape;608;g8ebcba40e1_0_102: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8eb3af36b4_0_2262: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2" name="Google Shape;622;g8eb3af36b4_0_2262:notes"/>
          <p:cNvSpPr txBox="1">
            <a:spLocks noGrp="1"/>
          </p:cNvSpPr>
          <p:nvPr>
            <p:ph type="body" idx="1"/>
          </p:nvPr>
        </p:nvSpPr>
        <p:spPr>
          <a:xfrm>
            <a:off x="935042" y="4416428"/>
            <a:ext cx="5140200" cy="41832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623" name="Google Shape;623;g8eb3af36b4_0_2262:notes"/>
          <p:cNvSpPr txBox="1">
            <a:spLocks noGrp="1"/>
          </p:cNvSpPr>
          <p:nvPr>
            <p:ph type="sldNum" idx="12"/>
          </p:nvPr>
        </p:nvSpPr>
        <p:spPr>
          <a:xfrm>
            <a:off x="3971928" y="8831268"/>
            <a:ext cx="3038700" cy="4653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8eb3af36b4_0_5563: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8eb3af36b4_0_5563: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r>
              <a:rPr lang="en-US" i="1"/>
              <a:t>Trainer Notes: Mean Effect Sizes (ES) for Students With Reading Difficulties Provided Intensive Interventions. A meta-analysis of extensive interventions (75 or more sessions not part of the general curriculum) found positive results for students with learning disabilities or reading difficulties, with stronger effect sizes for early elementary. </a:t>
            </a:r>
            <a:endParaRPr i="1"/>
          </a:p>
          <a:p>
            <a:pPr marL="0" lvl="0" indent="0" algn="l" rtl="0">
              <a:spcBef>
                <a:spcPts val="360"/>
              </a:spcBef>
              <a:spcAft>
                <a:spcPts val="0"/>
              </a:spcAft>
              <a:buNone/>
            </a:pPr>
            <a:endParaRPr i="1"/>
          </a:p>
          <a:p>
            <a:pPr marL="0" lvl="0" indent="0" algn="l" rtl="0">
              <a:spcBef>
                <a:spcPts val="0"/>
              </a:spcBef>
              <a:spcAft>
                <a:spcPts val="0"/>
              </a:spcAft>
              <a:buNone/>
            </a:pPr>
            <a:r>
              <a:rPr lang="en-US"/>
              <a:t>Our ability to effectively intervene decreases over time. </a:t>
            </a:r>
            <a:endParaRPr/>
          </a:p>
          <a:p>
            <a:pPr marL="0" lvl="0" indent="0" algn="l" rtl="0">
              <a:spcBef>
                <a:spcPts val="360"/>
              </a:spcBef>
              <a:spcAft>
                <a:spcPts val="0"/>
              </a:spcAft>
              <a:buNone/>
            </a:pPr>
            <a:endParaRPr/>
          </a:p>
          <a:p>
            <a:pPr marL="0" lvl="0" indent="0" algn="l" rtl="0">
              <a:spcBef>
                <a:spcPts val="360"/>
              </a:spcBef>
              <a:spcAft>
                <a:spcPts val="0"/>
              </a:spcAft>
              <a:buNone/>
            </a:pPr>
            <a:r>
              <a:rPr lang="en-US"/>
              <a:t>As you will notice, the effects of literacy interventions greatly diminishes as students move up in grades. Does this mean we don’t provide reading intervention? No, what it means is that standardized reading interventions alone are not sufficient to close achievement gaps for students. This is why the focus of interventions at the secondary level tend to be more individualized. </a:t>
            </a:r>
            <a:r>
              <a:rPr lang="en-US" i="1"/>
              <a:t> </a:t>
            </a:r>
            <a:endParaRPr i="1"/>
          </a:p>
        </p:txBody>
      </p:sp>
      <p:sp>
        <p:nvSpPr>
          <p:cNvPr id="630" name="Google Shape;630;g8eb3af36b4_0_5563: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eb3af36b4_0_5578: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eb3af36b4_0_5578: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200"/>
              <a:buFont typeface="Franklin Gothic"/>
              <a:buNone/>
            </a:pPr>
            <a:r>
              <a:rPr lang="en-US"/>
              <a:t>While elementary RTI models are not appropriate for most secondary setting, the essential components of an RTI model at the elementary and secondary level are the same. </a:t>
            </a:r>
            <a:endParaRPr/>
          </a:p>
          <a:p>
            <a:pPr marL="0" lvl="0" indent="0" algn="l" rtl="0">
              <a:spcBef>
                <a:spcPts val="360"/>
              </a:spcBef>
              <a:spcAft>
                <a:spcPts val="0"/>
              </a:spcAft>
              <a:buClr>
                <a:schemeClr val="dk1"/>
              </a:buClr>
              <a:buSzPts val="1200"/>
              <a:buFont typeface="Franklin Gothic"/>
              <a:buNone/>
            </a:pPr>
            <a:endParaRPr/>
          </a:p>
          <a:p>
            <a:pPr marL="0" lvl="0" indent="0" algn="l" rtl="0">
              <a:spcBef>
                <a:spcPts val="360"/>
              </a:spcBef>
              <a:spcAft>
                <a:spcPts val="0"/>
              </a:spcAft>
              <a:buNone/>
            </a:pPr>
            <a:r>
              <a:rPr lang="en-US"/>
              <a:t>The Division of Elementary and Secondary Education (DESE)  has developed this graphic to highlight the essential components of the RTI framework found in both elementary and secondary models. The blue sections include an assessment framework for the pyramid which includes screening, progress monitoring, formative and summative assessments. These assessments guide our instruction throughout the multi-tiered system of support. The entire framework rests on data-based decision making which integrates assessments and instruction. In the middle of the graphic lies the pyramid or multi-level system of support that many associate with RTI.  </a:t>
            </a:r>
            <a:endParaRPr>
              <a:highlight>
                <a:schemeClr val="lt1"/>
              </a:highlight>
            </a:endParaRPr>
          </a:p>
        </p:txBody>
      </p:sp>
      <p:sp>
        <p:nvSpPr>
          <p:cNvPr id="639" name="Google Shape;639;g8eb3af36b4_0_5578: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8eb3af36b4_0_5586: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8eb3af36b4_0_5586: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The pyramid graphic depicts the progression of support across the multilevel prevention system. It represents three tiers of prevention and the percentage of students we would expect to benefit from those levels of prevention in an effective system.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The first tier is the base of the pyramid as it is the foundation of the framework. In Arkansas, we expect most students, at least 80%, to benefit from the instruction, which uses well-differentiated instruction in the core curriculum. The next tier, Tier 2, is the second level. We expect approximately 10–15% of students to need supplemental, small-group instruction to benefit from the core instruction and curriculum. The top level in red, or Tier 3 Intensive Intervention, includes specialized, individualized instruction for students with intensive needs. It typically involves small-group and/or one-on-one instruction of one to three students who are significantly behind their peers. Decisions regarding student participation in both Tier 2 and Tier 3 interventions are made on a case-by-case basis according to student need.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r>
              <a:rPr lang="en-US" i="1"/>
              <a:t>Trainer Notes: It is important to differentiate between an RTI framework and an RTI model. The levels correspond to the RTI framework, whereas the tiers correspond to the RTI model specified by states, districts, and schools. Keep in mind that these are recommended estimates. </a:t>
            </a:r>
            <a:endParaRPr/>
          </a:p>
        </p:txBody>
      </p:sp>
      <p:sp>
        <p:nvSpPr>
          <p:cNvPr id="647" name="Google Shape;647;g8eb3af36b4_0_5586: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eb3af36b4_0_2272: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eb3af36b4_0_2272: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a:solidFill>
                  <a:srgbClr val="000000"/>
                </a:solidFill>
              </a:rPr>
              <a:t>Tier I: Core Instruction is what all teachers are doing each day with students to expose them to grade-level content and materials. Tier I is critical to a successful RTI framework as it lays the foundation for the system. If most students are not getting the instruction that they need in the general education classroom, they fall behind and become closer to achieving at-risk status.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The focus of Tier 1 instruction is all students, including those with disabilities, learning differences, or language barriers, having access to quality core instruction.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360"/>
              </a:spcBef>
              <a:spcAft>
                <a:spcPts val="0"/>
              </a:spcAft>
              <a:buNone/>
            </a:pPr>
            <a:r>
              <a:rPr lang="en-US"/>
              <a:t>Effective core instruction includes differentiated instructional strategies. Through differentiation, teachers are able to assess students’ current understanding through formative assessments and differentiate their instruction to meet the learning needs of all students. Differentiated instruction allows teachers to address skill gaps that students may have in a particular areas immediately.  High school teachers also have the flexibility to work with a group of students on specific skills based on formative assessments, this type of support is still part of Tier I instruction. You can increase access for all students through differentiated instruction, linguistically and culturally responsive practices, and using accommodations or modifications within your school.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It is important for students receiving Tier II or Tier III intervention to also continue to receive high-quality Tier I core instruction.</a:t>
            </a:r>
            <a:endParaRPr>
              <a:solidFill>
                <a:srgbClr val="000000"/>
              </a:solidFill>
            </a:endParaRPr>
          </a:p>
        </p:txBody>
      </p:sp>
      <p:sp>
        <p:nvSpPr>
          <p:cNvPr id="656" name="Google Shape;656;g8eb3af36b4_0_2272: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8eb3af36b4_0_2301: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5" name="Google Shape;685;g8eb3af36b4_0_2301: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r>
              <a:rPr lang="en-US">
                <a:solidFill>
                  <a:srgbClr val="000000"/>
                </a:solidFill>
              </a:rPr>
              <a:t>The focus of Tier I is on </a:t>
            </a:r>
            <a:r>
              <a:rPr lang="en-US" b="1">
                <a:solidFill>
                  <a:srgbClr val="000000"/>
                </a:solidFill>
              </a:rPr>
              <a:t>prevention for all students</a:t>
            </a:r>
            <a:r>
              <a:rPr lang="en-US">
                <a:solidFill>
                  <a:srgbClr val="000000"/>
                </a:solidFill>
              </a:rPr>
              <a:t>. Instruction is delivered within the general education classroom and can include flexible grouping formats. Instruction at Tier I lasts all year.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The district’s core curriculum and instructional practices are research-based, aligned with grade-level state standards, and differentiated based on student need and ability. Differentiated instruction allows teachers to immediately address skill gaps that students may have in a particular area.</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Universal screening should be conducted three times per year (fall, winter, and spring) and conducted in combination with informal measures (formative and summative assessments). Screening and informal measures are administered to inform instruction and identify students who may be at-risk. Progress monitoring assessments allow us to gauge student progress. </a:t>
            </a:r>
            <a:endParaRPr>
              <a:solidFill>
                <a:srgbClr val="000000"/>
              </a:solidFill>
            </a:endParaRPr>
          </a:p>
        </p:txBody>
      </p:sp>
      <p:sp>
        <p:nvSpPr>
          <p:cNvPr id="686" name="Google Shape;686;g8eb3af36b4_0_2301: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8eb3af36b4_0_2310: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5" name="Google Shape;695;g8eb3af36b4_0_2310: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Font typeface="Arial"/>
              <a:buNone/>
            </a:pPr>
            <a:r>
              <a:rPr lang="en-US"/>
              <a:t>As we talk about Tier I, we are referring to the alignment of core instruction and expectations for both behavior and academics. </a:t>
            </a:r>
            <a:endParaRPr/>
          </a:p>
          <a:p>
            <a:pPr marL="0" lvl="0" indent="0" algn="l" rtl="0">
              <a:spcBef>
                <a:spcPts val="360"/>
              </a:spcBef>
              <a:spcAft>
                <a:spcPts val="0"/>
              </a:spcAft>
              <a:buClr>
                <a:schemeClr val="dk1"/>
              </a:buClr>
              <a:buFont typeface="Arial"/>
              <a:buNone/>
            </a:pPr>
            <a:endParaRPr i="1"/>
          </a:p>
          <a:p>
            <a:pPr marL="0" lvl="0" indent="0" algn="l" rtl="0">
              <a:spcBef>
                <a:spcPts val="360"/>
              </a:spcBef>
              <a:spcAft>
                <a:spcPts val="0"/>
              </a:spcAft>
              <a:buClr>
                <a:schemeClr val="dk1"/>
              </a:buClr>
              <a:buFont typeface="Arial"/>
              <a:buNone/>
            </a:pPr>
            <a:r>
              <a:rPr lang="en-US" i="1"/>
              <a:t>Read the slide.</a:t>
            </a:r>
            <a:endParaRPr>
              <a:solidFill>
                <a:srgbClr val="000000"/>
              </a:solidFill>
            </a:endParaRPr>
          </a:p>
        </p:txBody>
      </p:sp>
      <p:sp>
        <p:nvSpPr>
          <p:cNvPr id="696" name="Google Shape;696;g8eb3af36b4_0_2310: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8eb3af36b4_0_3880: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8eb3af36b4_0_3880: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r>
              <a:rPr lang="en-US" i="1"/>
              <a:t>Trainer Notes: Ask participants to reflect on the slide content. Discuss the impact on students if Tier 1 core instruction is of poor quality.</a:t>
            </a:r>
            <a:endParaRPr i="1"/>
          </a:p>
        </p:txBody>
      </p:sp>
      <p:sp>
        <p:nvSpPr>
          <p:cNvPr id="709" name="Google Shape;709;g8eb3af36b4_0_3880: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8eb3af36b4_0_5393: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8eb3af36b4_0_5393: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a:t>This is the third module in a 3-part series designed to increased knowledge and skills to implement RTI at the secondary level. </a:t>
            </a:r>
            <a:endParaRPr/>
          </a:p>
          <a:p>
            <a:pPr marL="0" lvl="0" indent="0" algn="l" rtl="0">
              <a:spcBef>
                <a:spcPts val="360"/>
              </a:spcBef>
              <a:spcAft>
                <a:spcPts val="0"/>
              </a:spcAft>
              <a:buNone/>
            </a:pPr>
            <a:endParaRPr/>
          </a:p>
        </p:txBody>
      </p:sp>
      <p:sp>
        <p:nvSpPr>
          <p:cNvPr id="415" name="Google Shape;415;g8eb3af36b4_0_5393: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8eb3af36b4_0_3894: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8eb3af36b4_0_3894: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r>
              <a:rPr lang="en-US" i="1"/>
              <a:t>Read the slide.</a:t>
            </a:r>
            <a:endParaRPr i="1"/>
          </a:p>
        </p:txBody>
      </p:sp>
      <p:sp>
        <p:nvSpPr>
          <p:cNvPr id="724" name="Google Shape;724;g8eb3af36b4_0_3894: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8eb3af36b4_0_3901: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8eb3af36b4_0_3901: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732" name="Google Shape;732;g8eb3af36b4_0_3901: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8eb3af36b4_0_3916: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8eb3af36b4_0_3916: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a:t>We have a collective responsibility for student learning, and must provide the support needed to enable all students to be successful in the general education core content.  </a:t>
            </a:r>
            <a:endParaRPr/>
          </a:p>
          <a:p>
            <a:pPr marL="0" lvl="0" indent="0" algn="l" rtl="0">
              <a:spcBef>
                <a:spcPts val="0"/>
              </a:spcBef>
              <a:spcAft>
                <a:spcPts val="0"/>
              </a:spcAft>
              <a:buNone/>
            </a:pPr>
            <a:endParaRPr/>
          </a:p>
          <a:p>
            <a:pPr marL="0" lvl="0" indent="0" algn="l" rtl="0">
              <a:spcBef>
                <a:spcPts val="360"/>
              </a:spcBef>
              <a:spcAft>
                <a:spcPts val="0"/>
              </a:spcAft>
              <a:buNone/>
            </a:pPr>
            <a:r>
              <a:rPr lang="en-US">
                <a:solidFill>
                  <a:srgbClr val="222222"/>
                </a:solidFill>
                <a:highlight>
                  <a:srgbClr val="FFFFFF"/>
                </a:highlight>
              </a:rPr>
              <a:t>Collective Teacher Efficacy is the collective belief of teachers in their ability to positively affect students. With an effect size of d=1.57 Collective Teacher Efficacy is strongly correlated with student achievement.</a:t>
            </a:r>
            <a:endParaRPr/>
          </a:p>
        </p:txBody>
      </p:sp>
      <p:sp>
        <p:nvSpPr>
          <p:cNvPr id="741" name="Google Shape;741;g8eb3af36b4_0_3916: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8eb3af36b4_0_3981: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8eb3af36b4_0_3981: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a:t>As stated earlier, all teachers should have deep knowledge in a core set of effective instructional practices. Carried out skillfully, these practices increase the likelihood that teaching will be effective for students’ learning.  </a:t>
            </a:r>
            <a:endParaRPr/>
          </a:p>
          <a:p>
            <a:pPr marL="0" lvl="0" indent="0" algn="l" rtl="0">
              <a:spcBef>
                <a:spcPts val="0"/>
              </a:spcBef>
              <a:spcAft>
                <a:spcPts val="0"/>
              </a:spcAft>
              <a:buNone/>
            </a:pPr>
            <a:endParaRPr/>
          </a:p>
          <a:p>
            <a:pPr marL="0" lvl="0" indent="0" algn="l" rtl="0">
              <a:spcBef>
                <a:spcPts val="0"/>
              </a:spcBef>
              <a:spcAft>
                <a:spcPts val="0"/>
              </a:spcAft>
              <a:buNone/>
            </a:pPr>
            <a:r>
              <a:rPr lang="en-US"/>
              <a:t>HLPs are not constrained by content or grade level.  HLPs are cross-cutting practices that are used by all teachers in delivering evidence based practices.  HLPs are about how teachers deliver instruction, including evidence-based practices (McLeskey &amp; Brownell, 2015).</a:t>
            </a:r>
            <a:endParaRPr/>
          </a:p>
          <a:p>
            <a:pPr marL="0" lvl="0" indent="0" algn="l" rtl="0">
              <a:spcBef>
                <a:spcPts val="0"/>
              </a:spcBef>
              <a:spcAft>
                <a:spcPts val="0"/>
              </a:spcAft>
              <a:buNone/>
            </a:pPr>
            <a:endParaRPr/>
          </a:p>
          <a:p>
            <a:pPr marL="0" lvl="0" indent="0" algn="l" rtl="0">
              <a:spcBef>
                <a:spcPts val="0"/>
              </a:spcBef>
              <a:spcAft>
                <a:spcPts val="0"/>
              </a:spcAft>
              <a:buNone/>
            </a:pPr>
            <a:r>
              <a:rPr lang="en-US"/>
              <a:t>HLPs are… </a:t>
            </a:r>
            <a:r>
              <a:rPr lang="en-US" i="1"/>
              <a:t>Read the slide.</a:t>
            </a:r>
            <a:endParaRPr i="1"/>
          </a:p>
        </p:txBody>
      </p:sp>
      <p:sp>
        <p:nvSpPr>
          <p:cNvPr id="750" name="Google Shape;750;g8eb3af36b4_0_3981: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8eb3af36b4_0_5595: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0" name="Google Shape;760;g8eb3af36b4_0_5595: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r>
              <a:rPr lang="en-US"/>
              <a:t>These are example of evidenced-based practices in adolescent literacy. Note that these are not interventions but are practices that are components of an intervention.</a:t>
            </a:r>
            <a:endParaRPr>
              <a:solidFill>
                <a:srgbClr val="000000"/>
              </a:solidFill>
            </a:endParaRPr>
          </a:p>
        </p:txBody>
      </p:sp>
      <p:sp>
        <p:nvSpPr>
          <p:cNvPr id="761" name="Google Shape;761;g8eb3af36b4_0_5595: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eb3af36b4_0_5604: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9" name="Google Shape;769;g8eb3af36b4_0_5604: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r>
              <a:rPr lang="en-US"/>
              <a:t>Sample practices in middle school math instruction. Note that there is minimal evidence for the first practice but it is included in the recommendations. Why? While there is not rigorous research, there is evidence that this practices leads to increased learning for students. </a:t>
            </a:r>
            <a:endParaRPr>
              <a:solidFill>
                <a:srgbClr val="000000"/>
              </a:solidFill>
            </a:endParaRPr>
          </a:p>
        </p:txBody>
      </p:sp>
      <p:sp>
        <p:nvSpPr>
          <p:cNvPr id="770" name="Google Shape;770;g8eb3af36b4_0_5604: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8eb3af36b4_0_5612: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9" name="Google Shape;779;g8eb3af36b4_0_5612: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100"/>
              <a:buNone/>
            </a:pPr>
            <a:r>
              <a:rPr lang="en-US"/>
              <a:t>Recommendations and evidence for supporting students in completing high school.</a:t>
            </a:r>
            <a:endParaRPr>
              <a:solidFill>
                <a:srgbClr val="000000"/>
              </a:solidFill>
            </a:endParaRPr>
          </a:p>
        </p:txBody>
      </p:sp>
      <p:sp>
        <p:nvSpPr>
          <p:cNvPr id="780" name="Google Shape;780;g8eb3af36b4_0_5612: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eb3af36b4_0_5625: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9" name="Google Shape;789;g8eb3af36b4_0_5625: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100"/>
              <a:buNone/>
            </a:pPr>
            <a:r>
              <a:rPr lang="en-US" i="1">
                <a:solidFill>
                  <a:srgbClr val="101010"/>
                </a:solidFill>
                <a:highlight>
                  <a:srgbClr val="FFFFFF"/>
                </a:highlight>
              </a:rPr>
              <a:t>Trainer Notes: A practice guide is a publication that presents recommendations for educators to address challenges in their classrooms and schools. They are based on reviews of research, the experiences of practitioners, and the expert opinions of a panel of nationally recognized experts.</a:t>
            </a:r>
            <a:endParaRPr i="1">
              <a:solidFill>
                <a:srgbClr val="101010"/>
              </a:solidFill>
              <a:highlight>
                <a:srgbClr val="FFFFFF"/>
              </a:highlight>
            </a:endParaRPr>
          </a:p>
          <a:p>
            <a:pPr marL="0" lvl="0" indent="0" algn="l" rtl="0">
              <a:spcBef>
                <a:spcPts val="360"/>
              </a:spcBef>
              <a:spcAft>
                <a:spcPts val="0"/>
              </a:spcAft>
              <a:buSzPts val="1100"/>
              <a:buNone/>
            </a:pPr>
            <a:endParaRPr i="1">
              <a:solidFill>
                <a:srgbClr val="101010"/>
              </a:solidFill>
              <a:highlight>
                <a:srgbClr val="FFFFFF"/>
              </a:highlight>
            </a:endParaRPr>
          </a:p>
          <a:p>
            <a:pPr marL="0" lvl="0" indent="0" algn="l" rtl="0">
              <a:spcBef>
                <a:spcPts val="360"/>
              </a:spcBef>
              <a:spcAft>
                <a:spcPts val="0"/>
              </a:spcAft>
              <a:buSzPts val="1100"/>
              <a:buNone/>
            </a:pPr>
            <a:r>
              <a:rPr lang="en-US">
                <a:solidFill>
                  <a:srgbClr val="101010"/>
                </a:solidFill>
                <a:highlight>
                  <a:srgbClr val="FFFFFF"/>
                </a:highlight>
              </a:rPr>
              <a:t>For a full list of IES Practice Guides visit: </a:t>
            </a:r>
            <a:r>
              <a:rPr lang="en-US" u="sng">
                <a:solidFill>
                  <a:schemeClr val="hlink"/>
                </a:solidFill>
                <a:hlinkClick r:id="rId3"/>
              </a:rPr>
              <a:t>https://ies.ed.gov/ncee/wwc/PracticeGuides </a:t>
            </a:r>
            <a:endParaRPr/>
          </a:p>
        </p:txBody>
      </p:sp>
      <p:sp>
        <p:nvSpPr>
          <p:cNvPr id="790" name="Google Shape;790;g8eb3af36b4_0_5625: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8eb3af36b4_0_2319: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1" name="Google Shape;801;g8eb3af36b4_0_2319:notes"/>
          <p:cNvSpPr txBox="1">
            <a:spLocks noGrp="1"/>
          </p:cNvSpPr>
          <p:nvPr>
            <p:ph type="body" idx="1"/>
          </p:nvPr>
        </p:nvSpPr>
        <p:spPr>
          <a:xfrm>
            <a:off x="935039" y="4416428"/>
            <a:ext cx="5140200" cy="41829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Font typeface="Arial"/>
              <a:buNone/>
            </a:pPr>
            <a:r>
              <a:rPr lang="en-US" i="1"/>
              <a:t>Trainer Notes: Refer participants to the Participant Workbook, Activity 3: Self-Evaluation of Tier I System.</a:t>
            </a:r>
            <a:r>
              <a:rPr lang="en-US"/>
              <a:t> </a:t>
            </a:r>
            <a:r>
              <a:rPr lang="en-US" i="1"/>
              <a:t>Briefly describe each component by reviewing the contents in the last column of the handout. Teams will conduct the self-evaluation activity as indicated in the directions. Provide teams approximately 5 - 7 minutes to reflect on which descriptor best describes their current Tier I system. Teams will use the self-evaluation results at the end of the module to create next steps around Tier 1 Core Instruction.</a:t>
            </a:r>
            <a:endParaRPr>
              <a:solidFill>
                <a:srgbClr val="000000"/>
              </a:solidFill>
            </a:endParaRPr>
          </a:p>
        </p:txBody>
      </p:sp>
      <p:sp>
        <p:nvSpPr>
          <p:cNvPr id="802" name="Google Shape;802;g8eb3af36b4_0_2319:notes"/>
          <p:cNvSpPr txBox="1">
            <a:spLocks noGrp="1"/>
          </p:cNvSpPr>
          <p:nvPr>
            <p:ph type="sldNum" idx="12"/>
          </p:nvPr>
        </p:nvSpPr>
        <p:spPr>
          <a:xfrm>
            <a:off x="3971927" y="8831267"/>
            <a:ext cx="3038700" cy="4650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8eb3af36b4_0_4473: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5" name="Google Shape;815;g8eb3af36b4_0_4473:notes"/>
          <p:cNvSpPr txBox="1">
            <a:spLocks noGrp="1"/>
          </p:cNvSpPr>
          <p:nvPr>
            <p:ph type="body" idx="1"/>
          </p:nvPr>
        </p:nvSpPr>
        <p:spPr>
          <a:xfrm>
            <a:off x="935042" y="4416428"/>
            <a:ext cx="5140200" cy="41832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16" name="Google Shape;816;g8eb3af36b4_0_4473:notes"/>
          <p:cNvSpPr txBox="1">
            <a:spLocks noGrp="1"/>
          </p:cNvSpPr>
          <p:nvPr>
            <p:ph type="sldNum" idx="12"/>
          </p:nvPr>
        </p:nvSpPr>
        <p:spPr>
          <a:xfrm>
            <a:off x="3971928" y="8831268"/>
            <a:ext cx="3038700" cy="4653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eb3af36b4_0_5412: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eb3af36b4_0_5412: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i="1"/>
              <a:t>Provide partners 3-4 minutes to discuss these two questions. Depending on group size, elicit 3-4 responses from the group and connect these to the objectives of the session. </a:t>
            </a:r>
            <a:endParaRPr/>
          </a:p>
        </p:txBody>
      </p:sp>
      <p:sp>
        <p:nvSpPr>
          <p:cNvPr id="424" name="Google Shape;424;g8eb3af36b4_0_5412: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8eb3af36b4_0_5639:notes"/>
          <p:cNvSpPr>
            <a:spLocks noGrp="1" noRot="1" noChangeAspect="1"/>
          </p:cNvSpPr>
          <p:nvPr>
            <p:ph type="sldImg" idx="2"/>
          </p:nvPr>
        </p:nvSpPr>
        <p:spPr>
          <a:xfrm>
            <a:off x="1131077" y="696913"/>
            <a:ext cx="47499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8eb3af36b4_0_5639:notes"/>
          <p:cNvSpPr txBox="1">
            <a:spLocks noGrp="1"/>
          </p:cNvSpPr>
          <p:nvPr>
            <p:ph type="body" idx="1"/>
          </p:nvPr>
        </p:nvSpPr>
        <p:spPr>
          <a:xfrm>
            <a:off x="935039" y="4416428"/>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a:t>The focus for supplemental instruction is on students identified through screening as at risk for poor learning outcomes. This is typically between 15-20 percent of the entire population. A school or district’s target identification rate may mean that not all students who meet the selection criteria for secondary prevention receive this level of support. If a large group of students are needing support in an area, core instruction needs to be examined and instruction adjusted to meet the group.</a:t>
            </a:r>
            <a:endParaRPr/>
          </a:p>
        </p:txBody>
      </p:sp>
      <p:sp>
        <p:nvSpPr>
          <p:cNvPr id="823" name="Google Shape;823;g8eb3af36b4_0_5639:notes"/>
          <p:cNvSpPr txBox="1">
            <a:spLocks noGrp="1"/>
          </p:cNvSpPr>
          <p:nvPr>
            <p:ph type="sldNum" idx="12"/>
          </p:nvPr>
        </p:nvSpPr>
        <p:spPr>
          <a:xfrm>
            <a:off x="3971926" y="8831266"/>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8eb3af36b4_0_3457: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0" name="Google Shape;830;g8eb3af36b4_0_3457:notes"/>
          <p:cNvSpPr txBox="1">
            <a:spLocks noGrp="1"/>
          </p:cNvSpPr>
          <p:nvPr>
            <p:ph type="body" idx="1"/>
          </p:nvPr>
        </p:nvSpPr>
        <p:spPr>
          <a:xfrm>
            <a:off x="935042" y="4416428"/>
            <a:ext cx="5140200" cy="4183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400"/>
              <a:buFont typeface="Arial"/>
              <a:buNone/>
            </a:pPr>
            <a:r>
              <a:rPr lang="en-US"/>
              <a:t>At Tier II, supplemental intervention includes evidence-based intervention(s) of moderate intensity that address the learning challenges of most at-risk students.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Evidence-based means the programs or strategies have a research bank of support behind them – programs have been rigorously validated to show that they have a positive effect on student outcomes in the areas in which it was studied (e.g. fluency, comprehension, etc.).</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Tier II typically occurs in a general education classroom or another general education location within the school. Supplemental instruction is provided in addition to the core curriculum, students should not miss general education instruction. Supplemental intervention relies entirely on adult-led small-group instruction rather than whole-class instruction and involves instruction where the group size is optimal for the age and needs of the students.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2200"/>
              <a:buFont typeface="Arial"/>
              <a:buNone/>
            </a:pPr>
            <a:r>
              <a:rPr lang="en-US"/>
              <a:t>Differentiated instruction or remediation at Tier 1 </a:t>
            </a:r>
            <a:r>
              <a:rPr lang="en-US" b="1"/>
              <a:t>is</a:t>
            </a:r>
            <a:r>
              <a:rPr lang="en-US"/>
              <a:t> </a:t>
            </a:r>
            <a:r>
              <a:rPr lang="en-US" b="1"/>
              <a:t>not</a:t>
            </a:r>
            <a:r>
              <a:rPr lang="en-US"/>
              <a:t> the same as providing Tier 2 intervention.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31" name="Google Shape;831;g8eb3af36b4_0_3457:notes"/>
          <p:cNvSpPr txBox="1">
            <a:spLocks noGrp="1"/>
          </p:cNvSpPr>
          <p:nvPr>
            <p:ph type="sldNum" idx="12"/>
          </p:nvPr>
        </p:nvSpPr>
        <p:spPr>
          <a:xfrm>
            <a:off x="3971928" y="8831268"/>
            <a:ext cx="3038700" cy="4653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8eb3af36b4_0_3516: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0" name="Google Shape;840;g8eb3af36b4_0_3516:notes"/>
          <p:cNvSpPr txBox="1">
            <a:spLocks noGrp="1"/>
          </p:cNvSpPr>
          <p:nvPr>
            <p:ph type="body" idx="1"/>
          </p:nvPr>
        </p:nvSpPr>
        <p:spPr>
          <a:xfrm>
            <a:off x="935042" y="4416428"/>
            <a:ext cx="5140200" cy="4183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All Tier II interventions are evidence-based in content areas and grade levels where available and support academic and behavior needs.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Tier II complements core instruction; specifically, it is well aligned with core instruction and incorporates foundational skills that support the learning objectives of core academic instruction and supports behavior programs.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The third critical feature pertains to the use of instructional characteristics. Specifically, all three of the following conditions are met: (1) interventions are standardized; (2) Tier II level interventions are led by educators trained in the intervention; and (3) group size and dosage are optimal (according to research) for the age and needs of students.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The fourth critical feature is that Tier II level interventions supplement core instruction. They should be scheduled in addition to Tier I.</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Trainer Notes: Invite participants to discuss how they approach scheduling Tier II interventions in addition to Tier I.</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CC Image from Pixabay.com</a:t>
            </a:r>
            <a:endParaRPr>
              <a:solidFill>
                <a:srgbClr val="000000"/>
              </a:solidFill>
            </a:endParaRPr>
          </a:p>
        </p:txBody>
      </p:sp>
      <p:sp>
        <p:nvSpPr>
          <p:cNvPr id="841" name="Google Shape;841;g8eb3af36b4_0_3516:notes"/>
          <p:cNvSpPr txBox="1">
            <a:spLocks noGrp="1"/>
          </p:cNvSpPr>
          <p:nvPr>
            <p:ph type="sldNum" idx="12"/>
          </p:nvPr>
        </p:nvSpPr>
        <p:spPr>
          <a:xfrm>
            <a:off x="3971928" y="8831268"/>
            <a:ext cx="3038700" cy="4653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eb3af36b4_0_3727: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0" name="Google Shape;850;g8eb3af36b4_0_3727: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SzPts val="1400"/>
              <a:buNone/>
            </a:pPr>
            <a:r>
              <a:rPr lang="en-US" i="1"/>
              <a:t>Read the slide.</a:t>
            </a:r>
            <a:endParaRPr i="1"/>
          </a:p>
          <a:p>
            <a:pPr marL="0" lvl="0" indent="0" algn="l" rtl="0">
              <a:spcBef>
                <a:spcPts val="0"/>
              </a:spcBef>
              <a:spcAft>
                <a:spcPts val="0"/>
              </a:spcAft>
              <a:buSzPts val="1400"/>
              <a:buNone/>
            </a:pPr>
            <a:endParaRPr i="1"/>
          </a:p>
          <a:p>
            <a:pPr marL="0" lvl="0" indent="0" algn="l" rtl="0">
              <a:spcBef>
                <a:spcPts val="0"/>
              </a:spcBef>
              <a:spcAft>
                <a:spcPts val="0"/>
              </a:spcAft>
              <a:buSzPts val="1400"/>
              <a:buNone/>
            </a:pPr>
            <a:r>
              <a:rPr lang="en-US"/>
              <a:t>If Tier 2 interventions are insufficient, each feature of the intervention is intensified to provide Tier 3 or intensive intervention. The main distinction between the two is that Tier 2 intervention components are generally standardized, while intensive intervention components are more individualized. </a:t>
            </a:r>
            <a:endParaRPr i="1"/>
          </a:p>
          <a:p>
            <a:pPr marL="0" lvl="0" indent="0" algn="l" rtl="0">
              <a:lnSpc>
                <a:spcPct val="100000"/>
              </a:lnSpc>
              <a:spcBef>
                <a:spcPts val="0"/>
              </a:spcBef>
              <a:spcAft>
                <a:spcPts val="0"/>
              </a:spcAft>
              <a:buSzPts val="1400"/>
              <a:buNone/>
            </a:pPr>
            <a:endParaRPr>
              <a:solidFill>
                <a:srgbClr val="000000"/>
              </a:solidFill>
            </a:endParaRPr>
          </a:p>
        </p:txBody>
      </p:sp>
      <p:sp>
        <p:nvSpPr>
          <p:cNvPr id="851" name="Google Shape;851;g8eb3af36b4_0_3727: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eb3af36b4_0_3734: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8" name="Google Shape;858;g8eb3af36b4_0_3734: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360"/>
              </a:spcBef>
              <a:spcAft>
                <a:spcPts val="0"/>
              </a:spcAft>
              <a:buSzPts val="1400"/>
              <a:buNone/>
            </a:pPr>
            <a:r>
              <a:rPr lang="en-US"/>
              <a:t>The decision to move a student directly to an intensive intervention should be made on an individual and case-by-case basis. In most cases, data should be collected over time to help demonstrate that the student’s low achievement/behavior challenges are both significant AND persistent. This can include students who have received Tier 3 interventions in previous grades. </a:t>
            </a:r>
            <a:endParaRPr/>
          </a:p>
          <a:p>
            <a:pPr marL="0" lvl="0" indent="0" algn="l" rtl="0">
              <a:lnSpc>
                <a:spcPct val="100000"/>
              </a:lnSpc>
              <a:spcBef>
                <a:spcPts val="0"/>
              </a:spcBef>
              <a:spcAft>
                <a:spcPts val="0"/>
              </a:spcAft>
              <a:buSzPts val="1400"/>
              <a:buNone/>
            </a:pPr>
            <a:endParaRPr>
              <a:solidFill>
                <a:srgbClr val="000000"/>
              </a:solidFill>
            </a:endParaRPr>
          </a:p>
        </p:txBody>
      </p:sp>
      <p:sp>
        <p:nvSpPr>
          <p:cNvPr id="859" name="Google Shape;859;g8eb3af36b4_0_3734: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8eb3af36b4_0_3741: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6" name="Google Shape;866;g8eb3af36b4_0_3741: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867" name="Google Shape;867;g8eb3af36b4_0_3741: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8eb3af36b4_0_3749: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5" name="Google Shape;875;g8eb3af36b4_0_3749: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SzPts val="1400"/>
              <a:buNone/>
            </a:pPr>
            <a:r>
              <a:rPr lang="en-US" i="1"/>
              <a:t>Read the slide</a:t>
            </a:r>
            <a:r>
              <a:rPr lang="en-US"/>
              <a:t>.</a:t>
            </a:r>
            <a:endParaRPr>
              <a:solidFill>
                <a:srgbClr val="000000"/>
              </a:solidFill>
            </a:endParaRPr>
          </a:p>
        </p:txBody>
      </p:sp>
      <p:sp>
        <p:nvSpPr>
          <p:cNvPr id="876" name="Google Shape;876;g8eb3af36b4_0_3749: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8eb3af36b4_0_5649: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3" name="Google Shape;883;g8eb3af36b4_0_5649: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SzPts val="1400"/>
              <a:buNone/>
            </a:pPr>
            <a:r>
              <a:rPr lang="en-US" i="1"/>
              <a:t>Read the slide</a:t>
            </a:r>
            <a:r>
              <a:rPr lang="en-US"/>
              <a:t>.</a:t>
            </a:r>
            <a:endParaRPr>
              <a:solidFill>
                <a:srgbClr val="000000"/>
              </a:solidFill>
            </a:endParaRPr>
          </a:p>
        </p:txBody>
      </p:sp>
      <p:sp>
        <p:nvSpPr>
          <p:cNvPr id="884" name="Google Shape;884;g8eb3af36b4_0_5649: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8eb3af36b4_0_5658: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1" name="Google Shape;891;g8eb3af36b4_0_5658: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SzPts val="1400"/>
              <a:buNone/>
            </a:pPr>
            <a:r>
              <a:rPr lang="en-US" i="1"/>
              <a:t>Read the slide</a:t>
            </a:r>
            <a:r>
              <a:rPr lang="en-US"/>
              <a:t>.</a:t>
            </a:r>
            <a:endParaRPr>
              <a:solidFill>
                <a:srgbClr val="000000"/>
              </a:solidFill>
            </a:endParaRPr>
          </a:p>
        </p:txBody>
      </p:sp>
      <p:sp>
        <p:nvSpPr>
          <p:cNvPr id="892" name="Google Shape;892;g8eb3af36b4_0_5658: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8eb3af36b4_0_1001: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9" name="Google Shape;899;g8eb3af36b4_0_1001:notes"/>
          <p:cNvSpPr txBox="1">
            <a:spLocks noGrp="1"/>
          </p:cNvSpPr>
          <p:nvPr>
            <p:ph type="body" idx="1"/>
          </p:nvPr>
        </p:nvSpPr>
        <p:spPr>
          <a:xfrm>
            <a:off x="935042" y="4416428"/>
            <a:ext cx="5140200" cy="41832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Font typeface="Arial"/>
              <a:buNone/>
            </a:pPr>
            <a:endParaRPr/>
          </a:p>
        </p:txBody>
      </p:sp>
      <p:sp>
        <p:nvSpPr>
          <p:cNvPr id="900" name="Google Shape;900;g8eb3af36b4_0_1001:notes"/>
          <p:cNvSpPr txBox="1">
            <a:spLocks noGrp="1"/>
          </p:cNvSpPr>
          <p:nvPr>
            <p:ph type="sldNum" idx="12"/>
          </p:nvPr>
        </p:nvSpPr>
        <p:spPr>
          <a:xfrm>
            <a:off x="3971928" y="8831268"/>
            <a:ext cx="3038700" cy="4653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eb3af36b4_0_1499: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4" name="Google Shape;434;g8eb3af36b4_0_1499:notes"/>
          <p:cNvSpPr txBox="1">
            <a:spLocks noGrp="1"/>
          </p:cNvSpPr>
          <p:nvPr>
            <p:ph type="body" idx="1"/>
          </p:nvPr>
        </p:nvSpPr>
        <p:spPr>
          <a:xfrm>
            <a:off x="935042" y="4416428"/>
            <a:ext cx="5140200" cy="41832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Font typeface="Arial"/>
              <a:buNone/>
            </a:pPr>
            <a:r>
              <a:rPr lang="en-US" i="1"/>
              <a:t>Trainer Notes: This section is a brief overview of RTI as presented in Module 11: Overview of Secondary RTI Implementation.</a:t>
            </a:r>
            <a:endParaRPr i="1"/>
          </a:p>
        </p:txBody>
      </p:sp>
      <p:sp>
        <p:nvSpPr>
          <p:cNvPr id="435" name="Google Shape;435;g8eb3af36b4_0_1499:notes"/>
          <p:cNvSpPr txBox="1">
            <a:spLocks noGrp="1"/>
          </p:cNvSpPr>
          <p:nvPr>
            <p:ph type="sldNum" idx="12"/>
          </p:nvPr>
        </p:nvSpPr>
        <p:spPr>
          <a:xfrm>
            <a:off x="3971928" y="8831268"/>
            <a:ext cx="3038700" cy="4653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8eb3af36b4_0_4803: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6" name="Google Shape;906;g8eb3af36b4_0_4803: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lnSpc>
                <a:spcPct val="100000"/>
              </a:lnSpc>
              <a:spcBef>
                <a:spcPts val="0"/>
              </a:spcBef>
              <a:spcAft>
                <a:spcPts val="0"/>
              </a:spcAft>
              <a:buSzPts val="1400"/>
              <a:buNone/>
            </a:pPr>
            <a:r>
              <a:rPr lang="en-US"/>
              <a:t>Fidelity does not touch just one or two aspects of RTI—it is a thread that runs through all the components of RTI.  Fidelity checks are predetermined and regularly applied to ensure that RTI practices are integrated and sustain the RTI framework. </a:t>
            </a:r>
            <a:endParaRPr/>
          </a:p>
          <a:p>
            <a:pPr marL="457200" lvl="0" indent="-317500" algn="l" rtl="0">
              <a:lnSpc>
                <a:spcPct val="100000"/>
              </a:lnSpc>
              <a:spcBef>
                <a:spcPts val="0"/>
              </a:spcBef>
              <a:spcAft>
                <a:spcPts val="0"/>
              </a:spcAft>
              <a:buSzPts val="1400"/>
              <a:buFont typeface="Franklin Gothic"/>
              <a:buChar char="●"/>
            </a:pPr>
            <a:r>
              <a:rPr lang="en-US"/>
              <a:t>Fidelity is important when we are providing instruction and interventions at Tier 1, Tier 2, and Tier 3—ensuring that we are implementing the instruction or interventions consistently and as intended (as specified by program requirements).</a:t>
            </a:r>
            <a:endParaRPr/>
          </a:p>
          <a:p>
            <a:pPr marL="457200" lvl="0" indent="-317500" algn="l" rtl="0">
              <a:lnSpc>
                <a:spcPct val="100000"/>
              </a:lnSpc>
              <a:spcBef>
                <a:spcPts val="0"/>
              </a:spcBef>
              <a:spcAft>
                <a:spcPts val="0"/>
              </a:spcAft>
              <a:buSzPts val="1400"/>
              <a:buFont typeface="Franklin Gothic"/>
              <a:buChar char="●"/>
            </a:pPr>
            <a:r>
              <a:rPr lang="en-US"/>
              <a:t>Fidelity is important as we screen for students at risk: a valid and reliable screening tool should be administered at appropriate intervals throughout the year.</a:t>
            </a:r>
            <a:endParaRPr/>
          </a:p>
          <a:p>
            <a:pPr marL="457200" lvl="0" indent="-317500" algn="l" rtl="0">
              <a:lnSpc>
                <a:spcPct val="100000"/>
              </a:lnSpc>
              <a:spcBef>
                <a:spcPts val="0"/>
              </a:spcBef>
              <a:spcAft>
                <a:spcPts val="0"/>
              </a:spcAft>
              <a:buSzPts val="1400"/>
              <a:buFont typeface="Franklin Gothic"/>
              <a:buChar char="●"/>
            </a:pPr>
            <a:r>
              <a:rPr lang="en-US"/>
              <a:t>The same is true for progress monitoring. We want to make sure that school staff members who monitor student progress use the progress monitoring tools the right way and interpret the data correctly. We also want to make sure the tool is valid and reliable. </a:t>
            </a:r>
            <a:endParaRPr/>
          </a:p>
          <a:p>
            <a:pPr marL="457200" lvl="0" indent="-317500" algn="l" rtl="0">
              <a:lnSpc>
                <a:spcPct val="100000"/>
              </a:lnSpc>
              <a:spcBef>
                <a:spcPts val="0"/>
              </a:spcBef>
              <a:spcAft>
                <a:spcPts val="0"/>
              </a:spcAft>
              <a:buSzPts val="1400"/>
              <a:buFont typeface="Franklin Gothic"/>
              <a:buChar char="●"/>
            </a:pPr>
            <a:r>
              <a:rPr lang="en-US"/>
              <a:t>Data-based decision making should be implemented as intended. Decision rules that have been carefully determined and put in place should be followed.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07" name="Google Shape;907;g8eb3af36b4_0_4803:notes"/>
          <p:cNvSpPr txBox="1">
            <a:spLocks noGrp="1"/>
          </p:cNvSpPr>
          <p:nvPr>
            <p:ph type="sldNum" idx="12"/>
          </p:nvPr>
        </p:nvSpPr>
        <p:spPr>
          <a:xfrm>
            <a:off x="3985378" y="8842046"/>
            <a:ext cx="3048900" cy="465300"/>
          </a:xfrm>
          <a:prstGeom prst="rect">
            <a:avLst/>
          </a:prstGeom>
          <a:noFill/>
          <a:ln>
            <a:noFill/>
          </a:ln>
        </p:spPr>
        <p:txBody>
          <a:bodyPr spcFirstLastPara="1" wrap="square" lIns="93425" tIns="46700" rIns="93425" bIns="46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8eb3af36b4_0_5666: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8" name="Google Shape;928;g8eb3af36b4_0_5666: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360"/>
              </a:spcBef>
              <a:spcAft>
                <a:spcPts val="0"/>
              </a:spcAft>
              <a:buClr>
                <a:schemeClr val="dk1"/>
              </a:buClr>
              <a:buSzPts val="1400"/>
              <a:buFont typeface="Arial"/>
              <a:buNone/>
            </a:pPr>
            <a:r>
              <a:rPr lang="en-US" i="1"/>
              <a:t>Read the slide</a:t>
            </a:r>
            <a:r>
              <a:rPr lang="en-US"/>
              <a:t>.</a:t>
            </a:r>
            <a:endParaRPr/>
          </a:p>
          <a:p>
            <a:pPr marL="0" lvl="0" indent="0" algn="l" rtl="0">
              <a:spcBef>
                <a:spcPts val="360"/>
              </a:spcBef>
              <a:spcAft>
                <a:spcPts val="0"/>
              </a:spcAft>
              <a:buClr>
                <a:schemeClr val="dk1"/>
              </a:buClr>
              <a:buSzPts val="1400"/>
              <a:buFont typeface="Arial"/>
              <a:buNone/>
            </a:pPr>
            <a:r>
              <a:rPr lang="en-US"/>
              <a:t>Why is Fidelity of Implementation Important?  </a:t>
            </a:r>
            <a:endParaRPr/>
          </a:p>
          <a:p>
            <a:pPr marL="0" lvl="0" indent="0" algn="l" rtl="0">
              <a:spcBef>
                <a:spcPts val="360"/>
              </a:spcBef>
              <a:spcAft>
                <a:spcPts val="0"/>
              </a:spcAft>
              <a:buClr>
                <a:schemeClr val="dk1"/>
              </a:buClr>
              <a:buSzPts val="1400"/>
              <a:buFont typeface="Arial"/>
              <a:buNone/>
            </a:pPr>
            <a:r>
              <a:rPr lang="en-US"/>
              <a:t>Fidelity of implementation is critical if RTI is to be successful. For an RTI component to be successful in addressing current challenges, that component needs to be implemented with high integrity. When schools adopt new initiatives, curriculums, or assessments in name only, without fidelity to essential program design features, results are often poor. Several studies confirm the importance of fidelity of implementation to maximize program effectiveness. Although these studies examined various interventions, the results suggest that positive student outcomes may be attributed to three related factors:</a:t>
            </a:r>
            <a:endParaRPr/>
          </a:p>
          <a:p>
            <a:pPr marL="457200" lvl="0" indent="-304800" algn="l" rtl="0">
              <a:spcBef>
                <a:spcPts val="360"/>
              </a:spcBef>
              <a:spcAft>
                <a:spcPts val="0"/>
              </a:spcAft>
              <a:buClr>
                <a:schemeClr val="dk1"/>
              </a:buClr>
              <a:buSzPts val="1200"/>
              <a:buChar char="●"/>
            </a:pPr>
            <a:r>
              <a:rPr lang="en-US"/>
              <a:t>Fidelity of implementation of the process (at the school level).</a:t>
            </a:r>
            <a:endParaRPr/>
          </a:p>
          <a:p>
            <a:pPr marL="457200" lvl="0" indent="-304800" algn="l" rtl="0">
              <a:spcBef>
                <a:spcPts val="0"/>
              </a:spcBef>
              <a:spcAft>
                <a:spcPts val="0"/>
              </a:spcAft>
              <a:buClr>
                <a:schemeClr val="dk1"/>
              </a:buClr>
              <a:buSzPts val="1200"/>
              <a:buChar char="●"/>
            </a:pPr>
            <a:r>
              <a:rPr lang="en-US"/>
              <a:t>Degree the selected scientifically-based interventions are supported by data.</a:t>
            </a:r>
            <a:endParaRPr/>
          </a:p>
          <a:p>
            <a:pPr marL="457200" lvl="0" indent="-304800" algn="l" rtl="0">
              <a:spcBef>
                <a:spcPts val="0"/>
              </a:spcBef>
              <a:spcAft>
                <a:spcPts val="0"/>
              </a:spcAft>
              <a:buClr>
                <a:schemeClr val="dk1"/>
              </a:buClr>
              <a:buSzPts val="1200"/>
              <a:buChar char="●"/>
            </a:pPr>
            <a:r>
              <a:rPr lang="en-US"/>
              <a:t>Fidelity of intervention implementation (at the teacher level).</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SzPts val="1400"/>
              <a:buNone/>
            </a:pPr>
            <a:r>
              <a:rPr lang="en-US"/>
              <a:t>If we are implementing RTI with fidelity, we are using our curriculum and instructional and assessment practices in the same way over time, throughout the day, and across lessons, and as they were intended to be used. In other words, we are using the practices (curriculum and instructional/assessment practices) with consistency and accuracy. It is also important to point out that you may often see fidelity used interchangeably with integrity. </a:t>
            </a:r>
            <a:endParaRPr i="1"/>
          </a:p>
        </p:txBody>
      </p:sp>
      <p:sp>
        <p:nvSpPr>
          <p:cNvPr id="929" name="Google Shape;929;g8eb3af36b4_0_5666: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8eb3af36b4_0_3771: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1" name="Google Shape;951;g8eb3af36b4_0_3771: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360"/>
              </a:spcBef>
              <a:spcAft>
                <a:spcPts val="0"/>
              </a:spcAft>
              <a:buClr>
                <a:schemeClr val="dk1"/>
              </a:buClr>
              <a:buSzPts val="1100"/>
              <a:buFont typeface="Arial"/>
              <a:buNone/>
            </a:pPr>
            <a:r>
              <a:rPr lang="en-US"/>
              <a:t>Why is fidelity important?  If teachers aren't consistent and accurate in delivering Tier II interventions, they aren’t able to confidently explain a student's lack of response to an intervention.  Did the student make insufficient progress because they require more intensive intervention?  Or, did the student make insufficient progress because the Tier II intervention wasn’t delivered with fidelity? Without practicing consistency and integrity in intervention delivery, we can't link, or attribute, student outcomes to the instruction provided. Fidelity allows us to evaluate the effectiveness of the Tier II intervention and tells us when a student may require a more intensive level of intervention.</a:t>
            </a:r>
            <a:endParaRPr/>
          </a:p>
          <a:p>
            <a:pPr marL="0" lvl="0" indent="0" algn="l" rtl="0">
              <a:spcBef>
                <a:spcPts val="360"/>
              </a:spcBef>
              <a:spcAft>
                <a:spcPts val="0"/>
              </a:spcAft>
              <a:buClr>
                <a:schemeClr val="dk1"/>
              </a:buClr>
              <a:buSzPts val="1100"/>
              <a:buFont typeface="Arial"/>
              <a:buNone/>
            </a:pPr>
            <a:r>
              <a:rPr lang="en-US"/>
              <a:t> </a:t>
            </a:r>
            <a:endParaRPr/>
          </a:p>
          <a:p>
            <a:pPr marL="0" lvl="0" indent="0" algn="l" rtl="0">
              <a:spcBef>
                <a:spcPts val="360"/>
              </a:spcBef>
              <a:spcAft>
                <a:spcPts val="0"/>
              </a:spcAft>
              <a:buSzPts val="1400"/>
              <a:buNone/>
            </a:pPr>
            <a:r>
              <a:rPr lang="en-US"/>
              <a:t>Furthermore, Pierangelo and Giuliani (2008) concluded that positive student outcomes are particularly dependent on aspects of fidelity within the framework of a tiered support system.  One of these aspects is fidelity of implementation at the classroom or teacher level.</a:t>
            </a:r>
            <a:endParaRPr/>
          </a:p>
        </p:txBody>
      </p:sp>
      <p:sp>
        <p:nvSpPr>
          <p:cNvPr id="952" name="Google Shape;952;g8eb3af36b4_0_3771: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8eb3af36b4_0_5690: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5" name="Google Shape;965;g8eb3af36b4_0_5690: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Clr>
                <a:schemeClr val="dk1"/>
              </a:buClr>
              <a:buSzPts val="1400"/>
              <a:buFont typeface="Arial"/>
              <a:buNone/>
            </a:pPr>
            <a:r>
              <a:rPr lang="en-US"/>
              <a:t>Fidelity refers to how closely prescribed procedures are followed, and in the context of schools, </a:t>
            </a:r>
            <a:r>
              <a:rPr lang="en-US" b="1"/>
              <a:t>the degree to which teachers implement programs the way they were intended by the program developers</a:t>
            </a:r>
            <a:r>
              <a:rPr lang="en-US"/>
              <a:t>. It also relates to the quality of the implementation.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In most cases, we want to give students the chance to respond to Tier 2 interventions implemented with fidelity, before we determine the need for intensive, individualized interventions. </a:t>
            </a:r>
            <a:endParaRPr>
              <a:highlight>
                <a:srgbClr val="00FF00"/>
              </a:highlight>
            </a:endParaRPr>
          </a:p>
          <a:p>
            <a:pPr marL="0" lvl="0" indent="0" algn="l" rtl="0">
              <a:spcBef>
                <a:spcPts val="0"/>
              </a:spcBef>
              <a:spcAft>
                <a:spcPts val="0"/>
              </a:spcAft>
              <a:buClr>
                <a:schemeClr val="dk1"/>
              </a:buClr>
              <a:buSzPts val="1400"/>
              <a:buFont typeface="Arial"/>
              <a:buNone/>
            </a:pPr>
            <a:endParaRPr>
              <a:highlight>
                <a:srgbClr val="00FF00"/>
              </a:highlight>
            </a:endParaRPr>
          </a:p>
          <a:p>
            <a:pPr marL="0" lvl="0" indent="0" algn="l" rtl="0">
              <a:spcBef>
                <a:spcPts val="0"/>
              </a:spcBef>
              <a:spcAft>
                <a:spcPts val="0"/>
              </a:spcAft>
              <a:buClr>
                <a:schemeClr val="dk1"/>
              </a:buClr>
              <a:buSzPts val="1400"/>
              <a:buFont typeface="Arial"/>
              <a:buNone/>
            </a:pPr>
            <a:r>
              <a:rPr lang="en-US"/>
              <a:t>However, when students do not respond as expected, a change is needed. With Tier 3, educators will use data to make changes to the implementation of the intervention to increase the impact on student performance. Educators will need to maintain fidelity to the adaptation to assess the impact of the change and determine if the adaptation was effective. </a:t>
            </a:r>
            <a:endParaRPr/>
          </a:p>
          <a:p>
            <a:pPr marL="0" lvl="0" indent="0" algn="l" rtl="0">
              <a:lnSpc>
                <a:spcPct val="100000"/>
              </a:lnSpc>
              <a:spcBef>
                <a:spcPts val="0"/>
              </a:spcBef>
              <a:spcAft>
                <a:spcPts val="0"/>
              </a:spcAft>
              <a:buSzPts val="1400"/>
              <a:buNone/>
            </a:pPr>
            <a:endParaRPr/>
          </a:p>
        </p:txBody>
      </p:sp>
      <p:sp>
        <p:nvSpPr>
          <p:cNvPr id="966" name="Google Shape;966;g8eb3af36b4_0_5690: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8eb3af36b4_0_5716: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4" name="Google Shape;984;g8eb3af36b4_0_5716: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Clr>
                <a:schemeClr val="dk1"/>
              </a:buClr>
              <a:buSzPts val="1400"/>
              <a:buFont typeface="Arial"/>
              <a:buNone/>
            </a:pPr>
            <a:r>
              <a:rPr lang="en-US" i="1"/>
              <a:t>Trainer Notes: Refer participants to the Participant Workbook, Activity 4: Five Elements of Fidelity.  After reviewing each element, have teams answer the questions to complete the chart.</a:t>
            </a:r>
            <a:endParaRPr i="1"/>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This slide provides a more in-depth look at the components of fidelity often discussed in literature (Dane &amp; Schneider, 1998; Gresham et al., 1993; O’Donnell, 2008). While the elements or components of fidelity and their organization may vary, this provides one example of a way to think about fidelity. The slide includes five elements of fidelity- adherence, exposure, quality of delivery, program specificity, and student engagement. </a:t>
            </a:r>
            <a:endParaRPr/>
          </a:p>
          <a:p>
            <a:pPr marL="457200" lvl="0" indent="-304800" algn="l" rtl="0">
              <a:spcBef>
                <a:spcPts val="360"/>
              </a:spcBef>
              <a:spcAft>
                <a:spcPts val="0"/>
              </a:spcAft>
              <a:buClr>
                <a:schemeClr val="dk1"/>
              </a:buClr>
              <a:buSzPts val="1200"/>
              <a:buFont typeface="Franklin Gothic"/>
              <a:buChar char="●"/>
            </a:pPr>
            <a:r>
              <a:rPr lang="en-US"/>
              <a:t>Adherence is focused on how well we stick to the plan/curriculum/assessment—do we implement as the plan/curriculum/assessment was intended to be implemented based on research?</a:t>
            </a:r>
            <a:endParaRPr/>
          </a:p>
          <a:p>
            <a:pPr marL="457200" lvl="0" indent="-304800" algn="l" rtl="0">
              <a:spcBef>
                <a:spcPts val="360"/>
              </a:spcBef>
              <a:spcAft>
                <a:spcPts val="0"/>
              </a:spcAft>
              <a:buClr>
                <a:schemeClr val="dk1"/>
              </a:buClr>
              <a:buSzPts val="1200"/>
              <a:buFont typeface="Franklin Gothic"/>
              <a:buChar char="●"/>
            </a:pPr>
            <a:r>
              <a:rPr lang="en-US"/>
              <a:t>Exposure/duration refers to how often a student receives an intervention and how long an intervention lasts. When thinking about fidelity we are considering whether the exposure/duration being used with a student matches the recommendation by the author/publisher of the curriculum.</a:t>
            </a:r>
            <a:endParaRPr/>
          </a:p>
          <a:p>
            <a:pPr marL="457200" lvl="0" indent="-304800" algn="l" rtl="0">
              <a:spcBef>
                <a:spcPts val="360"/>
              </a:spcBef>
              <a:spcAft>
                <a:spcPts val="0"/>
              </a:spcAft>
              <a:buClr>
                <a:schemeClr val="dk1"/>
              </a:buClr>
              <a:buSzPts val="1200"/>
              <a:buFont typeface="Franklin Gothic"/>
              <a:buChar char="●"/>
            </a:pPr>
            <a:r>
              <a:rPr lang="en-US"/>
              <a:t>Not only is it important to adhere to the plan/curriculum/assessment, it is also important to look at the quality of delivery. This refers to how well the intervention, assessment, or instruction is delivered. For example, do you use good teaching practices?</a:t>
            </a:r>
            <a:endParaRPr/>
          </a:p>
          <a:p>
            <a:pPr marL="457200" lvl="0" indent="-304800" algn="l" rtl="0">
              <a:spcBef>
                <a:spcPts val="360"/>
              </a:spcBef>
              <a:spcAft>
                <a:spcPts val="0"/>
              </a:spcAft>
              <a:buClr>
                <a:schemeClr val="dk1"/>
              </a:buClr>
              <a:buSzPts val="1200"/>
              <a:buFont typeface="Franklin Gothic"/>
              <a:buChar char="●"/>
            </a:pPr>
            <a:r>
              <a:rPr lang="en-US"/>
              <a:t>Another component is program specificity or how well the intervention is defined and different from other interventions. Having clearly defined interventions/assessments allows teachers to more easily adhere to the program as defined.</a:t>
            </a:r>
            <a:endParaRPr/>
          </a:p>
          <a:p>
            <a:pPr marL="457200" lvl="0" indent="-304800" algn="l" rtl="0">
              <a:spcBef>
                <a:spcPts val="360"/>
              </a:spcBef>
              <a:spcAft>
                <a:spcPts val="0"/>
              </a:spcAft>
              <a:buClr>
                <a:schemeClr val="dk1"/>
              </a:buClr>
              <a:buSzPts val="1200"/>
              <a:buFont typeface="Franklin Gothic"/>
              <a:buChar char="●"/>
            </a:pPr>
            <a:r>
              <a:rPr lang="en-US"/>
              <a:t>Just as quality of delivery is important, it is important to also focus on student engagement or how engaged and involved the students are in the intervention or activity. Following a prescribed program alone is not enough. </a:t>
            </a:r>
            <a:endParaRPr i="1"/>
          </a:p>
        </p:txBody>
      </p:sp>
      <p:sp>
        <p:nvSpPr>
          <p:cNvPr id="985" name="Google Shape;985;g8eb3af36b4_0_5716: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8eb3af36b4_0_5750: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3" name="Google Shape;1003;g8eb3af36b4_0_5750: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SzPts val="1400"/>
              <a:buNone/>
            </a:pPr>
            <a:r>
              <a:rPr lang="en-US">
                <a:solidFill>
                  <a:srgbClr val="333333"/>
                </a:solidFill>
                <a:highlight>
                  <a:schemeClr val="lt1"/>
                </a:highlight>
              </a:rPr>
              <a:t>The Effective Coaching of Teachers: Fidelity Tool worksheet and rubric can be used to collect and score information about the fidelity of coaching.  The collected information can be used by coaches and other educators to continuously improve upon how coaching occurs. </a:t>
            </a:r>
            <a:endParaRPr i="1"/>
          </a:p>
        </p:txBody>
      </p:sp>
      <p:sp>
        <p:nvSpPr>
          <p:cNvPr id="1004" name="Google Shape;1004;g8eb3af36b4_0_5750: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8eb3af36b4_0_5784: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2" name="Google Shape;1022;g8eb3af36b4_0_5784: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lnSpc>
                <a:spcPct val="115000"/>
              </a:lnSpc>
              <a:spcBef>
                <a:spcPts val="0"/>
              </a:spcBef>
              <a:spcAft>
                <a:spcPts val="0"/>
              </a:spcAft>
              <a:buSzPts val="1400"/>
              <a:buNone/>
            </a:pPr>
            <a:r>
              <a:rPr lang="en-US"/>
              <a:t>There are many examples of fidelity tools that teams could consider.  This resource is from the RTI Action Network.  There are several protocols on this website.</a:t>
            </a:r>
            <a:endParaRPr u="sng"/>
          </a:p>
          <a:p>
            <a:pPr marL="0" lvl="0" indent="0" algn="l" rtl="0">
              <a:lnSpc>
                <a:spcPct val="115000"/>
              </a:lnSpc>
              <a:spcBef>
                <a:spcPts val="0"/>
              </a:spcBef>
              <a:spcAft>
                <a:spcPts val="0"/>
              </a:spcAft>
              <a:buSzPts val="1100"/>
              <a:buNone/>
            </a:pPr>
            <a:r>
              <a:rPr lang="en-US" u="sng"/>
              <a:t>http://www.rtinetwork.org/getstarted/evaluate/treatment-integrity-protocols</a:t>
            </a:r>
            <a:endParaRPr>
              <a:solidFill>
                <a:srgbClr val="333333"/>
              </a:solidFill>
              <a:highlight>
                <a:schemeClr val="lt1"/>
              </a:highlight>
            </a:endParaRPr>
          </a:p>
        </p:txBody>
      </p:sp>
      <p:sp>
        <p:nvSpPr>
          <p:cNvPr id="1023" name="Google Shape;1023;g8eb3af36b4_0_5784: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8eb3af36b4_0_1019:notes"/>
          <p:cNvSpPr>
            <a:spLocks noGrp="1" noRot="1" noChangeAspect="1"/>
          </p:cNvSpPr>
          <p:nvPr>
            <p:ph type="sldImg" idx="2"/>
          </p:nvPr>
        </p:nvSpPr>
        <p:spPr>
          <a:xfrm>
            <a:off x="1182133" y="697547"/>
            <a:ext cx="4647600" cy="348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0" name="Google Shape;1030;g8eb3af36b4_0_1019:notes"/>
          <p:cNvSpPr txBox="1">
            <a:spLocks noGrp="1"/>
          </p:cNvSpPr>
          <p:nvPr>
            <p:ph type="body" idx="1"/>
          </p:nvPr>
        </p:nvSpPr>
        <p:spPr>
          <a:xfrm>
            <a:off x="935042" y="4416428"/>
            <a:ext cx="5140200" cy="41832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Font typeface="Arial"/>
              <a:buNone/>
            </a:pPr>
            <a:endParaRPr/>
          </a:p>
        </p:txBody>
      </p:sp>
      <p:sp>
        <p:nvSpPr>
          <p:cNvPr id="1031" name="Google Shape;1031;g8eb3af36b4_0_1019:notes"/>
          <p:cNvSpPr txBox="1">
            <a:spLocks noGrp="1"/>
          </p:cNvSpPr>
          <p:nvPr>
            <p:ph type="sldNum" idx="12"/>
          </p:nvPr>
        </p:nvSpPr>
        <p:spPr>
          <a:xfrm>
            <a:off x="3971928" y="8831268"/>
            <a:ext cx="3038700" cy="4653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8eb3af36b4_0_5803: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7" name="Google Shape;1037;g8eb3af36b4_0_5803: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lnSpc>
                <a:spcPct val="115000"/>
              </a:lnSpc>
              <a:spcBef>
                <a:spcPts val="0"/>
              </a:spcBef>
              <a:spcAft>
                <a:spcPts val="0"/>
              </a:spcAft>
              <a:buSzPts val="1100"/>
              <a:buNone/>
            </a:pPr>
            <a:endParaRPr>
              <a:solidFill>
                <a:srgbClr val="333333"/>
              </a:solidFill>
              <a:highlight>
                <a:schemeClr val="lt1"/>
              </a:highlight>
            </a:endParaRPr>
          </a:p>
        </p:txBody>
      </p:sp>
      <p:sp>
        <p:nvSpPr>
          <p:cNvPr id="1038" name="Google Shape;1038;g8eb3af36b4_0_5803: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8eb3af36b4_0_5294: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8eb3af36b4_0_5294: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Font typeface="Arial"/>
              <a:buNone/>
            </a:pPr>
            <a:r>
              <a:rPr lang="en-US" i="1"/>
              <a:t>Trainer Notes: Direct teams to the action plan located at the end of the Participant Workbook. Teams will have 30-45 minutes to begin action planning. If possible, provide opportunities for teams to share with other teams for feedback. </a:t>
            </a:r>
            <a:endParaRPr/>
          </a:p>
          <a:p>
            <a:pPr marL="0" lvl="0" indent="0" algn="l" rtl="0">
              <a:spcBef>
                <a:spcPts val="360"/>
              </a:spcBef>
              <a:spcAft>
                <a:spcPts val="0"/>
              </a:spcAft>
              <a:buNone/>
            </a:pPr>
            <a:endParaRPr/>
          </a:p>
        </p:txBody>
      </p:sp>
      <p:sp>
        <p:nvSpPr>
          <p:cNvPr id="1046" name="Google Shape;1046;g8eb3af36b4_0_5294: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eb3af36b4_0_5422: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8eb3af36b4_0_5422:notes"/>
          <p:cNvSpPr txBox="1">
            <a:spLocks noGrp="1"/>
          </p:cNvSpPr>
          <p:nvPr>
            <p:ph type="body" idx="1"/>
          </p:nvPr>
        </p:nvSpPr>
        <p:spPr>
          <a:xfrm>
            <a:off x="935041" y="4416430"/>
            <a:ext cx="5140200" cy="4183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The Center on RTI has a definition </a:t>
            </a:r>
            <a:r>
              <a:rPr lang="en-US" i="1"/>
              <a:t>(taken from the “What Is RTI?” placemat)</a:t>
            </a:r>
            <a:r>
              <a:rPr lang="en-US"/>
              <a:t> for RTI that includes what we consider to be its essential components. </a:t>
            </a:r>
            <a:r>
              <a:rPr lang="en-US" i="1"/>
              <a:t>Read the slide.</a:t>
            </a:r>
            <a:endParaRPr/>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a:t>It is important to point out that RTI is a schoolwide prevention system, not a prereferral process for special education, and it is multilevel versus multitier. Think of RTI as a framework or prevention model that is designed to provide all students with the high-quality instruction that they need to be successful in school. This prevention system addresses the needs of students on or below grade level, with a focus on those at risk, to prevent further or future poor academic or social outcomes. RTI addresses the needs of all students, including students with disabilities and students with language differences.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i="1"/>
              <a:t>Source: Center on Response to Intervention at American Institutes for Research.</a:t>
            </a:r>
            <a:endParaRPr i="1"/>
          </a:p>
        </p:txBody>
      </p:sp>
      <p:sp>
        <p:nvSpPr>
          <p:cNvPr id="442" name="Google Shape;442;g8eb3af36b4_0_5422:notes"/>
          <p:cNvSpPr txBox="1">
            <a:spLocks noGrp="1"/>
          </p:cNvSpPr>
          <p:nvPr>
            <p:ph type="sldNum" idx="12"/>
          </p:nvPr>
        </p:nvSpPr>
        <p:spPr>
          <a:xfrm>
            <a:off x="3971927" y="8831268"/>
            <a:ext cx="3038400" cy="4650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8eb3af36b4_0_5811: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8" name="Google Shape;1058;g8eb3af36b4_0_5811: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244025" lvl="0" indent="-244025" algn="l" rtl="0">
              <a:spcBef>
                <a:spcPts val="0"/>
              </a:spcBef>
              <a:spcAft>
                <a:spcPts val="0"/>
              </a:spcAft>
              <a:buClr>
                <a:schemeClr val="dk1"/>
              </a:buClr>
              <a:buFont typeface="Arial"/>
              <a:buNone/>
            </a:pPr>
            <a:r>
              <a:rPr lang="en-US"/>
              <a:t>Several websites are listed here with resources that you can download, as well as videos and webinars related to MTSS.</a:t>
            </a:r>
            <a:endParaRPr/>
          </a:p>
          <a:p>
            <a:pPr marL="244025" lvl="0" indent="-244025" algn="l" rtl="0">
              <a:spcBef>
                <a:spcPts val="330"/>
              </a:spcBef>
              <a:spcAft>
                <a:spcPts val="0"/>
              </a:spcAft>
              <a:buClr>
                <a:schemeClr val="dk1"/>
              </a:buClr>
              <a:buFont typeface="Arial"/>
              <a:buNone/>
            </a:pPr>
            <a:endParaRPr/>
          </a:p>
          <a:p>
            <a:pPr marL="244025" lvl="0" indent="-244025" algn="l" rtl="0">
              <a:spcBef>
                <a:spcPts val="330"/>
              </a:spcBef>
              <a:spcAft>
                <a:spcPts val="0"/>
              </a:spcAft>
              <a:buNone/>
            </a:pPr>
            <a:r>
              <a:rPr lang="en-US" i="1"/>
              <a:t>If time allows, provide brief tours of these websites. </a:t>
            </a:r>
            <a:endParaRPr>
              <a:solidFill>
                <a:srgbClr val="333333"/>
              </a:solidFill>
              <a:highlight>
                <a:schemeClr val="lt1"/>
              </a:highlight>
            </a:endParaRPr>
          </a:p>
        </p:txBody>
      </p:sp>
      <p:sp>
        <p:nvSpPr>
          <p:cNvPr id="1059" name="Google Shape;1059;g8eb3af36b4_0_5811: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8eb3af36b4_0_5819: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6" name="Google Shape;1066;g8eb3af36b4_0_5819: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There are a number of resources to support schools in identifying evidence-base practices and interventions. The What Works Clearinghouse is probably the most useful for secondary settings because of the grade spans it covers. It also covers broader topics relevant to secondary settings, like school completion and school climate, that are important for effective schools. The other two resources may be useful for teams as they move to select and evaluate specific academic and behavior intervention resources. </a:t>
            </a:r>
            <a:endParaRPr i="1"/>
          </a:p>
          <a:p>
            <a:pPr marL="0" lvl="0" indent="0" algn="l" rtl="0">
              <a:spcBef>
                <a:spcPts val="330"/>
              </a:spcBef>
              <a:spcAft>
                <a:spcPts val="0"/>
              </a:spcAft>
              <a:buNone/>
            </a:pPr>
            <a:endParaRPr/>
          </a:p>
        </p:txBody>
      </p:sp>
      <p:sp>
        <p:nvSpPr>
          <p:cNvPr id="1067" name="Google Shape;1067;g8eb3af36b4_0_5819: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8eb3af36b4_0_5829:notes"/>
          <p:cNvSpPr>
            <a:spLocks noGrp="1" noRot="1" noChangeAspect="1"/>
          </p:cNvSpPr>
          <p:nvPr>
            <p:ph type="sldImg" idx="2"/>
          </p:nvPr>
        </p:nvSpPr>
        <p:spPr>
          <a:xfrm>
            <a:off x="1177429" y="696276"/>
            <a:ext cx="4657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6" name="Google Shape;1076;g8eb3af36b4_0_5829:notes"/>
          <p:cNvSpPr txBox="1">
            <a:spLocks noGrp="1"/>
          </p:cNvSpPr>
          <p:nvPr>
            <p:ph type="body" idx="1"/>
          </p:nvPr>
        </p:nvSpPr>
        <p:spPr>
          <a:xfrm>
            <a:off x="935039" y="4416428"/>
            <a:ext cx="5140200" cy="4182900"/>
          </a:xfrm>
          <a:prstGeom prst="rect">
            <a:avLst/>
          </a:prstGeom>
          <a:noFill/>
          <a:ln>
            <a:noFill/>
          </a:ln>
        </p:spPr>
        <p:txBody>
          <a:bodyPr spcFirstLastPara="1" wrap="square" lIns="93375" tIns="46675" rIns="93375" bIns="46675" anchor="t" anchorCtr="0">
            <a:noAutofit/>
          </a:bodyPr>
          <a:lstStyle/>
          <a:p>
            <a:pPr marL="0" lvl="0" indent="0" algn="l" rtl="0">
              <a:spcBef>
                <a:spcPts val="330"/>
              </a:spcBef>
              <a:spcAft>
                <a:spcPts val="0"/>
              </a:spcAft>
              <a:buNone/>
            </a:pPr>
            <a:endParaRPr/>
          </a:p>
        </p:txBody>
      </p:sp>
      <p:sp>
        <p:nvSpPr>
          <p:cNvPr id="1077" name="Google Shape;1077;g8eb3af36b4_0_5829:notes"/>
          <p:cNvSpPr txBox="1">
            <a:spLocks noGrp="1"/>
          </p:cNvSpPr>
          <p:nvPr>
            <p:ph type="sldNum" idx="12"/>
          </p:nvPr>
        </p:nvSpPr>
        <p:spPr>
          <a:xfrm>
            <a:off x="3971927" y="8831267"/>
            <a:ext cx="3038700" cy="465000"/>
          </a:xfrm>
          <a:prstGeom prst="rect">
            <a:avLst/>
          </a:prstGeom>
          <a:noFill/>
          <a:ln>
            <a:noFill/>
          </a:ln>
        </p:spPr>
        <p:txBody>
          <a:bodyPr spcFirstLastPara="1" wrap="square" lIns="93375" tIns="46675" rIns="93375"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eb3af36b4_0_84: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7" name="Google Shape;457;g8eb3af36b4_0_84: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Font typeface="Arial"/>
              <a:buNone/>
            </a:pPr>
            <a:r>
              <a:rPr lang="en-US" i="1"/>
              <a:t>Read the slide</a:t>
            </a:r>
            <a:r>
              <a:rPr lang="en-US"/>
              <a:t>. </a:t>
            </a:r>
            <a:endParaRPr/>
          </a:p>
          <a:p>
            <a:pPr marL="0" lvl="0" indent="0" algn="l" rtl="0">
              <a:spcBef>
                <a:spcPts val="360"/>
              </a:spcBef>
              <a:spcAft>
                <a:spcPts val="0"/>
              </a:spcAft>
              <a:buClr>
                <a:schemeClr val="dk1"/>
              </a:buClr>
              <a:buFont typeface="Arial"/>
              <a:buNone/>
            </a:pPr>
            <a:endParaRPr/>
          </a:p>
          <a:p>
            <a:pPr marL="0" lvl="0" indent="0" algn="l" rtl="0">
              <a:spcBef>
                <a:spcPts val="360"/>
              </a:spcBef>
              <a:spcAft>
                <a:spcPts val="0"/>
              </a:spcAft>
              <a:buNone/>
            </a:pPr>
            <a:r>
              <a:rPr lang="en-US"/>
              <a:t>Answers to questions like these assist secondary schools in developing RTI models that are likely to produce positive outcomes for students. When the outcomes and design of the RTI model match the identified needs of the school and its students, schools are more likely to experience higher levels of staff ownership, fidelity of implementation, and improved student outcomes.  </a:t>
            </a:r>
            <a:endParaRPr/>
          </a:p>
        </p:txBody>
      </p:sp>
      <p:sp>
        <p:nvSpPr>
          <p:cNvPr id="458" name="Google Shape;458;g8eb3af36b4_0_84: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eb3af36b4_0_5460: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7" name="Google Shape;467;g8eb3af36b4_0_5460: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r>
              <a:rPr lang="en-US"/>
              <a:t>RTI is not the same for all grade levels.  The primary differences in elementary and secondary RTI models are the focus and desired outcomes. </a:t>
            </a:r>
            <a:endParaRPr/>
          </a:p>
          <a:p>
            <a:pPr marL="0" lvl="0" indent="0" algn="l" rtl="0">
              <a:spcBef>
                <a:spcPts val="0"/>
              </a:spcBef>
              <a:spcAft>
                <a:spcPts val="0"/>
              </a:spcAft>
              <a:buNone/>
            </a:pPr>
            <a:endParaRPr/>
          </a:p>
          <a:p>
            <a:pPr marL="0" lvl="0" indent="0" algn="l" rtl="0">
              <a:spcBef>
                <a:spcPts val="0"/>
              </a:spcBef>
              <a:spcAft>
                <a:spcPts val="0"/>
              </a:spcAft>
              <a:buNone/>
            </a:pPr>
            <a:r>
              <a:rPr lang="en-US"/>
              <a:t>Middle school or junior high school models vary based on the needs and design of the school. In some cases, 6</a:t>
            </a:r>
            <a:r>
              <a:rPr lang="en-US" baseline="30000"/>
              <a:t>th</a:t>
            </a:r>
            <a:r>
              <a:rPr lang="en-US"/>
              <a:t> grade RTI models look more similar to elementary models. However, 7</a:t>
            </a:r>
            <a:r>
              <a:rPr lang="en-US" baseline="30000"/>
              <a:t>th</a:t>
            </a:r>
            <a:r>
              <a:rPr lang="en-US"/>
              <a:t> and 8</a:t>
            </a:r>
            <a:r>
              <a:rPr lang="en-US" baseline="30000"/>
              <a:t>th</a:t>
            </a:r>
            <a:r>
              <a:rPr lang="en-US"/>
              <a:t> grade models are more similar to high school models. </a:t>
            </a:r>
            <a:endParaRPr/>
          </a:p>
        </p:txBody>
      </p:sp>
      <p:sp>
        <p:nvSpPr>
          <p:cNvPr id="468" name="Google Shape;468;g8eb3af36b4_0_5460: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ebcba40e1_0_1:notes"/>
          <p:cNvSpPr>
            <a:spLocks noGrp="1" noRot="1" noChangeAspect="1"/>
          </p:cNvSpPr>
          <p:nvPr>
            <p:ph type="sldImg" idx="2"/>
          </p:nvPr>
        </p:nvSpPr>
        <p:spPr>
          <a:xfrm>
            <a:off x="11826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8" name="Google Shape;478;g8ebcba40e1_0_1:notes"/>
          <p:cNvSpPr txBox="1">
            <a:spLocks noGrp="1"/>
          </p:cNvSpPr>
          <p:nvPr>
            <p:ph type="body" idx="1"/>
          </p:nvPr>
        </p:nvSpPr>
        <p:spPr>
          <a:xfrm>
            <a:off x="935041" y="4416430"/>
            <a:ext cx="5140200" cy="4183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None/>
            </a:pPr>
            <a:r>
              <a:rPr lang="en-US" i="1"/>
              <a:t>Trainer Notes: Provide 2-3 minutes for participants to review the chart. Ask what similarities and/or differences they notice across the tiers and briefly discuss.</a:t>
            </a:r>
            <a:endParaRPr/>
          </a:p>
        </p:txBody>
      </p:sp>
      <p:sp>
        <p:nvSpPr>
          <p:cNvPr id="479" name="Google Shape;479;g8ebcba40e1_0_1:notes"/>
          <p:cNvSpPr txBox="1">
            <a:spLocks noGrp="1"/>
          </p:cNvSpPr>
          <p:nvPr>
            <p:ph type="sldNum" idx="12"/>
          </p:nvPr>
        </p:nvSpPr>
        <p:spPr>
          <a:xfrm>
            <a:off x="3971927" y="8831268"/>
            <a:ext cx="3038400" cy="4650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8"/>
        <p:cNvGrpSpPr/>
        <p:nvPr/>
      </p:nvGrpSpPr>
      <p:grpSpPr>
        <a:xfrm>
          <a:off x="0" y="0"/>
          <a:ext cx="0" cy="0"/>
          <a:chOff x="0" y="0"/>
          <a:chExt cx="0" cy="0"/>
        </a:xfrm>
      </p:grpSpPr>
      <p:sp>
        <p:nvSpPr>
          <p:cNvPr id="19" name="Google Shape;19;p2"/>
          <p:cNvSpPr txBox="1">
            <a:spLocks noGrp="1"/>
          </p:cNvSpPr>
          <p:nvPr>
            <p:ph type="body" idx="1"/>
          </p:nvPr>
        </p:nvSpPr>
        <p:spPr>
          <a:xfrm>
            <a:off x="683854" y="2655407"/>
            <a:ext cx="8228331" cy="1569660"/>
          </a:xfrm>
          <a:prstGeom prst="rect">
            <a:avLst/>
          </a:prstGeom>
          <a:noFill/>
          <a:ln>
            <a:noFill/>
          </a:ln>
        </p:spPr>
        <p:txBody>
          <a:bodyPr spcFirstLastPara="1" wrap="square" lIns="0" tIns="0" rIns="0" bIns="0" anchor="t" anchorCtr="0">
            <a:noAutofit/>
          </a:bodyPr>
          <a:lstStyle>
            <a:lvl1pPr marL="457200" lvl="0" indent="-228600" algn="ctr">
              <a:spcBef>
                <a:spcPts val="0"/>
              </a:spcBef>
              <a:spcAft>
                <a:spcPts val="0"/>
              </a:spcAft>
              <a:buSzPts val="1400"/>
              <a:buNone/>
              <a:defRPr/>
            </a:lvl1pPr>
            <a:lvl2pPr marL="914400" lvl="1" indent="-228600" algn="ctr">
              <a:spcBef>
                <a:spcPts val="600"/>
              </a:spcBef>
              <a:spcAft>
                <a:spcPts val="0"/>
              </a:spcAft>
              <a:buSzPts val="1400"/>
              <a:buNone/>
              <a:defRPr sz="2400"/>
            </a:lvl2pPr>
            <a:lvl3pPr marL="1371600" lvl="2" indent="-228600" algn="ctr">
              <a:spcBef>
                <a:spcPts val="0"/>
              </a:spcBef>
              <a:spcAft>
                <a:spcPts val="0"/>
              </a:spcAft>
              <a:buSzPts val="1400"/>
              <a:buNone/>
              <a:defRPr/>
            </a:lvl3pPr>
            <a:lvl4pPr marL="1828800" lvl="3" indent="-228600" algn="ctr">
              <a:spcBef>
                <a:spcPts val="600"/>
              </a:spcBef>
              <a:spcAft>
                <a:spcPts val="0"/>
              </a:spcAft>
              <a:buSzPts val="1400"/>
              <a:buNone/>
              <a:defRPr/>
            </a:lvl4pPr>
            <a:lvl5pPr marL="2286000" lvl="4" indent="-228600" algn="ctr">
              <a:spcBef>
                <a:spcPts val="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ftr" idx="11"/>
          </p:nvPr>
        </p:nvSpPr>
        <p:spPr>
          <a:xfrm>
            <a:off x="5328339" y="6658605"/>
            <a:ext cx="3583885" cy="123111"/>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title"/>
          </p:nvPr>
        </p:nvSpPr>
        <p:spPr>
          <a:xfrm>
            <a:off x="683811" y="1910684"/>
            <a:ext cx="8228417" cy="677108"/>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71"/>
        <p:cNvGrpSpPr/>
        <p:nvPr/>
      </p:nvGrpSpPr>
      <p:grpSpPr>
        <a:xfrm>
          <a:off x="0" y="0"/>
          <a:ext cx="0" cy="0"/>
          <a:chOff x="0" y="0"/>
          <a:chExt cx="0" cy="0"/>
        </a:xfrm>
      </p:grpSpPr>
      <p:sp>
        <p:nvSpPr>
          <p:cNvPr id="72" name="Google Shape;72;p12"/>
          <p:cNvSpPr txBox="1">
            <a:spLocks noGrp="1"/>
          </p:cNvSpPr>
          <p:nvPr>
            <p:ph type="body" idx="1"/>
          </p:nvPr>
        </p:nvSpPr>
        <p:spPr>
          <a:xfrm>
            <a:off x="687388" y="2055813"/>
            <a:ext cx="8224837" cy="3509835"/>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None/>
              <a:defRPr>
                <a:solidFill>
                  <a:srgbClr val="25496F"/>
                </a:solidFill>
                <a:latin typeface="Arial"/>
                <a:ea typeface="Arial"/>
                <a:cs typeface="Arial"/>
                <a:sym typeface="Arial"/>
              </a:defRPr>
            </a:lvl1pPr>
            <a:lvl2pPr marL="914400" lvl="1" indent="-342900" algn="l">
              <a:spcBef>
                <a:spcPts val="600"/>
              </a:spcBef>
              <a:spcAft>
                <a:spcPts val="0"/>
              </a:spcAft>
              <a:buSzPts val="1800"/>
              <a:buFont typeface="Noto Sans Symbols"/>
              <a:buChar char="▪"/>
              <a:defRPr sz="1800">
                <a:solidFill>
                  <a:srgbClr val="25496F"/>
                </a:solidFill>
                <a:latin typeface="Arial"/>
                <a:ea typeface="Arial"/>
                <a:cs typeface="Arial"/>
                <a:sym typeface="Arial"/>
              </a:defRPr>
            </a:lvl2pPr>
            <a:lvl3pPr marL="1371600" lvl="2" indent="-330835" algn="l">
              <a:spcBef>
                <a:spcPts val="600"/>
              </a:spcBef>
              <a:spcAft>
                <a:spcPts val="0"/>
              </a:spcAft>
              <a:buSzPts val="1610"/>
              <a:buFont typeface="Arial"/>
              <a:buChar char="•"/>
              <a:defRPr sz="1400">
                <a:solidFill>
                  <a:srgbClr val="25496F"/>
                </a:solidFill>
                <a:latin typeface="Arial"/>
                <a:ea typeface="Arial"/>
                <a:cs typeface="Arial"/>
                <a:sym typeface="Arial"/>
              </a:defRPr>
            </a:lvl3pPr>
            <a:lvl4pPr marL="1828800" lvl="3" indent="-317500" algn="l">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a:spcBef>
                <a:spcPts val="600"/>
              </a:spcBef>
              <a:spcAft>
                <a:spcPts val="0"/>
              </a:spcAft>
              <a:buSzPts val="1400"/>
              <a:buChar char="•"/>
              <a:defRPr>
                <a:solidFill>
                  <a:srgbClr val="25496F"/>
                </a:solidFill>
                <a:latin typeface="Arial"/>
                <a:ea typeface="Arial"/>
                <a:cs typeface="Arial"/>
                <a:sym typeface="Arial"/>
              </a:defRPr>
            </a:lvl6pPr>
            <a:lvl7pPr marL="3200400" lvl="6" indent="-317500" algn="l">
              <a:spcBef>
                <a:spcPts val="600"/>
              </a:spcBef>
              <a:spcAft>
                <a:spcPts val="0"/>
              </a:spcAft>
              <a:buSzPts val="1400"/>
              <a:buChar char="•"/>
              <a:defRPr>
                <a:solidFill>
                  <a:srgbClr val="25496F"/>
                </a:solidFill>
                <a:latin typeface="Arial"/>
                <a:ea typeface="Arial"/>
                <a:cs typeface="Arial"/>
                <a:sym typeface="Arial"/>
              </a:defRPr>
            </a:lvl7pPr>
            <a:lvl8pPr marL="3657600" lvl="7" indent="-317500" algn="l">
              <a:spcBef>
                <a:spcPts val="600"/>
              </a:spcBef>
              <a:spcAft>
                <a:spcPts val="0"/>
              </a:spcAft>
              <a:buSzPts val="1400"/>
              <a:buChar char="•"/>
              <a:defRPr>
                <a:solidFill>
                  <a:srgbClr val="25496F"/>
                </a:solidFill>
                <a:latin typeface="Arial"/>
                <a:ea typeface="Arial"/>
                <a:cs typeface="Arial"/>
                <a:sym typeface="Arial"/>
              </a:defRPr>
            </a:lvl8pPr>
            <a:lvl9pPr marL="4114800" lvl="8" indent="-317500" algn="l">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73" name="Google Shape;73;p12"/>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2"/>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spcBef>
                <a:spcPts val="0"/>
              </a:spcBef>
              <a:spcAft>
                <a:spcPts val="0"/>
              </a:spcAft>
              <a:buSzPts val="1000"/>
              <a:buNone/>
              <a:defRPr sz="1000"/>
            </a:lvl1pPr>
            <a:lvl2pPr marL="914400" lvl="1" indent="-228600" algn="r">
              <a:spcBef>
                <a:spcPts val="0"/>
              </a:spcBef>
              <a:spcAft>
                <a:spcPts val="0"/>
              </a:spcAft>
              <a:buSzPts val="1400"/>
              <a:buNone/>
              <a:defRPr sz="1400"/>
            </a:lvl2pPr>
            <a:lvl3pPr marL="1371600" lvl="2" indent="-228600" algn="r">
              <a:spcBef>
                <a:spcPts val="0"/>
              </a:spcBef>
              <a:spcAft>
                <a:spcPts val="0"/>
              </a:spcAft>
              <a:buSzPts val="1400"/>
              <a:buNone/>
              <a:defRPr sz="1400"/>
            </a:lvl3pPr>
            <a:lvl4pPr marL="1828800" lvl="3" indent="-228600" algn="r">
              <a:spcBef>
                <a:spcPts val="0"/>
              </a:spcBef>
              <a:spcAft>
                <a:spcPts val="0"/>
              </a:spcAft>
              <a:buSzPts val="1050"/>
              <a:buNone/>
              <a:defRPr sz="1400"/>
            </a:lvl4pPr>
            <a:lvl5pPr marL="2286000" lvl="4" indent="-228600" algn="r">
              <a:spcBef>
                <a:spcPts val="0"/>
              </a:spcBef>
              <a:spcAft>
                <a:spcPts val="0"/>
              </a:spcAft>
              <a:buSzPts val="1400"/>
              <a:buNone/>
              <a:defRPr sz="1400"/>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spcBef>
                <a:spcPts val="0"/>
              </a:spcBef>
              <a:spcAft>
                <a:spcPts val="0"/>
              </a:spcAft>
              <a:buSzPts val="1000"/>
              <a:buNone/>
              <a:defRPr sz="1000"/>
            </a:lvl1pPr>
            <a:lvl2pPr marL="914400" lvl="1" indent="-228600" algn="r">
              <a:spcBef>
                <a:spcPts val="0"/>
              </a:spcBef>
              <a:spcAft>
                <a:spcPts val="0"/>
              </a:spcAft>
              <a:buSzPts val="1400"/>
              <a:buNone/>
              <a:defRPr sz="1400"/>
            </a:lvl2pPr>
            <a:lvl3pPr marL="1371600" lvl="2" indent="-228600" algn="r">
              <a:spcBef>
                <a:spcPts val="0"/>
              </a:spcBef>
              <a:spcAft>
                <a:spcPts val="0"/>
              </a:spcAft>
              <a:buSzPts val="1400"/>
              <a:buNone/>
              <a:defRPr sz="1400"/>
            </a:lvl3pPr>
            <a:lvl4pPr marL="1828800" lvl="3" indent="-228600" algn="r">
              <a:spcBef>
                <a:spcPts val="0"/>
              </a:spcBef>
              <a:spcAft>
                <a:spcPts val="0"/>
              </a:spcAft>
              <a:buSzPts val="1050"/>
              <a:buNone/>
              <a:defRPr sz="1400"/>
            </a:lvl4pPr>
            <a:lvl5pPr marL="2286000" lvl="4" indent="-228600" algn="r">
              <a:spcBef>
                <a:spcPts val="0"/>
              </a:spcBef>
              <a:spcAft>
                <a:spcPts val="0"/>
              </a:spcAft>
              <a:buSzPts val="1400"/>
              <a:buNone/>
              <a:defRPr sz="1400"/>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out AIR">
  <p:cSld name="About AIR">
    <p:spTree>
      <p:nvGrpSpPr>
        <p:cNvPr id="1" name="Shape 80"/>
        <p:cNvGrpSpPr/>
        <p:nvPr/>
      </p:nvGrpSpPr>
      <p:grpSpPr>
        <a:xfrm>
          <a:off x="0" y="0"/>
          <a:ext cx="0" cy="0"/>
          <a:chOff x="0" y="0"/>
          <a:chExt cx="0" cy="0"/>
        </a:xfrm>
      </p:grpSpPr>
      <p:sp>
        <p:nvSpPr>
          <p:cNvPr id="81" name="Google Shape;81;p14"/>
          <p:cNvSpPr/>
          <p:nvPr/>
        </p:nvSpPr>
        <p:spPr>
          <a:xfrm>
            <a:off x="7223760" y="318052"/>
            <a:ext cx="1920240" cy="3768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82" name="Google Shape;82;p14"/>
          <p:cNvSpPr txBox="1">
            <a:spLocks noGrp="1"/>
          </p:cNvSpPr>
          <p:nvPr>
            <p:ph type="body" idx="1"/>
          </p:nvPr>
        </p:nvSpPr>
        <p:spPr>
          <a:xfrm>
            <a:off x="687388" y="2055813"/>
            <a:ext cx="8224837" cy="3509835"/>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None/>
              <a:defRPr>
                <a:solidFill>
                  <a:srgbClr val="25496F"/>
                </a:solidFill>
                <a:latin typeface="Arial"/>
                <a:ea typeface="Arial"/>
                <a:cs typeface="Arial"/>
                <a:sym typeface="Arial"/>
              </a:defRPr>
            </a:lvl1pPr>
            <a:lvl2pPr marL="914400" lvl="1" indent="-342900" algn="l">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a:spcBef>
                <a:spcPts val="600"/>
              </a:spcBef>
              <a:spcAft>
                <a:spcPts val="0"/>
              </a:spcAft>
              <a:buSzPts val="1400"/>
              <a:buChar char="•"/>
              <a:defRPr>
                <a:solidFill>
                  <a:srgbClr val="25496F"/>
                </a:solidFill>
                <a:latin typeface="Arial"/>
                <a:ea typeface="Arial"/>
                <a:cs typeface="Arial"/>
                <a:sym typeface="Arial"/>
              </a:defRPr>
            </a:lvl6pPr>
            <a:lvl7pPr marL="3200400" lvl="6" indent="-317500" algn="l">
              <a:spcBef>
                <a:spcPts val="600"/>
              </a:spcBef>
              <a:spcAft>
                <a:spcPts val="0"/>
              </a:spcAft>
              <a:buSzPts val="1400"/>
              <a:buChar char="•"/>
              <a:defRPr>
                <a:solidFill>
                  <a:srgbClr val="25496F"/>
                </a:solidFill>
                <a:latin typeface="Arial"/>
                <a:ea typeface="Arial"/>
                <a:cs typeface="Arial"/>
                <a:sym typeface="Arial"/>
              </a:defRPr>
            </a:lvl7pPr>
            <a:lvl8pPr marL="3657600" lvl="7" indent="-317500" algn="l">
              <a:spcBef>
                <a:spcPts val="600"/>
              </a:spcBef>
              <a:spcAft>
                <a:spcPts val="0"/>
              </a:spcAft>
              <a:buSzPts val="1400"/>
              <a:buChar char="•"/>
              <a:defRPr>
                <a:solidFill>
                  <a:srgbClr val="25496F"/>
                </a:solidFill>
                <a:latin typeface="Arial"/>
                <a:ea typeface="Arial"/>
                <a:cs typeface="Arial"/>
                <a:sym typeface="Arial"/>
              </a:defRPr>
            </a:lvl8pPr>
            <a:lvl9pPr marL="4114800" lvl="8" indent="-317500" algn="l">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83" name="Google Shape;83;p14"/>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85"/>
        <p:cNvGrpSpPr/>
        <p:nvPr/>
      </p:nvGrpSpPr>
      <p:grpSpPr>
        <a:xfrm>
          <a:off x="0" y="0"/>
          <a:ext cx="0" cy="0"/>
          <a:chOff x="0" y="0"/>
          <a:chExt cx="0" cy="0"/>
        </a:xfrm>
      </p:grpSpPr>
      <p:sp>
        <p:nvSpPr>
          <p:cNvPr id="86" name="Google Shape;86;p15"/>
          <p:cNvSpPr>
            <a:spLocks noGrp="1"/>
          </p:cNvSpPr>
          <p:nvPr>
            <p:ph type="dgm" idx="2"/>
          </p:nvPr>
        </p:nvSpPr>
        <p:spPr>
          <a:xfrm>
            <a:off x="122785" y="747422"/>
            <a:ext cx="8905460" cy="5096787"/>
          </a:xfrm>
          <a:prstGeom prst="rect">
            <a:avLst/>
          </a:prstGeom>
          <a:noFill/>
          <a:ln>
            <a:noFill/>
          </a:ln>
        </p:spPr>
        <p:txBody>
          <a:bodyPr spcFirstLastPara="1" wrap="square" lIns="0" tIns="0" rIns="0" bIns="0" anchor="t" anchorCtr="0">
            <a:noAutofit/>
          </a:bodyPr>
          <a:lstStyle>
            <a:lvl1pPr marR="0" lvl="0" algn="l" rtl="0">
              <a:spcBef>
                <a:spcPts val="600"/>
              </a:spcBef>
              <a:spcAft>
                <a:spcPts val="0"/>
              </a:spcAft>
              <a:buClr>
                <a:srgbClr val="A5A5A5"/>
              </a:buClr>
              <a:buSzPts val="2400"/>
              <a:buFont typeface="Noto Sans Symbols"/>
              <a:buChar char="▪"/>
              <a:defRPr sz="2400" b="0" i="0" u="none" strike="noStrike" cap="none">
                <a:solidFill>
                  <a:srgbClr val="25496F"/>
                </a:solidFill>
                <a:latin typeface="Arial"/>
                <a:ea typeface="Arial"/>
                <a:cs typeface="Arial"/>
                <a:sym typeface="Arial"/>
              </a:defRPr>
            </a:lvl1pPr>
            <a:lvl2pPr marR="0" lvl="1" algn="l" rtl="0">
              <a:spcBef>
                <a:spcPts val="600"/>
              </a:spcBef>
              <a:spcAft>
                <a:spcPts val="0"/>
              </a:spcAft>
              <a:buClr>
                <a:srgbClr val="A5A5A5"/>
              </a:buClr>
              <a:buSzPts val="1800"/>
              <a:buFont typeface="Arial"/>
              <a:buChar char="•"/>
              <a:defRPr sz="1800" b="0" i="0" u="none" strike="noStrike" cap="none">
                <a:solidFill>
                  <a:srgbClr val="25496F"/>
                </a:solidFill>
                <a:latin typeface="Arial"/>
                <a:ea typeface="Arial"/>
                <a:cs typeface="Arial"/>
                <a:sym typeface="Arial"/>
              </a:defRPr>
            </a:lvl2pPr>
            <a:lvl3pPr marR="0" lvl="2" algn="l" rtl="0">
              <a:spcBef>
                <a:spcPts val="600"/>
              </a:spcBef>
              <a:spcAft>
                <a:spcPts val="0"/>
              </a:spcAft>
              <a:buClr>
                <a:srgbClr val="A5A5A5"/>
              </a:buClr>
              <a:buSzPts val="1400"/>
              <a:buFont typeface="Libre Franklin"/>
              <a:buChar char="–"/>
              <a:defRPr sz="1400" b="0" i="0" u="none" strike="noStrike" cap="none">
                <a:solidFill>
                  <a:srgbClr val="25496F"/>
                </a:solidFill>
                <a:latin typeface="Arial"/>
                <a:ea typeface="Arial"/>
                <a:cs typeface="Arial"/>
                <a:sym typeface="Arial"/>
              </a:defRPr>
            </a:lvl3pPr>
            <a:lvl4pPr marR="0" lvl="3" algn="l" rtl="0">
              <a:spcBef>
                <a:spcPts val="600"/>
              </a:spcBef>
              <a:spcAft>
                <a:spcPts val="0"/>
              </a:spcAft>
              <a:buClr>
                <a:srgbClr val="A5A5A5"/>
              </a:buClr>
              <a:buSzPts val="1050"/>
              <a:buFont typeface="Courier New"/>
              <a:buChar char="o"/>
              <a:defRPr sz="1400" b="0" i="0" u="none" strike="noStrike" cap="none">
                <a:solidFill>
                  <a:srgbClr val="25496F"/>
                </a:solidFill>
                <a:latin typeface="Arial"/>
                <a:ea typeface="Arial"/>
                <a:cs typeface="Arial"/>
                <a:sym typeface="Arial"/>
              </a:defRPr>
            </a:lvl4pPr>
            <a:lvl5pPr marR="0" lvl="4"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5pPr>
            <a:lvl6pPr marR="0" lvl="5"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6pPr>
            <a:lvl7pPr marR="0" lvl="6"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7pPr>
            <a:lvl8pPr marR="0" lvl="7"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8pPr>
            <a:lvl9pPr marR="0" lvl="8"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9pPr>
          </a:lstStyle>
          <a:p>
            <a:endParaRPr/>
          </a:p>
        </p:txBody>
      </p:sp>
      <p:sp>
        <p:nvSpPr>
          <p:cNvPr id="87" name="Google Shape;87;p1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5"/>
          <p:cNvSpPr txBox="1">
            <a:spLocks noGrp="1"/>
          </p:cNvSpPr>
          <p:nvPr>
            <p:ph type="title"/>
          </p:nvPr>
        </p:nvSpPr>
        <p:spPr>
          <a:xfrm>
            <a:off x="122387" y="314394"/>
            <a:ext cx="8906256" cy="361468"/>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1400"/>
              <a:buNone/>
              <a:defRPr sz="2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Bulleted Text">
  <p:cSld name="5_Bulleted Text">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1" name="Google Shape;91;p16"/>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Bulleted Text">
  <p:cSld name="6_Bulleted Text">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5" name="Google Shape;95;p17"/>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Bulleted Text">
  <p:cSld name="3_Bulleted Text">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9" name="Google Shape;99;p18"/>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lumn Bulleted Text">
  <p:cSld name="1_Two Column Bulleted Text">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687526" y="2055813"/>
            <a:ext cx="397262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03" name="Google Shape;103;p19"/>
          <p:cNvSpPr txBox="1">
            <a:spLocks noGrp="1"/>
          </p:cNvSpPr>
          <p:nvPr>
            <p:ph type="body" idx="2"/>
          </p:nvPr>
        </p:nvSpPr>
        <p:spPr>
          <a:xfrm>
            <a:off x="4939596" y="2055813"/>
            <a:ext cx="397262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04" name="Google Shape;104;p19"/>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8755063" y="6507163"/>
            <a:ext cx="157162" cy="153987"/>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None/>
              <a:defRPr sz="1000">
                <a:solidFill>
                  <a:srgbClr val="BFBFBF"/>
                </a:solidFill>
                <a:latin typeface="Arial"/>
                <a:ea typeface="Arial"/>
                <a:cs typeface="Arial"/>
                <a:sym typeface="Arial"/>
              </a:defRPr>
            </a:lvl1pPr>
            <a:lvl2pPr marL="0" marR="0" lvl="1" indent="0" algn="l">
              <a:spcBef>
                <a:spcPts val="0"/>
              </a:spcBef>
              <a:spcAft>
                <a:spcPts val="0"/>
              </a:spcAft>
              <a:buNone/>
              <a:defRPr sz="1000">
                <a:solidFill>
                  <a:srgbClr val="BFBFBF"/>
                </a:solidFill>
                <a:latin typeface="Arial"/>
                <a:ea typeface="Arial"/>
                <a:cs typeface="Arial"/>
                <a:sym typeface="Arial"/>
              </a:defRPr>
            </a:lvl2pPr>
            <a:lvl3pPr marL="0" marR="0" lvl="2" indent="0" algn="l">
              <a:spcBef>
                <a:spcPts val="0"/>
              </a:spcBef>
              <a:spcAft>
                <a:spcPts val="0"/>
              </a:spcAft>
              <a:buNone/>
              <a:defRPr sz="1000">
                <a:solidFill>
                  <a:srgbClr val="BFBFBF"/>
                </a:solidFill>
                <a:latin typeface="Arial"/>
                <a:ea typeface="Arial"/>
                <a:cs typeface="Arial"/>
                <a:sym typeface="Arial"/>
              </a:defRPr>
            </a:lvl3pPr>
            <a:lvl4pPr marL="0" marR="0" lvl="3" indent="0" algn="l">
              <a:spcBef>
                <a:spcPts val="0"/>
              </a:spcBef>
              <a:spcAft>
                <a:spcPts val="0"/>
              </a:spcAft>
              <a:buNone/>
              <a:defRPr sz="1000">
                <a:solidFill>
                  <a:srgbClr val="BFBFBF"/>
                </a:solidFill>
                <a:latin typeface="Arial"/>
                <a:ea typeface="Arial"/>
                <a:cs typeface="Arial"/>
                <a:sym typeface="Arial"/>
              </a:defRPr>
            </a:lvl4pPr>
            <a:lvl5pPr marL="0" marR="0" lvl="4" indent="0" algn="l">
              <a:spcBef>
                <a:spcPts val="0"/>
              </a:spcBef>
              <a:spcAft>
                <a:spcPts val="0"/>
              </a:spcAft>
              <a:buNone/>
              <a:defRPr sz="1000">
                <a:solidFill>
                  <a:srgbClr val="BFBFBF"/>
                </a:solidFill>
                <a:latin typeface="Arial"/>
                <a:ea typeface="Arial"/>
                <a:cs typeface="Arial"/>
                <a:sym typeface="Arial"/>
              </a:defRPr>
            </a:lvl5pPr>
            <a:lvl6pPr marL="0" marR="0" lvl="5" indent="0" algn="l">
              <a:spcBef>
                <a:spcPts val="0"/>
              </a:spcBef>
              <a:spcAft>
                <a:spcPts val="0"/>
              </a:spcAft>
              <a:buNone/>
              <a:defRPr sz="1000">
                <a:solidFill>
                  <a:srgbClr val="BFBFBF"/>
                </a:solidFill>
                <a:latin typeface="Arial"/>
                <a:ea typeface="Arial"/>
                <a:cs typeface="Arial"/>
                <a:sym typeface="Arial"/>
              </a:defRPr>
            </a:lvl6pPr>
            <a:lvl7pPr marL="0" marR="0" lvl="6" indent="0" algn="l">
              <a:spcBef>
                <a:spcPts val="0"/>
              </a:spcBef>
              <a:spcAft>
                <a:spcPts val="0"/>
              </a:spcAft>
              <a:buNone/>
              <a:defRPr sz="1000">
                <a:solidFill>
                  <a:srgbClr val="BFBFBF"/>
                </a:solidFill>
                <a:latin typeface="Arial"/>
                <a:ea typeface="Arial"/>
                <a:cs typeface="Arial"/>
                <a:sym typeface="Arial"/>
              </a:defRPr>
            </a:lvl7pPr>
            <a:lvl8pPr marL="0" marR="0" lvl="7" indent="0" algn="l">
              <a:spcBef>
                <a:spcPts val="0"/>
              </a:spcBef>
              <a:spcAft>
                <a:spcPts val="0"/>
              </a:spcAft>
              <a:buNone/>
              <a:defRPr sz="1000">
                <a:solidFill>
                  <a:srgbClr val="BFBFBF"/>
                </a:solidFill>
                <a:latin typeface="Arial"/>
                <a:ea typeface="Arial"/>
                <a:cs typeface="Arial"/>
                <a:sym typeface="Arial"/>
              </a:defRPr>
            </a:lvl8pPr>
            <a:lvl9pPr marL="0" marR="0" lvl="8" indent="0" algn="l">
              <a:spcBef>
                <a:spcPts val="0"/>
              </a:spcBef>
              <a:spcAft>
                <a:spcPts val="0"/>
              </a:spcAft>
              <a:buNone/>
              <a:defRPr sz="1000">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1691680" y="332656"/>
            <a:ext cx="7313324" cy="14700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0"/>
          <p:cNvSpPr txBox="1">
            <a:spLocks noGrp="1"/>
          </p:cNvSpPr>
          <p:nvPr>
            <p:ph type="body" idx="1"/>
          </p:nvPr>
        </p:nvSpPr>
        <p:spPr>
          <a:xfrm>
            <a:off x="1691680" y="2060848"/>
            <a:ext cx="7344816" cy="3629025"/>
          </a:xfrm>
          <a:prstGeom prst="rect">
            <a:avLst/>
          </a:prstGeom>
          <a:noFill/>
          <a:ln>
            <a:noFill/>
          </a:ln>
        </p:spPr>
        <p:txBody>
          <a:bodyPr spcFirstLastPara="1" wrap="square" lIns="0" tIns="0" rIns="0" bIns="0" anchor="t" anchorCtr="0">
            <a:noAutofit/>
          </a:bodyPr>
          <a:lstStyle>
            <a:lvl1pPr marL="457200" lvl="0" indent="-342900" algn="l">
              <a:spcBef>
                <a:spcPts val="6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14325" algn="l">
              <a:spcBef>
                <a:spcPts val="600"/>
              </a:spcBef>
              <a:spcAft>
                <a:spcPts val="0"/>
              </a:spcAft>
              <a:buSzPts val="1350"/>
              <a:buChar char="o"/>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
        <p:nvSpPr>
          <p:cNvPr id="109" name="Google Shape;109;p20"/>
          <p:cNvSpPr txBox="1">
            <a:spLocks noGrp="1"/>
          </p:cNvSpPr>
          <p:nvPr>
            <p:ph type="sldNum" idx="12"/>
          </p:nvPr>
        </p:nvSpPr>
        <p:spPr>
          <a:xfrm>
            <a:off x="6553200" y="6400799"/>
            <a:ext cx="16002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rgbClr val="0367B3"/>
                </a:solidFill>
                <a:latin typeface="Arial Narrow"/>
                <a:ea typeface="Arial Narrow"/>
                <a:cs typeface="Arial Narrow"/>
                <a:sym typeface="Arial Narrow"/>
              </a:defRPr>
            </a:lvl1pPr>
            <a:lvl2pPr marL="0" marR="0" lvl="1" indent="0" algn="r">
              <a:spcBef>
                <a:spcPts val="0"/>
              </a:spcBef>
              <a:spcAft>
                <a:spcPts val="0"/>
              </a:spcAft>
              <a:buNone/>
              <a:defRPr sz="1400" b="1">
                <a:solidFill>
                  <a:srgbClr val="0367B3"/>
                </a:solidFill>
                <a:latin typeface="Arial Narrow"/>
                <a:ea typeface="Arial Narrow"/>
                <a:cs typeface="Arial Narrow"/>
                <a:sym typeface="Arial Narrow"/>
              </a:defRPr>
            </a:lvl2pPr>
            <a:lvl3pPr marL="0" marR="0" lvl="2" indent="0" algn="r">
              <a:spcBef>
                <a:spcPts val="0"/>
              </a:spcBef>
              <a:spcAft>
                <a:spcPts val="0"/>
              </a:spcAft>
              <a:buNone/>
              <a:defRPr sz="1400" b="1">
                <a:solidFill>
                  <a:srgbClr val="0367B3"/>
                </a:solidFill>
                <a:latin typeface="Arial Narrow"/>
                <a:ea typeface="Arial Narrow"/>
                <a:cs typeface="Arial Narrow"/>
                <a:sym typeface="Arial Narrow"/>
              </a:defRPr>
            </a:lvl3pPr>
            <a:lvl4pPr marL="0" marR="0" lvl="3" indent="0" algn="r">
              <a:spcBef>
                <a:spcPts val="0"/>
              </a:spcBef>
              <a:spcAft>
                <a:spcPts val="0"/>
              </a:spcAft>
              <a:buNone/>
              <a:defRPr sz="1400" b="1">
                <a:solidFill>
                  <a:srgbClr val="0367B3"/>
                </a:solidFill>
                <a:latin typeface="Arial Narrow"/>
                <a:ea typeface="Arial Narrow"/>
                <a:cs typeface="Arial Narrow"/>
                <a:sym typeface="Arial Narrow"/>
              </a:defRPr>
            </a:lvl4pPr>
            <a:lvl5pPr marL="0" marR="0" lvl="4" indent="0" algn="r">
              <a:spcBef>
                <a:spcPts val="0"/>
              </a:spcBef>
              <a:spcAft>
                <a:spcPts val="0"/>
              </a:spcAft>
              <a:buNone/>
              <a:defRPr sz="1400" b="1">
                <a:solidFill>
                  <a:srgbClr val="0367B3"/>
                </a:solidFill>
                <a:latin typeface="Arial Narrow"/>
                <a:ea typeface="Arial Narrow"/>
                <a:cs typeface="Arial Narrow"/>
                <a:sym typeface="Arial Narrow"/>
              </a:defRPr>
            </a:lvl5pPr>
            <a:lvl6pPr marL="0" marR="0" lvl="5" indent="0" algn="r">
              <a:spcBef>
                <a:spcPts val="0"/>
              </a:spcBef>
              <a:spcAft>
                <a:spcPts val="0"/>
              </a:spcAft>
              <a:buNone/>
              <a:defRPr sz="1400" b="1">
                <a:solidFill>
                  <a:srgbClr val="0367B3"/>
                </a:solidFill>
                <a:latin typeface="Arial Narrow"/>
                <a:ea typeface="Arial Narrow"/>
                <a:cs typeface="Arial Narrow"/>
                <a:sym typeface="Arial Narrow"/>
              </a:defRPr>
            </a:lvl6pPr>
            <a:lvl7pPr marL="0" marR="0" lvl="6" indent="0" algn="r">
              <a:spcBef>
                <a:spcPts val="0"/>
              </a:spcBef>
              <a:spcAft>
                <a:spcPts val="0"/>
              </a:spcAft>
              <a:buNone/>
              <a:defRPr sz="1400" b="1">
                <a:solidFill>
                  <a:srgbClr val="0367B3"/>
                </a:solidFill>
                <a:latin typeface="Arial Narrow"/>
                <a:ea typeface="Arial Narrow"/>
                <a:cs typeface="Arial Narrow"/>
                <a:sym typeface="Arial Narrow"/>
              </a:defRPr>
            </a:lvl7pPr>
            <a:lvl8pPr marL="0" marR="0" lvl="7" indent="0" algn="r">
              <a:spcBef>
                <a:spcPts val="0"/>
              </a:spcBef>
              <a:spcAft>
                <a:spcPts val="0"/>
              </a:spcAft>
              <a:buNone/>
              <a:defRPr sz="1400" b="1">
                <a:solidFill>
                  <a:srgbClr val="0367B3"/>
                </a:solidFill>
                <a:latin typeface="Arial Narrow"/>
                <a:ea typeface="Arial Narrow"/>
                <a:cs typeface="Arial Narrow"/>
                <a:sym typeface="Arial Narrow"/>
              </a:defRPr>
            </a:lvl8pPr>
            <a:lvl9pPr marL="0" marR="0" lvl="8" indent="0" algn="r">
              <a:spcBef>
                <a:spcPts val="0"/>
              </a:spcBef>
              <a:spcAft>
                <a:spcPts val="0"/>
              </a:spcAft>
              <a:buNone/>
              <a:defRPr sz="1400" b="1">
                <a:solidFill>
                  <a:srgbClr val="0367B3"/>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wo Column Bulleted Text">
  <p:cSld name="2_Two Column Bulleted Text">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687526" y="2055813"/>
            <a:ext cx="397262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12" name="Google Shape;112;p21"/>
          <p:cNvSpPr txBox="1">
            <a:spLocks noGrp="1"/>
          </p:cNvSpPr>
          <p:nvPr>
            <p:ph type="body" idx="2"/>
          </p:nvPr>
        </p:nvSpPr>
        <p:spPr>
          <a:xfrm>
            <a:off x="4939596" y="2055813"/>
            <a:ext cx="397262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13" name="Google Shape;113;p21"/>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solidFill>
                  <a:srgbClr val="BFBFBF"/>
                </a:solidFill>
              </a:defRPr>
            </a:lvl1pPr>
            <a:lvl2pPr marL="0" lvl="1" indent="0" algn="r">
              <a:spcBef>
                <a:spcPts val="0"/>
              </a:spcBef>
              <a:spcAft>
                <a:spcPts val="0"/>
              </a:spcAft>
              <a:buNone/>
              <a:defRPr>
                <a:solidFill>
                  <a:srgbClr val="BFBFBF"/>
                </a:solidFill>
              </a:defRPr>
            </a:lvl2pPr>
            <a:lvl3pPr marL="0" lvl="2" indent="0" algn="r">
              <a:spcBef>
                <a:spcPts val="0"/>
              </a:spcBef>
              <a:spcAft>
                <a:spcPts val="0"/>
              </a:spcAft>
              <a:buNone/>
              <a:defRPr>
                <a:solidFill>
                  <a:srgbClr val="BFBFBF"/>
                </a:solidFill>
              </a:defRPr>
            </a:lvl3pPr>
            <a:lvl4pPr marL="0" lvl="3" indent="0" algn="r">
              <a:spcBef>
                <a:spcPts val="0"/>
              </a:spcBef>
              <a:spcAft>
                <a:spcPts val="0"/>
              </a:spcAft>
              <a:buNone/>
              <a:defRPr>
                <a:solidFill>
                  <a:srgbClr val="BFBFBF"/>
                </a:solidFill>
              </a:defRPr>
            </a:lvl4pPr>
            <a:lvl5pPr marL="0" lvl="4" indent="0" algn="r">
              <a:spcBef>
                <a:spcPts val="0"/>
              </a:spcBef>
              <a:spcAft>
                <a:spcPts val="0"/>
              </a:spcAft>
              <a:buNone/>
              <a:defRPr>
                <a:solidFill>
                  <a:srgbClr val="BFBFBF"/>
                </a:solidFill>
              </a:defRPr>
            </a:lvl5pPr>
            <a:lvl6pPr marL="0" lvl="5" indent="0" algn="r">
              <a:spcBef>
                <a:spcPts val="0"/>
              </a:spcBef>
              <a:spcAft>
                <a:spcPts val="0"/>
              </a:spcAft>
              <a:buNone/>
              <a:defRPr>
                <a:solidFill>
                  <a:srgbClr val="BFBFBF"/>
                </a:solidFill>
              </a:defRPr>
            </a:lvl6pPr>
            <a:lvl7pPr marL="0" lvl="6" indent="0" algn="r">
              <a:spcBef>
                <a:spcPts val="0"/>
              </a:spcBef>
              <a:spcAft>
                <a:spcPts val="0"/>
              </a:spcAft>
              <a:buNone/>
              <a:defRPr>
                <a:solidFill>
                  <a:srgbClr val="BFBFBF"/>
                </a:solidFill>
              </a:defRPr>
            </a:lvl7pPr>
            <a:lvl8pPr marL="0" lvl="7" indent="0" algn="r">
              <a:spcBef>
                <a:spcPts val="0"/>
              </a:spcBef>
              <a:spcAft>
                <a:spcPts val="0"/>
              </a:spcAft>
              <a:buNone/>
              <a:defRPr>
                <a:solidFill>
                  <a:srgbClr val="BFBFBF"/>
                </a:solidFill>
              </a:defRPr>
            </a:lvl8pPr>
            <a:lvl9pPr marL="0" lvl="8" indent="0" algn="r">
              <a:spcBef>
                <a:spcPts val="0"/>
              </a:spcBef>
              <a:spcAft>
                <a:spcPts val="0"/>
              </a:spcAft>
              <a:buNone/>
              <a:defRPr>
                <a:solidFill>
                  <a:srgbClr val="BFBFB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spcBef>
                <a:spcPts val="6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14325" algn="l">
              <a:spcBef>
                <a:spcPts val="600"/>
              </a:spcBef>
              <a:spcAft>
                <a:spcPts val="0"/>
              </a:spcAft>
              <a:buSzPts val="1350"/>
              <a:buChar char="o"/>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
        <p:nvSpPr>
          <p:cNvPr id="32" name="Google Shape;32;p4"/>
          <p:cNvSpPr txBox="1">
            <a:spLocks noGrp="1"/>
          </p:cNvSpPr>
          <p:nvPr>
            <p:ph type="sldNum" idx="12"/>
          </p:nvPr>
        </p:nvSpPr>
        <p:spPr>
          <a:xfrm>
            <a:off x="8755130" y="6507316"/>
            <a:ext cx="157094" cy="153888"/>
          </a:xfrm>
          <a:prstGeom prst="rect">
            <a:avLst/>
          </a:prstGeom>
          <a:noFill/>
          <a:ln>
            <a:noFill/>
          </a:ln>
        </p:spPr>
        <p:txBody>
          <a:bodyPr spcFirstLastPara="1" wrap="square" lIns="0" tIns="0" rIns="0" bIns="0" anchor="b" anchorCtr="0">
            <a:noAutofit/>
          </a:bodyPr>
          <a:lstStyle>
            <a:lvl1pPr marL="0" lvl="0" indent="0" algn="l">
              <a:spcBef>
                <a:spcPts val="0"/>
              </a:spcBef>
              <a:spcAft>
                <a:spcPts val="0"/>
              </a:spcAft>
              <a:buNone/>
              <a:defRPr sz="1000" b="0" i="0" u="none" strike="noStrike" cap="none">
                <a:solidFill>
                  <a:srgbClr val="25496F"/>
                </a:solidFill>
                <a:latin typeface="Arial"/>
                <a:ea typeface="Arial"/>
                <a:cs typeface="Arial"/>
                <a:sym typeface="Arial"/>
              </a:defRPr>
            </a:lvl1pPr>
            <a:lvl2pPr marL="0" lvl="1" indent="0" algn="l">
              <a:spcBef>
                <a:spcPts val="0"/>
              </a:spcBef>
              <a:spcAft>
                <a:spcPts val="0"/>
              </a:spcAft>
              <a:buNone/>
              <a:defRPr sz="1000" b="0" i="0" u="none" strike="noStrike" cap="none">
                <a:solidFill>
                  <a:srgbClr val="25496F"/>
                </a:solidFill>
                <a:latin typeface="Arial"/>
                <a:ea typeface="Arial"/>
                <a:cs typeface="Arial"/>
                <a:sym typeface="Arial"/>
              </a:defRPr>
            </a:lvl2pPr>
            <a:lvl3pPr marL="0" lvl="2" indent="0" algn="l">
              <a:spcBef>
                <a:spcPts val="0"/>
              </a:spcBef>
              <a:spcAft>
                <a:spcPts val="0"/>
              </a:spcAft>
              <a:buNone/>
              <a:defRPr sz="1000" b="0" i="0" u="none" strike="noStrike" cap="none">
                <a:solidFill>
                  <a:srgbClr val="25496F"/>
                </a:solidFill>
                <a:latin typeface="Arial"/>
                <a:ea typeface="Arial"/>
                <a:cs typeface="Arial"/>
                <a:sym typeface="Arial"/>
              </a:defRPr>
            </a:lvl3pPr>
            <a:lvl4pPr marL="0" lvl="3" indent="0" algn="l">
              <a:spcBef>
                <a:spcPts val="0"/>
              </a:spcBef>
              <a:spcAft>
                <a:spcPts val="0"/>
              </a:spcAft>
              <a:buNone/>
              <a:defRPr sz="1000" b="0" i="0" u="none" strike="noStrike" cap="none">
                <a:solidFill>
                  <a:srgbClr val="25496F"/>
                </a:solidFill>
                <a:latin typeface="Arial"/>
                <a:ea typeface="Arial"/>
                <a:cs typeface="Arial"/>
                <a:sym typeface="Arial"/>
              </a:defRPr>
            </a:lvl4pPr>
            <a:lvl5pPr marL="0" lvl="4" indent="0" algn="l">
              <a:spcBef>
                <a:spcPts val="0"/>
              </a:spcBef>
              <a:spcAft>
                <a:spcPts val="0"/>
              </a:spcAft>
              <a:buNone/>
              <a:defRPr sz="1000" b="0" i="0" u="none" strike="noStrike" cap="none">
                <a:solidFill>
                  <a:srgbClr val="25496F"/>
                </a:solidFill>
                <a:latin typeface="Arial"/>
                <a:ea typeface="Arial"/>
                <a:cs typeface="Arial"/>
                <a:sym typeface="Arial"/>
              </a:defRPr>
            </a:lvl5pPr>
            <a:lvl6pPr marL="0" lvl="5" indent="0" algn="l">
              <a:spcBef>
                <a:spcPts val="0"/>
              </a:spcBef>
              <a:spcAft>
                <a:spcPts val="0"/>
              </a:spcAft>
              <a:buNone/>
              <a:defRPr sz="1000" b="0" i="0" u="none" strike="noStrike" cap="none">
                <a:solidFill>
                  <a:srgbClr val="25496F"/>
                </a:solidFill>
                <a:latin typeface="Arial"/>
                <a:ea typeface="Arial"/>
                <a:cs typeface="Arial"/>
                <a:sym typeface="Arial"/>
              </a:defRPr>
            </a:lvl6pPr>
            <a:lvl7pPr marL="0" lvl="6" indent="0" algn="l">
              <a:spcBef>
                <a:spcPts val="0"/>
              </a:spcBef>
              <a:spcAft>
                <a:spcPts val="0"/>
              </a:spcAft>
              <a:buNone/>
              <a:defRPr sz="1000" b="0" i="0" u="none" strike="noStrike" cap="none">
                <a:solidFill>
                  <a:srgbClr val="25496F"/>
                </a:solidFill>
                <a:latin typeface="Arial"/>
                <a:ea typeface="Arial"/>
                <a:cs typeface="Arial"/>
                <a:sym typeface="Arial"/>
              </a:defRPr>
            </a:lvl7pPr>
            <a:lvl8pPr marL="0" lvl="7" indent="0" algn="l">
              <a:spcBef>
                <a:spcPts val="0"/>
              </a:spcBef>
              <a:spcAft>
                <a:spcPts val="0"/>
              </a:spcAft>
              <a:buNone/>
              <a:defRPr sz="1000" b="0" i="0" u="none" strike="noStrike" cap="none">
                <a:solidFill>
                  <a:srgbClr val="25496F"/>
                </a:solidFill>
                <a:latin typeface="Arial"/>
                <a:ea typeface="Arial"/>
                <a:cs typeface="Arial"/>
                <a:sym typeface="Arial"/>
              </a:defRPr>
            </a:lvl8pPr>
            <a:lvl9pPr marL="0" lvl="8" indent="0" algn="l">
              <a:spcBef>
                <a:spcPts val="0"/>
              </a:spcBef>
              <a:spcAft>
                <a:spcPts val="0"/>
              </a:spcAft>
              <a:buNone/>
              <a:defRPr sz="1000" b="0" i="0" u="none" strike="noStrike" cap="none">
                <a:solidFill>
                  <a:srgbClr val="25496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Bulleted Text">
  <p:cSld name="7_Bulleted Text">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17" name="Google Shape;117;p22"/>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cxnSp>
        <p:nvCxnSpPr>
          <p:cNvPr id="120" name="Google Shape;120;p23"/>
          <p:cNvCxnSpPr/>
          <p:nvPr/>
        </p:nvCxnSpPr>
        <p:spPr>
          <a:xfrm>
            <a:off x="385763" y="1824038"/>
            <a:ext cx="8302625" cy="1587"/>
          </a:xfrm>
          <a:prstGeom prst="straightConnector1">
            <a:avLst/>
          </a:prstGeom>
          <a:noFill/>
          <a:ln w="9525" cap="flat" cmpd="sng">
            <a:solidFill>
              <a:srgbClr val="608F2D"/>
            </a:solidFill>
            <a:prstDash val="solid"/>
            <a:round/>
            <a:headEnd type="none" w="sm" len="sm"/>
            <a:tailEnd type="none" w="sm" len="sm"/>
          </a:ln>
        </p:spPr>
      </p:cxnSp>
      <p:cxnSp>
        <p:nvCxnSpPr>
          <p:cNvPr id="121" name="Google Shape;121;p23"/>
          <p:cNvCxnSpPr/>
          <p:nvPr/>
        </p:nvCxnSpPr>
        <p:spPr>
          <a:xfrm>
            <a:off x="385763" y="1824038"/>
            <a:ext cx="8302625" cy="1587"/>
          </a:xfrm>
          <a:prstGeom prst="straightConnector1">
            <a:avLst/>
          </a:prstGeom>
          <a:noFill/>
          <a:ln w="9525" cap="flat" cmpd="sng">
            <a:solidFill>
              <a:srgbClr val="608F2D"/>
            </a:solidFill>
            <a:prstDash val="solid"/>
            <a:round/>
            <a:headEnd type="none" w="sm" len="sm"/>
            <a:tailEnd type="none" w="sm" len="sm"/>
          </a:ln>
        </p:spPr>
      </p:cxnSp>
      <p:sp>
        <p:nvSpPr>
          <p:cNvPr id="122" name="Google Shape;122;p23"/>
          <p:cNvSpPr txBox="1">
            <a:spLocks noGrp="1"/>
          </p:cNvSpPr>
          <p:nvPr>
            <p:ph type="title"/>
          </p:nvPr>
        </p:nvSpPr>
        <p:spPr>
          <a:xfrm>
            <a:off x="381000" y="758952"/>
            <a:ext cx="8302752" cy="98755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b="1">
                <a:solidFill>
                  <a:srgbClr val="2E0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3"/>
          <p:cNvSpPr txBox="1">
            <a:spLocks noGrp="1"/>
          </p:cNvSpPr>
          <p:nvPr>
            <p:ph type="body" idx="1"/>
          </p:nvPr>
        </p:nvSpPr>
        <p:spPr>
          <a:xfrm>
            <a:off x="457200" y="2072640"/>
            <a:ext cx="3886200" cy="3718560"/>
          </a:xfrm>
          <a:prstGeom prst="rect">
            <a:avLst/>
          </a:prstGeom>
          <a:noFill/>
          <a:ln>
            <a:noFill/>
          </a:ln>
        </p:spPr>
        <p:txBody>
          <a:bodyPr spcFirstLastPara="1" wrap="square" lIns="0" tIns="0" rIns="0" bIns="0" anchor="t" anchorCtr="0">
            <a:noAutofit/>
          </a:bodyPr>
          <a:lstStyle>
            <a:lvl1pPr marL="457200" lvl="0" indent="-406400" algn="l">
              <a:spcBef>
                <a:spcPts val="600"/>
              </a:spcBef>
              <a:spcAft>
                <a:spcPts val="0"/>
              </a:spcAft>
              <a:buClr>
                <a:schemeClr val="accent1"/>
              </a:buClr>
              <a:buSzPts val="2800"/>
              <a:buFont typeface="Noto Sans Symbols"/>
              <a:buChar char="▪"/>
              <a:defRPr sz="2800"/>
            </a:lvl1pPr>
            <a:lvl2pPr marL="914400" lvl="1" indent="-381000" algn="l">
              <a:spcBef>
                <a:spcPts val="600"/>
              </a:spcBef>
              <a:spcAft>
                <a:spcPts val="0"/>
              </a:spcAft>
              <a:buClr>
                <a:schemeClr val="accent2"/>
              </a:buClr>
              <a:buSzPts val="2400"/>
              <a:buFont typeface="Arial"/>
              <a:buChar char="•"/>
              <a:defRPr sz="2400"/>
            </a:lvl2pPr>
            <a:lvl3pPr marL="1371600" lvl="2" indent="-355600" algn="l">
              <a:spcBef>
                <a:spcPts val="600"/>
              </a:spcBef>
              <a:spcAft>
                <a:spcPts val="0"/>
              </a:spcAft>
              <a:buClr>
                <a:schemeClr val="accent1"/>
              </a:buClr>
              <a:buSzPts val="2000"/>
              <a:buFont typeface="Calibri"/>
              <a:buChar char="–"/>
              <a:defRPr sz="2000"/>
            </a:lvl3pPr>
            <a:lvl4pPr marL="1828800" lvl="3" indent="-314325" algn="l">
              <a:spcBef>
                <a:spcPts val="600"/>
              </a:spcBef>
              <a:spcAft>
                <a:spcPts val="0"/>
              </a:spcAft>
              <a:buClr>
                <a:schemeClr val="accent2"/>
              </a:buClr>
              <a:buSzPts val="1350"/>
              <a:buFont typeface="Noto Sans Symbols"/>
              <a:buChar char="▪"/>
              <a:defRPr sz="1800"/>
            </a:lvl4pPr>
            <a:lvl5pPr marL="2286000" lvl="4" indent="-342900" algn="l">
              <a:spcBef>
                <a:spcPts val="600"/>
              </a:spcBef>
              <a:spcAft>
                <a:spcPts val="0"/>
              </a:spcAft>
              <a:buClr>
                <a:schemeClr val="accent1"/>
              </a:buClr>
              <a:buSzPts val="1800"/>
              <a:buFont typeface="Arial"/>
              <a:buChar char="•"/>
              <a:defRPr sz="1800"/>
            </a:lvl5pPr>
            <a:lvl6pPr marL="2743200" lvl="5" indent="-342900" algn="l">
              <a:spcBef>
                <a:spcPts val="600"/>
              </a:spcBef>
              <a:spcAft>
                <a:spcPts val="0"/>
              </a:spcAft>
              <a:buSzPts val="1800"/>
              <a:buChar char="•"/>
              <a:defRPr sz="1800"/>
            </a:lvl6pPr>
            <a:lvl7pPr marL="3200400" lvl="6" indent="-342900" algn="l">
              <a:spcBef>
                <a:spcPts val="600"/>
              </a:spcBef>
              <a:spcAft>
                <a:spcPts val="0"/>
              </a:spcAft>
              <a:buSzPts val="1800"/>
              <a:buChar char="•"/>
              <a:defRPr sz="1800"/>
            </a:lvl7pPr>
            <a:lvl8pPr marL="3657600" lvl="7" indent="-342900" algn="l">
              <a:spcBef>
                <a:spcPts val="600"/>
              </a:spcBef>
              <a:spcAft>
                <a:spcPts val="0"/>
              </a:spcAft>
              <a:buSzPts val="1800"/>
              <a:buChar char="•"/>
              <a:defRPr sz="1800"/>
            </a:lvl8pPr>
            <a:lvl9pPr marL="4114800" lvl="8" indent="-342900" algn="l">
              <a:spcBef>
                <a:spcPts val="600"/>
              </a:spcBef>
              <a:spcAft>
                <a:spcPts val="0"/>
              </a:spcAft>
              <a:buSzPts val="1800"/>
              <a:buChar char="•"/>
              <a:defRPr sz="1800"/>
            </a:lvl9pPr>
          </a:lstStyle>
          <a:p>
            <a:endParaRPr/>
          </a:p>
        </p:txBody>
      </p:sp>
      <p:sp>
        <p:nvSpPr>
          <p:cNvPr id="124" name="Google Shape;124;p23"/>
          <p:cNvSpPr txBox="1">
            <a:spLocks noGrp="1"/>
          </p:cNvSpPr>
          <p:nvPr>
            <p:ph type="body" idx="2"/>
          </p:nvPr>
        </p:nvSpPr>
        <p:spPr>
          <a:xfrm>
            <a:off x="4800600" y="2072640"/>
            <a:ext cx="3886200" cy="3718560"/>
          </a:xfrm>
          <a:prstGeom prst="rect">
            <a:avLst/>
          </a:prstGeom>
          <a:noFill/>
          <a:ln>
            <a:noFill/>
          </a:ln>
        </p:spPr>
        <p:txBody>
          <a:bodyPr spcFirstLastPara="1" wrap="square" lIns="0" tIns="0" rIns="0" bIns="0" anchor="t" anchorCtr="0">
            <a:noAutofit/>
          </a:bodyPr>
          <a:lstStyle>
            <a:lvl1pPr marL="457200" lvl="0" indent="-406400" algn="l">
              <a:spcBef>
                <a:spcPts val="600"/>
              </a:spcBef>
              <a:spcAft>
                <a:spcPts val="0"/>
              </a:spcAft>
              <a:buClr>
                <a:schemeClr val="accent1"/>
              </a:buClr>
              <a:buSzPts val="2800"/>
              <a:buFont typeface="Noto Sans Symbols"/>
              <a:buChar char="▪"/>
              <a:defRPr sz="2800"/>
            </a:lvl1pPr>
            <a:lvl2pPr marL="914400" lvl="1" indent="-381000" algn="l">
              <a:spcBef>
                <a:spcPts val="600"/>
              </a:spcBef>
              <a:spcAft>
                <a:spcPts val="0"/>
              </a:spcAft>
              <a:buClr>
                <a:schemeClr val="accent2"/>
              </a:buClr>
              <a:buSzPts val="2400"/>
              <a:buFont typeface="Arial"/>
              <a:buChar char="•"/>
              <a:defRPr sz="2400"/>
            </a:lvl2pPr>
            <a:lvl3pPr marL="1371600" lvl="2" indent="-355600" algn="l">
              <a:spcBef>
                <a:spcPts val="600"/>
              </a:spcBef>
              <a:spcAft>
                <a:spcPts val="0"/>
              </a:spcAft>
              <a:buClr>
                <a:schemeClr val="accent1"/>
              </a:buClr>
              <a:buSzPts val="2000"/>
              <a:buFont typeface="Calibri"/>
              <a:buChar char="–"/>
              <a:defRPr sz="2000"/>
            </a:lvl3pPr>
            <a:lvl4pPr marL="1828800" lvl="3" indent="-314325" algn="l">
              <a:spcBef>
                <a:spcPts val="600"/>
              </a:spcBef>
              <a:spcAft>
                <a:spcPts val="0"/>
              </a:spcAft>
              <a:buClr>
                <a:schemeClr val="accent2"/>
              </a:buClr>
              <a:buSzPts val="1350"/>
              <a:buFont typeface="Noto Sans Symbols"/>
              <a:buChar char="▪"/>
              <a:defRPr sz="1800"/>
            </a:lvl4pPr>
            <a:lvl5pPr marL="2286000" lvl="4" indent="-342900" algn="l">
              <a:spcBef>
                <a:spcPts val="600"/>
              </a:spcBef>
              <a:spcAft>
                <a:spcPts val="0"/>
              </a:spcAft>
              <a:buClr>
                <a:schemeClr val="accent1"/>
              </a:buClr>
              <a:buSzPts val="1800"/>
              <a:buFont typeface="Arial"/>
              <a:buChar char="•"/>
              <a:defRPr sz="1800"/>
            </a:lvl5pPr>
            <a:lvl6pPr marL="2743200" lvl="5" indent="-342900" algn="l">
              <a:spcBef>
                <a:spcPts val="600"/>
              </a:spcBef>
              <a:spcAft>
                <a:spcPts val="0"/>
              </a:spcAft>
              <a:buSzPts val="1800"/>
              <a:buChar char="•"/>
              <a:defRPr sz="1800"/>
            </a:lvl6pPr>
            <a:lvl7pPr marL="3200400" lvl="6" indent="-342900" algn="l">
              <a:spcBef>
                <a:spcPts val="600"/>
              </a:spcBef>
              <a:spcAft>
                <a:spcPts val="0"/>
              </a:spcAft>
              <a:buSzPts val="1800"/>
              <a:buChar char="•"/>
              <a:defRPr sz="1800"/>
            </a:lvl7pPr>
            <a:lvl8pPr marL="3657600" lvl="7" indent="-342900" algn="l">
              <a:spcBef>
                <a:spcPts val="600"/>
              </a:spcBef>
              <a:spcAft>
                <a:spcPts val="0"/>
              </a:spcAft>
              <a:buSzPts val="1800"/>
              <a:buChar char="•"/>
              <a:defRPr sz="1800"/>
            </a:lvl8pPr>
            <a:lvl9pPr marL="4114800" lvl="8" indent="-342900" algn="l">
              <a:spcBef>
                <a:spcPts val="600"/>
              </a:spcBef>
              <a:spcAft>
                <a:spcPts val="0"/>
              </a:spcAft>
              <a:buSzPts val="1800"/>
              <a:buChar char="•"/>
              <a:defRPr sz="1800"/>
            </a:lvl9pPr>
          </a:lstStyle>
          <a:p>
            <a:endParaRPr/>
          </a:p>
        </p:txBody>
      </p:sp>
      <p:sp>
        <p:nvSpPr>
          <p:cNvPr id="125" name="Google Shape;125;p2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l">
              <a:spcBef>
                <a:spcPts val="0"/>
              </a:spcBef>
              <a:spcAft>
                <a:spcPts val="0"/>
              </a:spcAft>
              <a:buNone/>
              <a:defRPr sz="1000">
                <a:solidFill>
                  <a:srgbClr val="BFBFBF"/>
                </a:solidFill>
                <a:latin typeface="Arial"/>
                <a:ea typeface="Arial"/>
                <a:cs typeface="Arial"/>
                <a:sym typeface="Arial"/>
              </a:defRPr>
            </a:lvl1pPr>
            <a:lvl2pPr marL="0" lvl="1" indent="0" algn="l">
              <a:spcBef>
                <a:spcPts val="0"/>
              </a:spcBef>
              <a:spcAft>
                <a:spcPts val="0"/>
              </a:spcAft>
              <a:buNone/>
              <a:defRPr sz="1000">
                <a:solidFill>
                  <a:srgbClr val="BFBFBF"/>
                </a:solidFill>
                <a:latin typeface="Arial"/>
                <a:ea typeface="Arial"/>
                <a:cs typeface="Arial"/>
                <a:sym typeface="Arial"/>
              </a:defRPr>
            </a:lvl2pPr>
            <a:lvl3pPr marL="0" lvl="2" indent="0" algn="l">
              <a:spcBef>
                <a:spcPts val="0"/>
              </a:spcBef>
              <a:spcAft>
                <a:spcPts val="0"/>
              </a:spcAft>
              <a:buNone/>
              <a:defRPr sz="1000">
                <a:solidFill>
                  <a:srgbClr val="BFBFBF"/>
                </a:solidFill>
                <a:latin typeface="Arial"/>
                <a:ea typeface="Arial"/>
                <a:cs typeface="Arial"/>
                <a:sym typeface="Arial"/>
              </a:defRPr>
            </a:lvl3pPr>
            <a:lvl4pPr marL="0" lvl="3" indent="0" algn="l">
              <a:spcBef>
                <a:spcPts val="0"/>
              </a:spcBef>
              <a:spcAft>
                <a:spcPts val="0"/>
              </a:spcAft>
              <a:buNone/>
              <a:defRPr sz="1000">
                <a:solidFill>
                  <a:srgbClr val="BFBFBF"/>
                </a:solidFill>
                <a:latin typeface="Arial"/>
                <a:ea typeface="Arial"/>
                <a:cs typeface="Arial"/>
                <a:sym typeface="Arial"/>
              </a:defRPr>
            </a:lvl4pPr>
            <a:lvl5pPr marL="0" lvl="4" indent="0" algn="l">
              <a:spcBef>
                <a:spcPts val="0"/>
              </a:spcBef>
              <a:spcAft>
                <a:spcPts val="0"/>
              </a:spcAft>
              <a:buNone/>
              <a:defRPr sz="1000">
                <a:solidFill>
                  <a:srgbClr val="BFBFBF"/>
                </a:solidFill>
                <a:latin typeface="Arial"/>
                <a:ea typeface="Arial"/>
                <a:cs typeface="Arial"/>
                <a:sym typeface="Arial"/>
              </a:defRPr>
            </a:lvl5pPr>
            <a:lvl6pPr marL="0" lvl="5" indent="0" algn="l">
              <a:spcBef>
                <a:spcPts val="0"/>
              </a:spcBef>
              <a:spcAft>
                <a:spcPts val="0"/>
              </a:spcAft>
              <a:buNone/>
              <a:defRPr sz="1000">
                <a:solidFill>
                  <a:srgbClr val="BFBFBF"/>
                </a:solidFill>
                <a:latin typeface="Arial"/>
                <a:ea typeface="Arial"/>
                <a:cs typeface="Arial"/>
                <a:sym typeface="Arial"/>
              </a:defRPr>
            </a:lvl6pPr>
            <a:lvl7pPr marL="0" lvl="6" indent="0" algn="l">
              <a:spcBef>
                <a:spcPts val="0"/>
              </a:spcBef>
              <a:spcAft>
                <a:spcPts val="0"/>
              </a:spcAft>
              <a:buNone/>
              <a:defRPr sz="1000">
                <a:solidFill>
                  <a:srgbClr val="BFBFBF"/>
                </a:solidFill>
                <a:latin typeface="Arial"/>
                <a:ea typeface="Arial"/>
                <a:cs typeface="Arial"/>
                <a:sym typeface="Arial"/>
              </a:defRPr>
            </a:lvl7pPr>
            <a:lvl8pPr marL="0" lvl="7" indent="0" algn="l">
              <a:spcBef>
                <a:spcPts val="0"/>
              </a:spcBef>
              <a:spcAft>
                <a:spcPts val="0"/>
              </a:spcAft>
              <a:buNone/>
              <a:defRPr sz="1000">
                <a:solidFill>
                  <a:srgbClr val="BFBFBF"/>
                </a:solidFill>
                <a:latin typeface="Arial"/>
                <a:ea typeface="Arial"/>
                <a:cs typeface="Arial"/>
                <a:sym typeface="Arial"/>
              </a:defRPr>
            </a:lvl8pPr>
            <a:lvl9pPr marL="0" lvl="8" indent="0" algn="l">
              <a:spcBef>
                <a:spcPts val="0"/>
              </a:spcBef>
              <a:spcAft>
                <a:spcPts val="0"/>
              </a:spcAft>
              <a:buNone/>
              <a:defRPr sz="1000">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26"/>
        <p:cNvGrpSpPr/>
        <p:nvPr/>
      </p:nvGrpSpPr>
      <p:grpSpPr>
        <a:xfrm>
          <a:off x="0" y="0"/>
          <a:ext cx="0" cy="0"/>
          <a:chOff x="0" y="0"/>
          <a:chExt cx="0" cy="0"/>
        </a:xfrm>
      </p:grpSpPr>
      <p:cxnSp>
        <p:nvCxnSpPr>
          <p:cNvPr id="127" name="Google Shape;127;p24"/>
          <p:cNvCxnSpPr/>
          <p:nvPr/>
        </p:nvCxnSpPr>
        <p:spPr>
          <a:xfrm>
            <a:off x="687388" y="1487424"/>
            <a:ext cx="8456612" cy="0"/>
          </a:xfrm>
          <a:prstGeom prst="straightConnector1">
            <a:avLst/>
          </a:prstGeom>
          <a:noFill/>
          <a:ln w="9525" cap="flat" cmpd="sng">
            <a:solidFill>
              <a:srgbClr val="46739E"/>
            </a:solidFill>
            <a:prstDash val="solid"/>
            <a:round/>
            <a:headEnd type="none" w="sm" len="sm"/>
            <a:tailEnd type="none" w="sm" len="sm"/>
          </a:ln>
        </p:spPr>
      </p:cxnSp>
      <p:sp>
        <p:nvSpPr>
          <p:cNvPr id="128" name="Google Shape;128;p24"/>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4"/>
          <p:cNvSpPr txBox="1">
            <a:spLocks noGrp="1"/>
          </p:cNvSpPr>
          <p:nvPr>
            <p:ph type="body" idx="1"/>
          </p:nvPr>
        </p:nvSpPr>
        <p:spPr>
          <a:xfrm>
            <a:off x="687387" y="1599874"/>
            <a:ext cx="3994151" cy="4723139"/>
          </a:xfrm>
          <a:prstGeom prst="rect">
            <a:avLst/>
          </a:prstGeom>
          <a:noFill/>
          <a:ln>
            <a:noFill/>
          </a:ln>
        </p:spPr>
        <p:txBody>
          <a:bodyPr spcFirstLastPara="1" wrap="square" lIns="0" tIns="0" rIns="0" bIns="0" anchor="t" anchorCtr="0">
            <a:noAutofit/>
          </a:bodyPr>
          <a:lstStyle>
            <a:lvl1pPr marL="457200" lvl="0" indent="-342900" algn="l">
              <a:spcBef>
                <a:spcPts val="6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14325" algn="l">
              <a:spcBef>
                <a:spcPts val="600"/>
              </a:spcBef>
              <a:spcAft>
                <a:spcPts val="0"/>
              </a:spcAft>
              <a:buSzPts val="1350"/>
              <a:buChar char="o"/>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
        <p:nvSpPr>
          <p:cNvPr id="130" name="Google Shape;130;p24"/>
          <p:cNvSpPr txBox="1">
            <a:spLocks noGrp="1"/>
          </p:cNvSpPr>
          <p:nvPr>
            <p:ph type="body" idx="2"/>
          </p:nvPr>
        </p:nvSpPr>
        <p:spPr>
          <a:xfrm>
            <a:off x="4913314" y="1599874"/>
            <a:ext cx="3998912" cy="4723139"/>
          </a:xfrm>
          <a:prstGeom prst="rect">
            <a:avLst/>
          </a:prstGeom>
          <a:noFill/>
          <a:ln>
            <a:noFill/>
          </a:ln>
        </p:spPr>
        <p:txBody>
          <a:bodyPr spcFirstLastPara="1" wrap="square" lIns="0" tIns="0" rIns="0" bIns="0" anchor="t" anchorCtr="0">
            <a:noAutofit/>
          </a:bodyPr>
          <a:lstStyle>
            <a:lvl1pPr marL="457200" lvl="0" indent="-342900" algn="l">
              <a:spcBef>
                <a:spcPts val="6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14325" algn="l">
              <a:spcBef>
                <a:spcPts val="600"/>
              </a:spcBef>
              <a:spcAft>
                <a:spcPts val="0"/>
              </a:spcAft>
              <a:buSzPts val="1350"/>
              <a:buChar char="o"/>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
        <p:nvSpPr>
          <p:cNvPr id="131" name="Google Shape;131;p24"/>
          <p:cNvSpPr txBox="1">
            <a:spLocks noGrp="1"/>
          </p:cNvSpPr>
          <p:nvPr>
            <p:ph type="sldNum" idx="12"/>
          </p:nvPr>
        </p:nvSpPr>
        <p:spPr>
          <a:xfrm>
            <a:off x="8759953" y="6601968"/>
            <a:ext cx="157094" cy="153888"/>
          </a:xfrm>
          <a:prstGeom prst="rect">
            <a:avLst/>
          </a:prstGeom>
          <a:noFill/>
          <a:ln>
            <a:noFill/>
          </a:ln>
        </p:spPr>
        <p:txBody>
          <a:bodyPr spcFirstLastPara="1" wrap="square" lIns="0" tIns="0" rIns="0" bIns="0" anchor="b"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_Bulleted Text">
  <p:cSld name="20_Bulleted Text">
    <p:spTree>
      <p:nvGrpSpPr>
        <p:cNvPr id="1" name="Shape 132"/>
        <p:cNvGrpSpPr/>
        <p:nvPr/>
      </p:nvGrpSpPr>
      <p:grpSpPr>
        <a:xfrm>
          <a:off x="0" y="0"/>
          <a:ext cx="0" cy="0"/>
          <a:chOff x="0" y="0"/>
          <a:chExt cx="0" cy="0"/>
        </a:xfrm>
      </p:grpSpPr>
      <p:cxnSp>
        <p:nvCxnSpPr>
          <p:cNvPr id="133" name="Google Shape;133;p25"/>
          <p:cNvCxnSpPr/>
          <p:nvPr/>
        </p:nvCxnSpPr>
        <p:spPr>
          <a:xfrm>
            <a:off x="687388" y="1487424"/>
            <a:ext cx="8456612" cy="0"/>
          </a:xfrm>
          <a:prstGeom prst="straightConnector1">
            <a:avLst/>
          </a:prstGeom>
          <a:noFill/>
          <a:ln w="9525" cap="flat" cmpd="sng">
            <a:solidFill>
              <a:srgbClr val="46739E"/>
            </a:solidFill>
            <a:prstDash val="solid"/>
            <a:round/>
            <a:headEnd type="none" w="sm" len="sm"/>
            <a:tailEnd type="none" w="sm" len="sm"/>
          </a:ln>
        </p:spPr>
      </p:cxnSp>
      <p:sp>
        <p:nvSpPr>
          <p:cNvPr id="134" name="Google Shape;134;p25"/>
          <p:cNvSpPr txBox="1">
            <a:spLocks noGrp="1"/>
          </p:cNvSpPr>
          <p:nvPr>
            <p:ph type="title"/>
          </p:nvPr>
        </p:nvSpPr>
        <p:spPr>
          <a:xfrm>
            <a:off x="687388" y="882532"/>
            <a:ext cx="8224837" cy="49244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5"/>
          <p:cNvSpPr txBox="1">
            <a:spLocks noGrp="1"/>
          </p:cNvSpPr>
          <p:nvPr>
            <p:ph type="body" idx="1"/>
          </p:nvPr>
        </p:nvSpPr>
        <p:spPr>
          <a:xfrm>
            <a:off x="687526" y="1607853"/>
            <a:ext cx="8224699" cy="4726300"/>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Font typeface="Arial"/>
              <a:buChar char="•"/>
              <a:defRPr>
                <a:solidFill>
                  <a:schemeClr val="dk2"/>
                </a:solidFill>
                <a:latin typeface="Arial"/>
                <a:ea typeface="Arial"/>
                <a:cs typeface="Arial"/>
                <a:sym typeface="Arial"/>
              </a:defRPr>
            </a:lvl1pPr>
            <a:lvl2pPr marL="914400" lvl="1" indent="-342900" algn="l">
              <a:spcBef>
                <a:spcPts val="600"/>
              </a:spcBef>
              <a:spcAft>
                <a:spcPts val="0"/>
              </a:spcAft>
              <a:buSzPts val="1800"/>
              <a:buChar char="•"/>
              <a:defRPr sz="1800">
                <a:solidFill>
                  <a:schemeClr val="dk2"/>
                </a:solidFill>
                <a:latin typeface="Arial"/>
                <a:ea typeface="Arial"/>
                <a:cs typeface="Arial"/>
                <a:sym typeface="Arial"/>
              </a:defRPr>
            </a:lvl2pPr>
            <a:lvl3pPr marL="1371600" lvl="2" indent="-317500" algn="l">
              <a:spcBef>
                <a:spcPts val="600"/>
              </a:spcBef>
              <a:spcAft>
                <a:spcPts val="0"/>
              </a:spcAft>
              <a:buSzPts val="1400"/>
              <a:buChar char="–"/>
              <a:defRPr sz="1400">
                <a:solidFill>
                  <a:schemeClr val="dk2"/>
                </a:solidFill>
                <a:latin typeface="Arial"/>
                <a:ea typeface="Arial"/>
                <a:cs typeface="Arial"/>
                <a:sym typeface="Arial"/>
              </a:defRPr>
            </a:lvl3pPr>
            <a:lvl4pPr marL="1828800" lvl="3" indent="-295275" algn="l">
              <a:spcBef>
                <a:spcPts val="600"/>
              </a:spcBef>
              <a:spcAft>
                <a:spcPts val="0"/>
              </a:spcAft>
              <a:buSzPts val="1050"/>
              <a:buChar char="o"/>
              <a:defRPr sz="1400">
                <a:solidFill>
                  <a:schemeClr val="dk2"/>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36" name="Google Shape;136;p2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000">
                <a:solidFill>
                  <a:srgbClr val="BFBFBF"/>
                </a:solidFill>
                <a:latin typeface="Arial"/>
                <a:ea typeface="Arial"/>
                <a:cs typeface="Arial"/>
                <a:sym typeface="Arial"/>
              </a:defRPr>
            </a:lvl1pPr>
            <a:lvl2pPr marL="0" marR="0" lvl="1" indent="0" algn="r">
              <a:spcBef>
                <a:spcPts val="0"/>
              </a:spcBef>
              <a:spcAft>
                <a:spcPts val="0"/>
              </a:spcAft>
              <a:buNone/>
              <a:defRPr sz="1000">
                <a:solidFill>
                  <a:srgbClr val="BFBFBF"/>
                </a:solidFill>
                <a:latin typeface="Arial"/>
                <a:ea typeface="Arial"/>
                <a:cs typeface="Arial"/>
                <a:sym typeface="Arial"/>
              </a:defRPr>
            </a:lvl2pPr>
            <a:lvl3pPr marL="0" marR="0" lvl="2" indent="0" algn="r">
              <a:spcBef>
                <a:spcPts val="0"/>
              </a:spcBef>
              <a:spcAft>
                <a:spcPts val="0"/>
              </a:spcAft>
              <a:buNone/>
              <a:defRPr sz="1000">
                <a:solidFill>
                  <a:srgbClr val="BFBFBF"/>
                </a:solidFill>
                <a:latin typeface="Arial"/>
                <a:ea typeface="Arial"/>
                <a:cs typeface="Arial"/>
                <a:sym typeface="Arial"/>
              </a:defRPr>
            </a:lvl3pPr>
            <a:lvl4pPr marL="0" marR="0" lvl="3" indent="0" algn="r">
              <a:spcBef>
                <a:spcPts val="0"/>
              </a:spcBef>
              <a:spcAft>
                <a:spcPts val="0"/>
              </a:spcAft>
              <a:buNone/>
              <a:defRPr sz="1000">
                <a:solidFill>
                  <a:srgbClr val="BFBFBF"/>
                </a:solidFill>
                <a:latin typeface="Arial"/>
                <a:ea typeface="Arial"/>
                <a:cs typeface="Arial"/>
                <a:sym typeface="Arial"/>
              </a:defRPr>
            </a:lvl4pPr>
            <a:lvl5pPr marL="0" marR="0" lvl="4" indent="0" algn="r">
              <a:spcBef>
                <a:spcPts val="0"/>
              </a:spcBef>
              <a:spcAft>
                <a:spcPts val="0"/>
              </a:spcAft>
              <a:buNone/>
              <a:defRPr sz="1000">
                <a:solidFill>
                  <a:srgbClr val="BFBFBF"/>
                </a:solidFill>
                <a:latin typeface="Arial"/>
                <a:ea typeface="Arial"/>
                <a:cs typeface="Arial"/>
                <a:sym typeface="Arial"/>
              </a:defRPr>
            </a:lvl5pPr>
            <a:lvl6pPr marL="0" marR="0" lvl="5" indent="0" algn="r">
              <a:spcBef>
                <a:spcPts val="0"/>
              </a:spcBef>
              <a:spcAft>
                <a:spcPts val="0"/>
              </a:spcAft>
              <a:buNone/>
              <a:defRPr sz="1000">
                <a:solidFill>
                  <a:srgbClr val="BFBFBF"/>
                </a:solidFill>
                <a:latin typeface="Arial"/>
                <a:ea typeface="Arial"/>
                <a:cs typeface="Arial"/>
                <a:sym typeface="Arial"/>
              </a:defRPr>
            </a:lvl6pPr>
            <a:lvl7pPr marL="0" marR="0" lvl="6" indent="0" algn="r">
              <a:spcBef>
                <a:spcPts val="0"/>
              </a:spcBef>
              <a:spcAft>
                <a:spcPts val="0"/>
              </a:spcAft>
              <a:buNone/>
              <a:defRPr sz="1000">
                <a:solidFill>
                  <a:srgbClr val="BFBFBF"/>
                </a:solidFill>
                <a:latin typeface="Arial"/>
                <a:ea typeface="Arial"/>
                <a:cs typeface="Arial"/>
                <a:sym typeface="Arial"/>
              </a:defRPr>
            </a:lvl7pPr>
            <a:lvl8pPr marL="0" marR="0" lvl="7" indent="0" algn="r">
              <a:spcBef>
                <a:spcPts val="0"/>
              </a:spcBef>
              <a:spcAft>
                <a:spcPts val="0"/>
              </a:spcAft>
              <a:buNone/>
              <a:defRPr sz="1000">
                <a:solidFill>
                  <a:srgbClr val="BFBFBF"/>
                </a:solidFill>
                <a:latin typeface="Arial"/>
                <a:ea typeface="Arial"/>
                <a:cs typeface="Arial"/>
                <a:sym typeface="Arial"/>
              </a:defRPr>
            </a:lvl8pPr>
            <a:lvl9pPr marL="0" marR="0" lvl="8" indent="0" algn="r">
              <a:spcBef>
                <a:spcPts val="0"/>
              </a:spcBef>
              <a:spcAft>
                <a:spcPts val="0"/>
              </a:spcAft>
              <a:buNone/>
              <a:defRPr sz="1000">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6"/>
          <p:cNvSpPr txBox="1">
            <a:spLocks noGrp="1"/>
          </p:cNvSpPr>
          <p:nvPr>
            <p:ph type="body" idx="1"/>
          </p:nvPr>
        </p:nvSpPr>
        <p:spPr>
          <a:xfrm>
            <a:off x="687388" y="2362081"/>
            <a:ext cx="8224837" cy="2964023"/>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Char char="▪"/>
              <a:defRPr sz="2000">
                <a:solidFill>
                  <a:schemeClr val="lt1"/>
                </a:solidFill>
                <a:latin typeface="Arial"/>
                <a:ea typeface="Arial"/>
                <a:cs typeface="Arial"/>
                <a:sym typeface="Arial"/>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14325" algn="l">
              <a:spcBef>
                <a:spcPts val="600"/>
              </a:spcBef>
              <a:spcAft>
                <a:spcPts val="0"/>
              </a:spcAft>
              <a:buSzPts val="1350"/>
              <a:buChar char="o"/>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
        <p:nvSpPr>
          <p:cNvPr id="140" name="Google Shape;140;p2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no bullets 1">
  <p:cSld name="Text no bullets_1">
    <p:spTree>
      <p:nvGrpSpPr>
        <p:cNvPr id="1" name="Shape 141"/>
        <p:cNvGrpSpPr/>
        <p:nvPr/>
      </p:nvGrpSpPr>
      <p:grpSpPr>
        <a:xfrm>
          <a:off x="0" y="0"/>
          <a:ext cx="0" cy="0"/>
          <a:chOff x="0" y="0"/>
          <a:chExt cx="0" cy="0"/>
        </a:xfrm>
      </p:grpSpPr>
      <p:sp>
        <p:nvSpPr>
          <p:cNvPr id="142" name="Google Shape;142;p27"/>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143" name="Google Shape;143;p2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2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Large Graphic">
  <p:cSld name="3_Large Graphic">
    <p:spTree>
      <p:nvGrpSpPr>
        <p:cNvPr id="1" name="Shape 145"/>
        <p:cNvGrpSpPr/>
        <p:nvPr/>
      </p:nvGrpSpPr>
      <p:grpSpPr>
        <a:xfrm>
          <a:off x="0" y="0"/>
          <a:ext cx="0" cy="0"/>
          <a:chOff x="0" y="0"/>
          <a:chExt cx="0" cy="0"/>
        </a:xfrm>
      </p:grpSpPr>
      <p:pic>
        <p:nvPicPr>
          <p:cNvPr id="146" name="Google Shape;146;p28"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147" name="Google Shape;147;p2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no bullets 2">
  <p:cSld name="Text no bullets_2">
    <p:spTree>
      <p:nvGrpSpPr>
        <p:cNvPr id="1" name="Shape 149"/>
        <p:cNvGrpSpPr/>
        <p:nvPr/>
      </p:nvGrpSpPr>
      <p:grpSpPr>
        <a:xfrm>
          <a:off x="0" y="0"/>
          <a:ext cx="0" cy="0"/>
          <a:chOff x="0" y="0"/>
          <a:chExt cx="0" cy="0"/>
        </a:xfrm>
      </p:grpSpPr>
      <p:sp>
        <p:nvSpPr>
          <p:cNvPr id="150" name="Google Shape;150;p29"/>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151" name="Google Shape;151;p2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2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no bullets 3">
  <p:cSld name="Text no bullets_3">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155" name="Google Shape;155;p3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3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l" rtl="0">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32"/>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360"/>
              </a:spcBef>
              <a:spcAft>
                <a:spcPts val="0"/>
              </a:spcAft>
              <a:buClr>
                <a:srgbClr val="BFBFBF"/>
              </a:buClr>
              <a:buSzPts val="1800"/>
              <a:buNone/>
              <a:defRPr/>
            </a:lvl1pPr>
            <a:lvl2pPr marL="914400" lvl="1" indent="-342900" algn="l" rtl="0">
              <a:lnSpc>
                <a:spcPct val="100000"/>
              </a:lnSpc>
              <a:spcBef>
                <a:spcPts val="360"/>
              </a:spcBef>
              <a:spcAft>
                <a:spcPts val="0"/>
              </a:spcAft>
              <a:buClr>
                <a:schemeClr val="lt1"/>
              </a:buClr>
              <a:buSzPts val="1800"/>
              <a:buChar char="–"/>
              <a:defRPr/>
            </a:lvl2pPr>
            <a:lvl3pPr marL="1371600" lvl="2" indent="-342900" algn="l" rtl="0">
              <a:lnSpc>
                <a:spcPct val="100000"/>
              </a:lnSpc>
              <a:spcBef>
                <a:spcPts val="360"/>
              </a:spcBef>
              <a:spcAft>
                <a:spcPts val="0"/>
              </a:spcAft>
              <a:buClr>
                <a:schemeClr val="lt1"/>
              </a:buClr>
              <a:buSzPts val="1800"/>
              <a:buChar char="•"/>
              <a:defRPr/>
            </a:lvl3pPr>
            <a:lvl4pPr marL="1828800" lvl="3" indent="-342900" algn="l" rtl="0">
              <a:lnSpc>
                <a:spcPct val="100000"/>
              </a:lnSpc>
              <a:spcBef>
                <a:spcPts val="360"/>
              </a:spcBef>
              <a:spcAft>
                <a:spcPts val="0"/>
              </a:spcAft>
              <a:buClr>
                <a:schemeClr val="lt1"/>
              </a:buClr>
              <a:buSzPts val="1800"/>
              <a:buChar char="–"/>
              <a:defRPr/>
            </a:lvl4pPr>
            <a:lvl5pPr marL="2286000" lvl="4" indent="-342900" algn="l" rtl="0">
              <a:lnSpc>
                <a:spcPct val="100000"/>
              </a:lnSpc>
              <a:spcBef>
                <a:spcPts val="360"/>
              </a:spcBef>
              <a:spcAft>
                <a:spcPts val="0"/>
              </a:spcAft>
              <a:buClr>
                <a:schemeClr val="lt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6" name="Google Shape;166;p3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35" name="Google Shape;35;p5"/>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spcBef>
                <a:spcPts val="0"/>
              </a:spcBef>
              <a:spcAft>
                <a:spcPts val="0"/>
              </a:spcAft>
              <a:buSzPts val="1000"/>
              <a:buNone/>
              <a:defRPr sz="1000"/>
            </a:lvl1pPr>
            <a:lvl2pPr marL="914400" lvl="1" indent="-228600" algn="r">
              <a:spcBef>
                <a:spcPts val="0"/>
              </a:spcBef>
              <a:spcAft>
                <a:spcPts val="0"/>
              </a:spcAft>
              <a:buSzPts val="1400"/>
              <a:buNone/>
              <a:defRPr sz="1400"/>
            </a:lvl2pPr>
            <a:lvl3pPr marL="1371600" lvl="2" indent="-228600" algn="r">
              <a:spcBef>
                <a:spcPts val="0"/>
              </a:spcBef>
              <a:spcAft>
                <a:spcPts val="0"/>
              </a:spcAft>
              <a:buSzPts val="1400"/>
              <a:buNone/>
              <a:defRPr sz="1400"/>
            </a:lvl3pPr>
            <a:lvl4pPr marL="1828800" lvl="3" indent="-228600" algn="r">
              <a:spcBef>
                <a:spcPts val="0"/>
              </a:spcBef>
              <a:spcAft>
                <a:spcPts val="0"/>
              </a:spcAft>
              <a:buSzPts val="1050"/>
              <a:buNone/>
              <a:defRPr sz="1400"/>
            </a:lvl4pPr>
            <a:lvl5pPr marL="2286000" lvl="4" indent="-228600" algn="r">
              <a:spcBef>
                <a:spcPts val="0"/>
              </a:spcBef>
              <a:spcAft>
                <a:spcPts val="0"/>
              </a:spcAft>
              <a:buSzPts val="1400"/>
              <a:buNone/>
              <a:defRPr sz="1400"/>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33"/>
          <p:cNvSpPr txBox="1">
            <a:spLocks noGrp="1"/>
          </p:cNvSpPr>
          <p:nvPr>
            <p:ph type="ctrTitle"/>
          </p:nvPr>
        </p:nvSpPr>
        <p:spPr>
          <a:xfrm>
            <a:off x="685800" y="2130425"/>
            <a:ext cx="7772400" cy="14700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33"/>
          <p:cNvSpPr txBox="1">
            <a:spLocks noGrp="1"/>
          </p:cNvSpPr>
          <p:nvPr>
            <p:ph type="subTitle" idx="1"/>
          </p:nvPr>
        </p:nvSpPr>
        <p:spPr>
          <a:xfrm>
            <a:off x="1371600" y="3886200"/>
            <a:ext cx="6400800" cy="1752600"/>
          </a:xfrm>
          <a:prstGeom prst="rect">
            <a:avLst/>
          </a:prstGeom>
          <a:noFill/>
          <a:ln>
            <a:noFill/>
          </a:ln>
        </p:spPr>
        <p:txBody>
          <a:bodyPr spcFirstLastPara="1" wrap="square" lIns="0" tIns="45700" rIns="0"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360"/>
              </a:spcBef>
              <a:spcAft>
                <a:spcPts val="0"/>
              </a:spcAft>
              <a:buClr>
                <a:srgbClr val="888888"/>
              </a:buClr>
              <a:buSzPts val="1800"/>
              <a:buNone/>
              <a:defRPr>
                <a:solidFill>
                  <a:srgbClr val="888888"/>
                </a:solidFill>
              </a:defRPr>
            </a:lvl2pPr>
            <a:lvl3pPr lvl="2" algn="ctr" rtl="0">
              <a:lnSpc>
                <a:spcPct val="100000"/>
              </a:lnSpc>
              <a:spcBef>
                <a:spcPts val="360"/>
              </a:spcBef>
              <a:spcAft>
                <a:spcPts val="0"/>
              </a:spcAft>
              <a:buClr>
                <a:srgbClr val="888888"/>
              </a:buClr>
              <a:buSzPts val="1800"/>
              <a:buNone/>
              <a:defRPr>
                <a:solidFill>
                  <a:srgbClr val="888888"/>
                </a:solidFill>
              </a:defRPr>
            </a:lvl3pPr>
            <a:lvl4pPr lvl="3" algn="ctr" rtl="0">
              <a:lnSpc>
                <a:spcPct val="100000"/>
              </a:lnSpc>
              <a:spcBef>
                <a:spcPts val="360"/>
              </a:spcBef>
              <a:spcAft>
                <a:spcPts val="0"/>
              </a:spcAft>
              <a:buClr>
                <a:srgbClr val="888888"/>
              </a:buClr>
              <a:buSzPts val="1800"/>
              <a:buNone/>
              <a:defRPr>
                <a:solidFill>
                  <a:srgbClr val="888888"/>
                </a:solidFill>
              </a:defRPr>
            </a:lvl4pPr>
            <a:lvl5pPr lvl="4" algn="ctr" rtl="0">
              <a:lnSpc>
                <a:spcPct val="100000"/>
              </a:lnSpc>
              <a:spcBef>
                <a:spcPts val="360"/>
              </a:spcBef>
              <a:spcAft>
                <a:spcPts val="0"/>
              </a:spcAft>
              <a:buClr>
                <a:srgbClr val="888888"/>
              </a:buClr>
              <a:buSzPts val="18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0" name="Google Shape;170;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1" name="Google Shape;171;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2" name="Google Shape;172;p3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73"/>
        <p:cNvGrpSpPr/>
        <p:nvPr/>
      </p:nvGrpSpPr>
      <p:grpSpPr>
        <a:xfrm>
          <a:off x="0" y="0"/>
          <a:ext cx="0" cy="0"/>
          <a:chOff x="0" y="0"/>
          <a:chExt cx="0" cy="0"/>
        </a:xfrm>
      </p:grpSpPr>
      <p:sp>
        <p:nvSpPr>
          <p:cNvPr id="174" name="Google Shape;174;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5" name="Google Shape;175;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6" name="Google Shape;176;p3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77"/>
        <p:cNvGrpSpPr/>
        <p:nvPr/>
      </p:nvGrpSpPr>
      <p:grpSpPr>
        <a:xfrm>
          <a:off x="0" y="0"/>
          <a:ext cx="0" cy="0"/>
          <a:chOff x="0" y="0"/>
          <a:chExt cx="0" cy="0"/>
        </a:xfrm>
      </p:grpSpPr>
      <p:sp>
        <p:nvSpPr>
          <p:cNvPr id="178" name="Google Shape;178;p35"/>
          <p:cNvSpPr>
            <a:spLocks noGrp="1"/>
          </p:cNvSpPr>
          <p:nvPr>
            <p:ph type="dgm" idx="2"/>
          </p:nvPr>
        </p:nvSpPr>
        <p:spPr>
          <a:xfrm>
            <a:off x="122785" y="747422"/>
            <a:ext cx="8905500" cy="50967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R="0" lvl="1"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3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35"/>
          <p:cNvSpPr txBox="1">
            <a:spLocks noGrp="1"/>
          </p:cNvSpPr>
          <p:nvPr>
            <p:ph type="title"/>
          </p:nvPr>
        </p:nvSpPr>
        <p:spPr>
          <a:xfrm>
            <a:off x="122387" y="314394"/>
            <a:ext cx="8906400" cy="361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2200"/>
              <a:buFont typeface="Arial Narrow"/>
              <a:buNone/>
              <a:defRPr sz="22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p3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84"/>
        <p:cNvGrpSpPr/>
        <p:nvPr/>
      </p:nvGrpSpPr>
      <p:grpSpPr>
        <a:xfrm>
          <a:off x="0" y="0"/>
          <a:ext cx="0" cy="0"/>
          <a:chOff x="0" y="0"/>
          <a:chExt cx="0" cy="0"/>
        </a:xfrm>
      </p:grpSpPr>
      <p:sp>
        <p:nvSpPr>
          <p:cNvPr id="185" name="Google Shape;185;p37"/>
          <p:cNvSpPr txBox="1">
            <a:spLocks noGrp="1"/>
          </p:cNvSpPr>
          <p:nvPr>
            <p:ph type="body" idx="1"/>
          </p:nvPr>
        </p:nvSpPr>
        <p:spPr>
          <a:xfrm>
            <a:off x="687388" y="2055813"/>
            <a:ext cx="8224800" cy="37326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Clr>
                <a:srgbClr val="25496F"/>
              </a:buClr>
              <a:buSzPts val="3200"/>
              <a:buNone/>
              <a:defRPr>
                <a:solidFill>
                  <a:srgbClr val="25496F"/>
                </a:solidFill>
                <a:latin typeface="Arial"/>
                <a:ea typeface="Arial"/>
                <a:cs typeface="Arial"/>
                <a:sym typeface="Arial"/>
              </a:defRPr>
            </a:lvl1pPr>
            <a:lvl2pPr marL="914400" lvl="1" indent="-342900" algn="l" rtl="0">
              <a:lnSpc>
                <a:spcPct val="100000"/>
              </a:lnSpc>
              <a:spcBef>
                <a:spcPts val="360"/>
              </a:spcBef>
              <a:spcAft>
                <a:spcPts val="0"/>
              </a:spcAft>
              <a:buClr>
                <a:srgbClr val="25496F"/>
              </a:buClr>
              <a:buSzPts val="1800"/>
              <a:buFont typeface="Arial"/>
              <a:buChar char="•"/>
              <a:defRPr>
                <a:solidFill>
                  <a:srgbClr val="25496F"/>
                </a:solidFill>
                <a:latin typeface="Arial"/>
                <a:ea typeface="Arial"/>
                <a:cs typeface="Arial"/>
                <a:sym typeface="Arial"/>
              </a:defRPr>
            </a:lvl2pPr>
            <a:lvl3pPr marL="1371600" lvl="2"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3pPr>
            <a:lvl4pPr marL="1828800" lvl="3"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4pPr>
            <a:lvl5pPr marL="2286000" lvl="4"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5pPr>
            <a:lvl6pPr marL="2743200" lvl="5"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6pPr>
            <a:lvl7pPr marL="3200400" lvl="6"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7pPr>
            <a:lvl8pPr marL="3657600" lvl="7"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8pPr>
            <a:lvl9pPr marL="4114800" lvl="8"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9pPr>
          </a:lstStyle>
          <a:p>
            <a:endParaRPr/>
          </a:p>
        </p:txBody>
      </p:sp>
      <p:sp>
        <p:nvSpPr>
          <p:cNvPr id="186" name="Google Shape;186;p37"/>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p3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88"/>
        <p:cNvGrpSpPr/>
        <p:nvPr/>
      </p:nvGrpSpPr>
      <p:grpSpPr>
        <a:xfrm>
          <a:off x="0" y="0"/>
          <a:ext cx="0" cy="0"/>
          <a:chOff x="0" y="0"/>
          <a:chExt cx="0" cy="0"/>
        </a:xfrm>
      </p:grpSpPr>
      <p:sp>
        <p:nvSpPr>
          <p:cNvPr id="189" name="Google Shape;189;p38"/>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90" name="Google Shape;190;p38"/>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91" name="Google Shape;191;p3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3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38"/>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94"/>
        <p:cNvGrpSpPr/>
        <p:nvPr/>
      </p:nvGrpSpPr>
      <p:grpSpPr>
        <a:xfrm>
          <a:off x="0" y="0"/>
          <a:ext cx="0" cy="0"/>
          <a:chOff x="0" y="0"/>
          <a:chExt cx="0" cy="0"/>
        </a:xfrm>
      </p:grpSpPr>
      <p:sp>
        <p:nvSpPr>
          <p:cNvPr id="195" name="Google Shape;195;p39"/>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96" name="Google Shape;196;p3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39"/>
          <p:cNvSpPr txBox="1">
            <a:spLocks noGrp="1"/>
          </p:cNvSpPr>
          <p:nvPr>
            <p:ph type="body" idx="2"/>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1" name="Google Shape;201;p4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40"/>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3"/>
        <p:cNvGrpSpPr/>
        <p:nvPr/>
      </p:nvGrpSpPr>
      <p:grpSpPr>
        <a:xfrm>
          <a:off x="0" y="0"/>
          <a:ext cx="0" cy="0"/>
          <a:chOff x="0" y="0"/>
          <a:chExt cx="0" cy="0"/>
        </a:xfrm>
      </p:grpSpPr>
      <p:sp>
        <p:nvSpPr>
          <p:cNvPr id="204" name="Google Shape;204;p41"/>
          <p:cNvSpPr txBox="1">
            <a:spLocks noGrp="1"/>
          </p:cNvSpPr>
          <p:nvPr>
            <p:ph type="body" idx="1"/>
          </p:nvPr>
        </p:nvSpPr>
        <p:spPr>
          <a:xfrm>
            <a:off x="457200" y="1371600"/>
            <a:ext cx="8229600" cy="46635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SzPts val="3200"/>
              <a:buNone/>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205" name="Google Shape;205;p4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4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41"/>
          <p:cNvSpPr txBox="1">
            <a:spLocks noGrp="1"/>
          </p:cNvSpPr>
          <p:nvPr>
            <p:ph type="body" idx="2"/>
          </p:nvPr>
        </p:nvSpPr>
        <p:spPr>
          <a:xfrm>
            <a:off x="457200" y="6135624"/>
            <a:ext cx="8229600" cy="192000"/>
          </a:xfrm>
          <a:prstGeom prst="rect">
            <a:avLst/>
          </a:prstGeom>
          <a:noFill/>
          <a:ln>
            <a:noFill/>
          </a:ln>
        </p:spPr>
        <p:txBody>
          <a:bodyPr spcFirstLastPara="1" wrap="square" lIns="0" tIns="45700" rIns="0" bIns="45700" anchor="b" anchorCtr="0">
            <a:noAutofit/>
          </a:bodyPr>
          <a:lstStyle>
            <a:lvl1pPr marL="457200" marR="0" lvl="0" indent="-228600" algn="l" rtl="0">
              <a:lnSpc>
                <a:spcPct val="125000"/>
              </a:lnSpc>
              <a:spcBef>
                <a:spcPts val="0"/>
              </a:spcBef>
              <a:spcAft>
                <a:spcPts val="0"/>
              </a:spcAft>
              <a:buClr>
                <a:srgbClr val="BFBFBF"/>
              </a:buClr>
              <a:buSzPts val="1000"/>
              <a:buFont typeface="Arial"/>
              <a:buNone/>
              <a:defRPr sz="1000" i="0"/>
            </a:lvl1pPr>
            <a:lvl2pPr marL="914400" lvl="1" indent="-228600" algn="l" rtl="0">
              <a:lnSpc>
                <a:spcPct val="100000"/>
              </a:lnSpc>
              <a:spcBef>
                <a:spcPts val="360"/>
              </a:spcBef>
              <a:spcAft>
                <a:spcPts val="0"/>
              </a:spcAft>
              <a:buSzPts val="1800"/>
              <a:buNone/>
              <a:defRPr sz="563"/>
            </a:lvl2pPr>
            <a:lvl3pPr marL="1371600" lvl="2" indent="-228600" algn="l" rtl="0">
              <a:lnSpc>
                <a:spcPct val="100000"/>
              </a:lnSpc>
              <a:spcBef>
                <a:spcPts val="360"/>
              </a:spcBef>
              <a:spcAft>
                <a:spcPts val="0"/>
              </a:spcAft>
              <a:buSzPts val="1800"/>
              <a:buNone/>
              <a:defRPr sz="563"/>
            </a:lvl3pPr>
            <a:lvl4pPr marL="1828800" lvl="3" indent="-228600" algn="l" rtl="0">
              <a:lnSpc>
                <a:spcPct val="100000"/>
              </a:lnSpc>
              <a:spcBef>
                <a:spcPts val="360"/>
              </a:spcBef>
              <a:spcAft>
                <a:spcPts val="0"/>
              </a:spcAft>
              <a:buSzPts val="1800"/>
              <a:buNone/>
              <a:defRPr sz="563"/>
            </a:lvl4pPr>
            <a:lvl5pPr marL="2286000" lvl="4" indent="-228600" algn="l" rtl="0">
              <a:lnSpc>
                <a:spcPct val="100000"/>
              </a:lnSpc>
              <a:spcBef>
                <a:spcPts val="360"/>
              </a:spcBef>
              <a:spcAft>
                <a:spcPts val="0"/>
              </a:spcAft>
              <a:buSzPts val="1800"/>
              <a:buNone/>
              <a:defRPr sz="563"/>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213"/>
        <p:cNvGrpSpPr/>
        <p:nvPr/>
      </p:nvGrpSpPr>
      <p:grpSpPr>
        <a:xfrm>
          <a:off x="0" y="0"/>
          <a:ext cx="0" cy="0"/>
          <a:chOff x="0" y="0"/>
          <a:chExt cx="0" cy="0"/>
        </a:xfrm>
      </p:grpSpPr>
      <p:sp>
        <p:nvSpPr>
          <p:cNvPr id="214" name="Google Shape;214;p43"/>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215" name="Google Shape;215;p4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4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9_Bulleted Text">
  <p:cSld name="19_Bulleted Text">
    <p:spTree>
      <p:nvGrpSpPr>
        <p:cNvPr id="1" name="Shape 38"/>
        <p:cNvGrpSpPr/>
        <p:nvPr/>
      </p:nvGrpSpPr>
      <p:grpSpPr>
        <a:xfrm>
          <a:off x="0" y="0"/>
          <a:ext cx="0" cy="0"/>
          <a:chOff x="0" y="0"/>
          <a:chExt cx="0" cy="0"/>
        </a:xfrm>
      </p:grpSpPr>
      <p:cxnSp>
        <p:nvCxnSpPr>
          <p:cNvPr id="39" name="Google Shape;39;p6"/>
          <p:cNvCxnSpPr/>
          <p:nvPr/>
        </p:nvCxnSpPr>
        <p:spPr>
          <a:xfrm>
            <a:off x="687388" y="1487424"/>
            <a:ext cx="8456612" cy="0"/>
          </a:xfrm>
          <a:prstGeom prst="straightConnector1">
            <a:avLst/>
          </a:prstGeom>
          <a:noFill/>
          <a:ln w="9525" cap="flat" cmpd="sng">
            <a:solidFill>
              <a:srgbClr val="46739E"/>
            </a:solidFill>
            <a:prstDash val="solid"/>
            <a:round/>
            <a:headEnd type="none" w="sm" len="sm"/>
            <a:tailEnd type="none" w="sm" len="sm"/>
          </a:ln>
        </p:spPr>
      </p:cxnSp>
      <p:sp>
        <p:nvSpPr>
          <p:cNvPr id="40" name="Google Shape;40;p6"/>
          <p:cNvSpPr txBox="1">
            <a:spLocks noGrp="1"/>
          </p:cNvSpPr>
          <p:nvPr>
            <p:ph type="title"/>
          </p:nvPr>
        </p:nvSpPr>
        <p:spPr>
          <a:xfrm>
            <a:off x="687388" y="882532"/>
            <a:ext cx="8224837" cy="49244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87526" y="1607853"/>
            <a:ext cx="8224699" cy="4726300"/>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Font typeface="Arial"/>
              <a:buChar char="•"/>
              <a:defRPr>
                <a:solidFill>
                  <a:schemeClr val="dk2"/>
                </a:solidFill>
                <a:latin typeface="Arial"/>
                <a:ea typeface="Arial"/>
                <a:cs typeface="Arial"/>
                <a:sym typeface="Arial"/>
              </a:defRPr>
            </a:lvl1pPr>
            <a:lvl2pPr marL="914400" lvl="1" indent="-342900" algn="l">
              <a:spcBef>
                <a:spcPts val="600"/>
              </a:spcBef>
              <a:spcAft>
                <a:spcPts val="0"/>
              </a:spcAft>
              <a:buSzPts val="1800"/>
              <a:buChar char="•"/>
              <a:defRPr sz="1800">
                <a:solidFill>
                  <a:schemeClr val="dk2"/>
                </a:solidFill>
                <a:latin typeface="Arial"/>
                <a:ea typeface="Arial"/>
                <a:cs typeface="Arial"/>
                <a:sym typeface="Arial"/>
              </a:defRPr>
            </a:lvl2pPr>
            <a:lvl3pPr marL="1371600" lvl="2" indent="-317500" algn="l">
              <a:spcBef>
                <a:spcPts val="600"/>
              </a:spcBef>
              <a:spcAft>
                <a:spcPts val="0"/>
              </a:spcAft>
              <a:buSzPts val="1400"/>
              <a:buChar char="–"/>
              <a:defRPr sz="1400">
                <a:solidFill>
                  <a:schemeClr val="dk2"/>
                </a:solidFill>
                <a:latin typeface="Arial"/>
                <a:ea typeface="Arial"/>
                <a:cs typeface="Arial"/>
                <a:sym typeface="Arial"/>
              </a:defRPr>
            </a:lvl3pPr>
            <a:lvl4pPr marL="1828800" lvl="3" indent="-295275" algn="l">
              <a:spcBef>
                <a:spcPts val="600"/>
              </a:spcBef>
              <a:spcAft>
                <a:spcPts val="0"/>
              </a:spcAft>
              <a:buSzPts val="1050"/>
              <a:buChar char="o"/>
              <a:defRPr sz="1400">
                <a:solidFill>
                  <a:schemeClr val="dk2"/>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42" name="Google Shape;42;p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000" b="0" i="0" u="none" strike="noStrike" cap="none">
                <a:solidFill>
                  <a:srgbClr val="BFBFBF"/>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BFBFBF"/>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BFBFBF"/>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BFBFBF"/>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BFBFBF"/>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BFBFBF"/>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BFBFBF"/>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BFBFBF"/>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217"/>
        <p:cNvGrpSpPr/>
        <p:nvPr/>
      </p:nvGrpSpPr>
      <p:grpSpPr>
        <a:xfrm>
          <a:off x="0" y="0"/>
          <a:ext cx="0" cy="0"/>
          <a:chOff x="0" y="0"/>
          <a:chExt cx="0" cy="0"/>
        </a:xfrm>
      </p:grpSpPr>
      <p:sp>
        <p:nvSpPr>
          <p:cNvPr id="218" name="Google Shape;218;p44"/>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219" name="Google Shape;219;p4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4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221"/>
        <p:cNvGrpSpPr/>
        <p:nvPr/>
      </p:nvGrpSpPr>
      <p:grpSpPr>
        <a:xfrm>
          <a:off x="0" y="0"/>
          <a:ext cx="0" cy="0"/>
          <a:chOff x="0" y="0"/>
          <a:chExt cx="0" cy="0"/>
        </a:xfrm>
      </p:grpSpPr>
      <p:pic>
        <p:nvPicPr>
          <p:cNvPr id="222" name="Google Shape;222;p45"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223" name="Google Shape;223;p4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4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5"/>
        <p:cNvGrpSpPr/>
        <p:nvPr/>
      </p:nvGrpSpPr>
      <p:grpSpPr>
        <a:xfrm>
          <a:off x="0" y="0"/>
          <a:ext cx="0" cy="0"/>
          <a:chOff x="0" y="0"/>
          <a:chExt cx="0" cy="0"/>
        </a:xfrm>
      </p:grpSpPr>
      <p:sp>
        <p:nvSpPr>
          <p:cNvPr id="226" name="Google Shape;226;p46"/>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227" name="Google Shape;227;p4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4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46"/>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25496F"/>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0"/>
        <p:cNvGrpSpPr/>
        <p:nvPr/>
      </p:nvGrpSpPr>
      <p:grpSpPr>
        <a:xfrm>
          <a:off x="0" y="0"/>
          <a:ext cx="0" cy="0"/>
          <a:chOff x="0" y="0"/>
          <a:chExt cx="0" cy="0"/>
        </a:xfrm>
      </p:grpSpPr>
      <p:sp>
        <p:nvSpPr>
          <p:cNvPr id="231" name="Google Shape;231;p47"/>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232" name="Google Shape;232;p4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p4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4" name="Google Shape;234;p47"/>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25496F"/>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5"/>
        <p:cNvGrpSpPr/>
        <p:nvPr/>
      </p:nvGrpSpPr>
      <p:grpSpPr>
        <a:xfrm>
          <a:off x="0" y="0"/>
          <a:ext cx="0" cy="0"/>
          <a:chOff x="0" y="0"/>
          <a:chExt cx="0" cy="0"/>
        </a:xfrm>
      </p:grpSpPr>
      <p:sp>
        <p:nvSpPr>
          <p:cNvPr id="236" name="Google Shape;236;p4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48"/>
          <p:cNvSpPr txBox="1">
            <a:spLocks noGrp="1"/>
          </p:cNvSpPr>
          <p:nvPr>
            <p:ph type="dt" idx="10"/>
          </p:nvPr>
        </p:nvSpPr>
        <p:spPr>
          <a:xfrm>
            <a:off x="6172200" y="6191250"/>
            <a:ext cx="24765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38" name="Google Shape;238;p48"/>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39" name="Google Shape;239;p48"/>
          <p:cNvSpPr txBox="1">
            <a:spLocks noGrp="1"/>
          </p:cNvSpPr>
          <p:nvPr>
            <p:ph type="sldNum" idx="12"/>
          </p:nvPr>
        </p:nvSpPr>
        <p:spPr>
          <a:xfrm>
            <a:off x="8912225" y="6507316"/>
            <a:ext cx="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0" name="Google Shape;240;p48"/>
          <p:cNvSpPr txBox="1">
            <a:spLocks noGrp="1"/>
          </p:cNvSpPr>
          <p:nvPr>
            <p:ph type="body" idx="1"/>
          </p:nvPr>
        </p:nvSpPr>
        <p:spPr>
          <a:xfrm>
            <a:off x="914400" y="1447800"/>
            <a:ext cx="7772400" cy="45720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1"/>
        <p:cNvGrpSpPr/>
        <p:nvPr/>
      </p:nvGrpSpPr>
      <p:grpSpPr>
        <a:xfrm>
          <a:off x="0" y="0"/>
          <a:ext cx="0" cy="0"/>
          <a:chOff x="0" y="0"/>
          <a:chExt cx="0" cy="0"/>
        </a:xfrm>
      </p:grpSpPr>
      <p:sp>
        <p:nvSpPr>
          <p:cNvPr id="242" name="Google Shape;242;p4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3" name="Google Shape;243;p4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44"/>
        <p:cNvGrpSpPr/>
        <p:nvPr/>
      </p:nvGrpSpPr>
      <p:grpSpPr>
        <a:xfrm>
          <a:off x="0" y="0"/>
          <a:ext cx="0" cy="0"/>
          <a:chOff x="0" y="0"/>
          <a:chExt cx="0" cy="0"/>
        </a:xfrm>
      </p:grpSpPr>
      <p:sp>
        <p:nvSpPr>
          <p:cNvPr id="245" name="Google Shape;245;p50"/>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50"/>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47" name="Google Shape;247;p50"/>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BFBFBF"/>
                </a:solidFill>
              </a:defRPr>
            </a:lvl1pPr>
            <a:lvl2pPr marL="914400" lvl="1" indent="-381000" algn="l" rtl="0">
              <a:lnSpc>
                <a:spcPct val="100000"/>
              </a:lnSpc>
              <a:spcBef>
                <a:spcPts val="600"/>
              </a:spcBef>
              <a:spcAft>
                <a:spcPts val="0"/>
              </a:spcAft>
              <a:buSzPts val="2400"/>
              <a:buChar char="•"/>
              <a:defRPr sz="2400">
                <a:solidFill>
                  <a:schemeClr val="lt1"/>
                </a:solidFill>
              </a:defRPr>
            </a:lvl2pPr>
            <a:lvl3pPr marL="1371600" lvl="2" indent="-355600" algn="l" rtl="0">
              <a:lnSpc>
                <a:spcPct val="100000"/>
              </a:lnSpc>
              <a:spcBef>
                <a:spcPts val="600"/>
              </a:spcBef>
              <a:spcAft>
                <a:spcPts val="0"/>
              </a:spcAft>
              <a:buSzPts val="2000"/>
              <a:buChar char="–"/>
              <a:defRPr sz="2000">
                <a:solidFill>
                  <a:schemeClr val="lt1"/>
                </a:solidFill>
              </a:defRPr>
            </a:lvl3pPr>
            <a:lvl4pPr marL="1828800" lvl="3" indent="-304800" algn="l" rtl="0">
              <a:lnSpc>
                <a:spcPct val="100000"/>
              </a:lnSpc>
              <a:spcBef>
                <a:spcPts val="600"/>
              </a:spcBef>
              <a:spcAft>
                <a:spcPts val="0"/>
              </a:spcAft>
              <a:buSzPts val="1200"/>
              <a:buChar char="o"/>
              <a:defRPr sz="1600">
                <a:solidFill>
                  <a:schemeClr val="lt1"/>
                </a:solidFill>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248" name="Google Shape;248;p50"/>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arge Graphic 1">
  <p:cSld name="Large Graphic_1">
    <p:spTree>
      <p:nvGrpSpPr>
        <p:cNvPr id="1" name="Shape 249"/>
        <p:cNvGrpSpPr/>
        <p:nvPr/>
      </p:nvGrpSpPr>
      <p:grpSpPr>
        <a:xfrm>
          <a:off x="0" y="0"/>
          <a:ext cx="0" cy="0"/>
          <a:chOff x="0" y="0"/>
          <a:chExt cx="0" cy="0"/>
        </a:xfrm>
      </p:grpSpPr>
      <p:grpSp>
        <p:nvGrpSpPr>
          <p:cNvPr id="250" name="Google Shape;250;p51"/>
          <p:cNvGrpSpPr/>
          <p:nvPr/>
        </p:nvGrpSpPr>
        <p:grpSpPr>
          <a:xfrm>
            <a:off x="0" y="0"/>
            <a:ext cx="9144000" cy="6858000"/>
            <a:chOff x="0" y="0"/>
            <a:chExt cx="9144000" cy="6858000"/>
          </a:xfrm>
        </p:grpSpPr>
        <p:pic>
          <p:nvPicPr>
            <p:cNvPr id="251" name="Google Shape;251;p5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52" name="Google Shape;252;p51" descr="RTI Arkansas Logo.png"/>
            <p:cNvPicPr preferRelativeResize="0"/>
            <p:nvPr/>
          </p:nvPicPr>
          <p:blipFill rotWithShape="1">
            <a:blip r:embed="rId3">
              <a:alphaModFix/>
            </a:blip>
            <a:srcRect/>
            <a:stretch/>
          </p:blipFill>
          <p:spPr>
            <a:xfrm>
              <a:off x="7522591" y="302814"/>
              <a:ext cx="1566545" cy="289276"/>
            </a:xfrm>
            <a:prstGeom prst="rect">
              <a:avLst/>
            </a:prstGeom>
            <a:noFill/>
            <a:ln>
              <a:noFill/>
            </a:ln>
          </p:spPr>
        </p:pic>
      </p:grpSp>
      <p:sp>
        <p:nvSpPr>
          <p:cNvPr id="253" name="Google Shape;253;p51"/>
          <p:cNvSpPr/>
          <p:nvPr/>
        </p:nvSpPr>
        <p:spPr>
          <a:xfrm>
            <a:off x="0" y="1682482"/>
            <a:ext cx="9144000" cy="37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51"/>
          <p:cNvSpPr txBox="1">
            <a:spLocks noGrp="1"/>
          </p:cNvSpPr>
          <p:nvPr>
            <p:ph type="body" idx="1"/>
          </p:nvPr>
        </p:nvSpPr>
        <p:spPr>
          <a:xfrm>
            <a:off x="687388" y="1146048"/>
            <a:ext cx="8224800" cy="48279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2400"/>
              <a:buNone/>
              <a:defRPr>
                <a:solidFill>
                  <a:srgbClr val="25496F"/>
                </a:solidFill>
                <a:latin typeface="Arial"/>
                <a:ea typeface="Arial"/>
                <a:cs typeface="Arial"/>
                <a:sym typeface="Arial"/>
              </a:defRPr>
            </a:lvl1pPr>
            <a:lvl2pPr marL="914400" lvl="1" indent="-342900" algn="l" rtl="0">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rtl="0">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rtl="0">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rtl="0">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rtl="0">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255" name="Google Shape;255;p51"/>
          <p:cNvSpPr txBox="1">
            <a:spLocks noGrp="1"/>
          </p:cNvSpPr>
          <p:nvPr>
            <p:ph type="title"/>
          </p:nvPr>
        </p:nvSpPr>
        <p:spPr>
          <a:xfrm>
            <a:off x="687388" y="318053"/>
            <a:ext cx="8224800" cy="746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6" name="Google Shape;256;p5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57" name="Google Shape;257;p51"/>
          <p:cNvSpPr txBox="1">
            <a:spLocks noGrp="1"/>
          </p:cNvSpPr>
          <p:nvPr>
            <p:ph type="body" idx="2"/>
          </p:nvPr>
        </p:nvSpPr>
        <p:spPr>
          <a:xfrm>
            <a:off x="687388" y="6057936"/>
            <a:ext cx="8224800" cy="153900"/>
          </a:xfrm>
          <a:prstGeom prst="rect">
            <a:avLst/>
          </a:prstGeom>
          <a:noFill/>
          <a:ln>
            <a:noFill/>
          </a:ln>
        </p:spPr>
        <p:txBody>
          <a:bodyPr spcFirstLastPara="1" wrap="square" lIns="0" tIns="0" rIns="0" bIns="0" anchor="b" anchorCtr="0">
            <a:noAutofit/>
          </a:bodyPr>
          <a:lstStyle>
            <a:lvl1pPr marL="457200" lvl="0" indent="-228600" algn="r" rtl="0">
              <a:spcBef>
                <a:spcPts val="0"/>
              </a:spcBef>
              <a:spcAft>
                <a:spcPts val="0"/>
              </a:spcAft>
              <a:buSzPts val="1000"/>
              <a:buNone/>
              <a:defRPr sz="1000"/>
            </a:lvl1pPr>
            <a:lvl2pPr marL="914400" lvl="1" indent="-228600" algn="r" rtl="0">
              <a:spcBef>
                <a:spcPts val="0"/>
              </a:spcBef>
              <a:spcAft>
                <a:spcPts val="0"/>
              </a:spcAft>
              <a:buSzPts val="1400"/>
              <a:buNone/>
              <a:defRPr sz="1400"/>
            </a:lvl2pPr>
            <a:lvl3pPr marL="1371600" lvl="2" indent="-228600" algn="r" rtl="0">
              <a:spcBef>
                <a:spcPts val="0"/>
              </a:spcBef>
              <a:spcAft>
                <a:spcPts val="0"/>
              </a:spcAft>
              <a:buSzPts val="1400"/>
              <a:buNone/>
              <a:defRPr sz="1400"/>
            </a:lvl3pPr>
            <a:lvl4pPr marL="1828800" lvl="3" indent="-228600" algn="r" rtl="0">
              <a:spcBef>
                <a:spcPts val="0"/>
              </a:spcBef>
              <a:spcAft>
                <a:spcPts val="0"/>
              </a:spcAft>
              <a:buSzPts val="1050"/>
              <a:buNone/>
              <a:defRPr sz="1400"/>
            </a:lvl4pPr>
            <a:lvl5pPr marL="2286000" lvl="4" indent="-228600" algn="r" rtl="0">
              <a:spcBef>
                <a:spcPts val="0"/>
              </a:spcBef>
              <a:spcAft>
                <a:spcPts val="0"/>
              </a:spcAft>
              <a:buSzPts val="1400"/>
              <a:buNone/>
              <a:defRPr sz="1400"/>
            </a:lvl5pPr>
            <a:lvl6pPr marL="2743200" lvl="5" indent="-342900" algn="l" rtl="0">
              <a:spcBef>
                <a:spcPts val="600"/>
              </a:spcBef>
              <a:spcAft>
                <a:spcPts val="0"/>
              </a:spcAft>
              <a:buSzPts val="1800"/>
              <a:buChar char="•"/>
              <a:defRPr/>
            </a:lvl6pPr>
            <a:lvl7pPr marL="3200400" lvl="6" indent="-342900" algn="l" rtl="0">
              <a:spcBef>
                <a:spcPts val="600"/>
              </a:spcBef>
              <a:spcAft>
                <a:spcPts val="0"/>
              </a:spcAft>
              <a:buSzPts val="1800"/>
              <a:buChar char="•"/>
              <a:defRPr/>
            </a:lvl7pPr>
            <a:lvl8pPr marL="3657600" lvl="7" indent="-342900" algn="l" rtl="0">
              <a:spcBef>
                <a:spcPts val="600"/>
              </a:spcBef>
              <a:spcAft>
                <a:spcPts val="0"/>
              </a:spcAft>
              <a:buSzPts val="1800"/>
              <a:buChar char="•"/>
              <a:defRPr/>
            </a:lvl8pPr>
            <a:lvl9pPr marL="4114800" lvl="8" indent="-342900" algn="l" rtl="0">
              <a:spcBef>
                <a:spcPts val="600"/>
              </a:spcBef>
              <a:spcAft>
                <a:spcPts val="0"/>
              </a:spcAft>
              <a:buSzPts val="1800"/>
              <a:buChar char="•"/>
              <a:defRPr/>
            </a:lvl9pPr>
          </a:lstStyle>
          <a:p>
            <a:endParaRPr/>
          </a:p>
        </p:txBody>
      </p:sp>
      <p:cxnSp>
        <p:nvCxnSpPr>
          <p:cNvPr id="258" name="Google Shape;258;p51"/>
          <p:cNvCxnSpPr/>
          <p:nvPr/>
        </p:nvCxnSpPr>
        <p:spPr>
          <a:xfrm>
            <a:off x="681038" y="1043797"/>
            <a:ext cx="8463000" cy="17400"/>
          </a:xfrm>
          <a:prstGeom prst="straightConnector1">
            <a:avLst/>
          </a:prstGeom>
          <a:noFill/>
          <a:ln w="9525" cap="flat" cmpd="sng">
            <a:solidFill>
              <a:srgbClr val="46739E"/>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265"/>
        <p:cNvGrpSpPr/>
        <p:nvPr/>
      </p:nvGrpSpPr>
      <p:grpSpPr>
        <a:xfrm>
          <a:off x="0" y="0"/>
          <a:ext cx="0" cy="0"/>
          <a:chOff x="0" y="0"/>
          <a:chExt cx="0" cy="0"/>
        </a:xfrm>
      </p:grpSpPr>
      <p:sp>
        <p:nvSpPr>
          <p:cNvPr id="266" name="Google Shape;266;p53"/>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267" name="Google Shape;267;p5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8" name="Google Shape;268;p5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1" name="Google Shape;271;p5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54"/>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687526" y="2055813"/>
            <a:ext cx="3972629" cy="3509835"/>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45" name="Google Shape;45;p7"/>
          <p:cNvSpPr txBox="1">
            <a:spLocks noGrp="1"/>
          </p:cNvSpPr>
          <p:nvPr>
            <p:ph type="body" idx="2"/>
          </p:nvPr>
        </p:nvSpPr>
        <p:spPr>
          <a:xfrm>
            <a:off x="4939596" y="2055813"/>
            <a:ext cx="3972629" cy="3509835"/>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46" name="Google Shape;46;p7"/>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
          <p:cNvSpPr txBox="1">
            <a:spLocks noGrp="1"/>
          </p:cNvSpPr>
          <p:nvPr>
            <p:ph type="body" idx="3"/>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spcBef>
                <a:spcPts val="0"/>
              </a:spcBef>
              <a:spcAft>
                <a:spcPts val="0"/>
              </a:spcAft>
              <a:buSzPts val="1000"/>
              <a:buNone/>
              <a:defRPr sz="1000"/>
            </a:lvl1pPr>
            <a:lvl2pPr marL="914400" lvl="1" indent="-228600" algn="r">
              <a:spcBef>
                <a:spcPts val="0"/>
              </a:spcBef>
              <a:spcAft>
                <a:spcPts val="0"/>
              </a:spcAft>
              <a:buSzPts val="1400"/>
              <a:buNone/>
              <a:defRPr sz="1400"/>
            </a:lvl2pPr>
            <a:lvl3pPr marL="1371600" lvl="2" indent="-228600" algn="r">
              <a:spcBef>
                <a:spcPts val="0"/>
              </a:spcBef>
              <a:spcAft>
                <a:spcPts val="0"/>
              </a:spcAft>
              <a:buSzPts val="1400"/>
              <a:buNone/>
              <a:defRPr sz="1400"/>
            </a:lvl3pPr>
            <a:lvl4pPr marL="1828800" lvl="3" indent="-228600" algn="r">
              <a:spcBef>
                <a:spcPts val="0"/>
              </a:spcBef>
              <a:spcAft>
                <a:spcPts val="0"/>
              </a:spcAft>
              <a:buSzPts val="1050"/>
              <a:buNone/>
              <a:defRPr sz="1400"/>
            </a:lvl4pPr>
            <a:lvl5pPr marL="2286000" lvl="4" indent="-228600" algn="r">
              <a:spcBef>
                <a:spcPts val="0"/>
              </a:spcBef>
              <a:spcAft>
                <a:spcPts val="0"/>
              </a:spcAft>
              <a:buSzPts val="1400"/>
              <a:buNone/>
              <a:defRPr sz="1400"/>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73"/>
        <p:cNvGrpSpPr/>
        <p:nvPr/>
      </p:nvGrpSpPr>
      <p:grpSpPr>
        <a:xfrm>
          <a:off x="0" y="0"/>
          <a:ext cx="0" cy="0"/>
          <a:chOff x="0" y="0"/>
          <a:chExt cx="0" cy="0"/>
        </a:xfrm>
      </p:grpSpPr>
      <p:sp>
        <p:nvSpPr>
          <p:cNvPr id="274" name="Google Shape;274;p55"/>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5" name="Google Shape;275;p55"/>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76" name="Google Shape;276;p55"/>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BFBFBF"/>
                </a:solidFill>
              </a:defRPr>
            </a:lvl1pPr>
            <a:lvl2pPr marL="914400" lvl="1" indent="-381000" algn="l" rtl="0">
              <a:lnSpc>
                <a:spcPct val="100000"/>
              </a:lnSpc>
              <a:spcBef>
                <a:spcPts val="600"/>
              </a:spcBef>
              <a:spcAft>
                <a:spcPts val="0"/>
              </a:spcAft>
              <a:buSzPts val="2400"/>
              <a:buChar char="•"/>
              <a:defRPr sz="2400">
                <a:solidFill>
                  <a:schemeClr val="lt1"/>
                </a:solidFill>
              </a:defRPr>
            </a:lvl2pPr>
            <a:lvl3pPr marL="1371600" lvl="2" indent="-355600" algn="l" rtl="0">
              <a:lnSpc>
                <a:spcPct val="100000"/>
              </a:lnSpc>
              <a:spcBef>
                <a:spcPts val="600"/>
              </a:spcBef>
              <a:spcAft>
                <a:spcPts val="0"/>
              </a:spcAft>
              <a:buSzPts val="2000"/>
              <a:buChar char="–"/>
              <a:defRPr sz="2000">
                <a:solidFill>
                  <a:schemeClr val="lt1"/>
                </a:solidFill>
              </a:defRPr>
            </a:lvl3pPr>
            <a:lvl4pPr marL="1828800" lvl="3" indent="-304800" algn="l" rtl="0">
              <a:lnSpc>
                <a:spcPct val="100000"/>
              </a:lnSpc>
              <a:spcBef>
                <a:spcPts val="600"/>
              </a:spcBef>
              <a:spcAft>
                <a:spcPts val="0"/>
              </a:spcAft>
              <a:buSzPts val="1200"/>
              <a:buChar char="o"/>
              <a:defRPr sz="1600">
                <a:solidFill>
                  <a:schemeClr val="lt1"/>
                </a:solidFill>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277" name="Google Shape;277;p55"/>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278"/>
        <p:cNvGrpSpPr/>
        <p:nvPr/>
      </p:nvGrpSpPr>
      <p:grpSpPr>
        <a:xfrm>
          <a:off x="0" y="0"/>
          <a:ext cx="0" cy="0"/>
          <a:chOff x="0" y="0"/>
          <a:chExt cx="0" cy="0"/>
        </a:xfrm>
      </p:grpSpPr>
      <p:sp>
        <p:nvSpPr>
          <p:cNvPr id="279" name="Google Shape;279;p56"/>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80" name="Google Shape;280;p5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1" name="Google Shape;281;p5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282"/>
        <p:cNvGrpSpPr/>
        <p:nvPr/>
      </p:nvGrpSpPr>
      <p:grpSpPr>
        <a:xfrm>
          <a:off x="0" y="0"/>
          <a:ext cx="0" cy="0"/>
          <a:chOff x="0" y="0"/>
          <a:chExt cx="0" cy="0"/>
        </a:xfrm>
      </p:grpSpPr>
      <p:sp>
        <p:nvSpPr>
          <p:cNvPr id="283" name="Google Shape;283;p57"/>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84" name="Google Shape;284;p5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5" name="Google Shape;285;p5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6"/>
        <p:cNvGrpSpPr/>
        <p:nvPr/>
      </p:nvGrpSpPr>
      <p:grpSpPr>
        <a:xfrm>
          <a:off x="0" y="0"/>
          <a:ext cx="0" cy="0"/>
          <a:chOff x="0" y="0"/>
          <a:chExt cx="0" cy="0"/>
        </a:xfrm>
      </p:grpSpPr>
      <p:sp>
        <p:nvSpPr>
          <p:cNvPr id="287" name="Google Shape;287;p5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8" name="Google Shape;288;p58"/>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289" name="Google Shape;289;p5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90" name="Google Shape;290;p58" descr="RTI Arkansas Logo.png"/>
          <p:cNvPicPr preferRelativeResize="0"/>
          <p:nvPr/>
        </p:nvPicPr>
        <p:blipFill rotWithShape="1">
          <a:blip r:embed="rId2">
            <a:alphaModFix/>
          </a:blip>
          <a:srcRect/>
          <a:stretch/>
        </p:blipFill>
        <p:spPr>
          <a:xfrm>
            <a:off x="6915748" y="466587"/>
            <a:ext cx="2025052" cy="37394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291"/>
        <p:cNvGrpSpPr/>
        <p:nvPr/>
      </p:nvGrpSpPr>
      <p:grpSpPr>
        <a:xfrm>
          <a:off x="0" y="0"/>
          <a:ext cx="0" cy="0"/>
          <a:chOff x="0" y="0"/>
          <a:chExt cx="0" cy="0"/>
        </a:xfrm>
      </p:grpSpPr>
      <p:sp>
        <p:nvSpPr>
          <p:cNvPr id="292" name="Google Shape;292;p5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93" name="Google Shape;293;p5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5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5"/>
        <p:cNvGrpSpPr/>
        <p:nvPr/>
      </p:nvGrpSpPr>
      <p:grpSpPr>
        <a:xfrm>
          <a:off x="0" y="0"/>
          <a:ext cx="0" cy="0"/>
          <a:chOff x="0" y="0"/>
          <a:chExt cx="0" cy="0"/>
        </a:xfrm>
      </p:grpSpPr>
      <p:sp>
        <p:nvSpPr>
          <p:cNvPr id="296" name="Google Shape;296;p6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7" name="Google Shape;297;p6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298"/>
        <p:cNvGrpSpPr/>
        <p:nvPr/>
      </p:nvGrpSpPr>
      <p:grpSpPr>
        <a:xfrm>
          <a:off x="0" y="0"/>
          <a:ext cx="0" cy="0"/>
          <a:chOff x="0" y="0"/>
          <a:chExt cx="0" cy="0"/>
        </a:xfrm>
      </p:grpSpPr>
      <p:sp>
        <p:nvSpPr>
          <p:cNvPr id="299" name="Google Shape;299;p61"/>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00" name="Google Shape;300;p61"/>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01" name="Google Shape;301;p6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6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303"/>
        <p:cNvGrpSpPr/>
        <p:nvPr/>
      </p:nvGrpSpPr>
      <p:grpSpPr>
        <a:xfrm>
          <a:off x="0" y="0"/>
          <a:ext cx="0" cy="0"/>
          <a:chOff x="0" y="0"/>
          <a:chExt cx="0" cy="0"/>
        </a:xfrm>
      </p:grpSpPr>
      <p:sp>
        <p:nvSpPr>
          <p:cNvPr id="304" name="Google Shape;304;p62"/>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05" name="Google Shape;305;p6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6" name="Google Shape;306;p6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307"/>
        <p:cNvGrpSpPr/>
        <p:nvPr/>
      </p:nvGrpSpPr>
      <p:grpSpPr>
        <a:xfrm>
          <a:off x="0" y="0"/>
          <a:ext cx="0" cy="0"/>
          <a:chOff x="0" y="0"/>
          <a:chExt cx="0" cy="0"/>
        </a:xfrm>
      </p:grpSpPr>
      <p:sp>
        <p:nvSpPr>
          <p:cNvPr id="308" name="Google Shape;308;p63"/>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309" name="Google Shape;309;p6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0" name="Google Shape;310;p6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311"/>
        <p:cNvGrpSpPr/>
        <p:nvPr/>
      </p:nvGrpSpPr>
      <p:grpSpPr>
        <a:xfrm>
          <a:off x="0" y="0"/>
          <a:ext cx="0" cy="0"/>
          <a:chOff x="0" y="0"/>
          <a:chExt cx="0" cy="0"/>
        </a:xfrm>
      </p:grpSpPr>
      <p:sp>
        <p:nvSpPr>
          <p:cNvPr id="312" name="Google Shape;312;p6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13" name="Google Shape;313;p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14" name="Google Shape;314;p6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49"/>
        <p:cNvGrpSpPr/>
        <p:nvPr/>
      </p:nvGrpSpPr>
      <p:grpSpPr>
        <a:xfrm>
          <a:off x="0" y="0"/>
          <a:ext cx="0" cy="0"/>
          <a:chOff x="0" y="0"/>
          <a:chExt cx="0" cy="0"/>
        </a:xfrm>
      </p:grpSpPr>
      <p:grpSp>
        <p:nvGrpSpPr>
          <p:cNvPr id="50" name="Google Shape;50;p8"/>
          <p:cNvGrpSpPr/>
          <p:nvPr/>
        </p:nvGrpSpPr>
        <p:grpSpPr>
          <a:xfrm>
            <a:off x="0" y="0"/>
            <a:ext cx="9144000" cy="6858000"/>
            <a:chOff x="0" y="0"/>
            <a:chExt cx="9144000" cy="6858000"/>
          </a:xfrm>
        </p:grpSpPr>
        <p:pic>
          <p:nvPicPr>
            <p:cNvPr id="51" name="Google Shape;51;p8"/>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 name="Google Shape;52;p8" descr="RTI Arkansas Logo.png"/>
            <p:cNvPicPr preferRelativeResize="0"/>
            <p:nvPr/>
          </p:nvPicPr>
          <p:blipFill rotWithShape="1">
            <a:blip r:embed="rId3">
              <a:alphaModFix/>
            </a:blip>
            <a:srcRect/>
            <a:stretch/>
          </p:blipFill>
          <p:spPr>
            <a:xfrm>
              <a:off x="7522591" y="302814"/>
              <a:ext cx="1566545" cy="289276"/>
            </a:xfrm>
            <a:prstGeom prst="rect">
              <a:avLst/>
            </a:prstGeom>
            <a:noFill/>
            <a:ln>
              <a:noFill/>
            </a:ln>
          </p:spPr>
        </p:pic>
      </p:grpSp>
      <p:sp>
        <p:nvSpPr>
          <p:cNvPr id="53" name="Google Shape;53;p8"/>
          <p:cNvSpPr/>
          <p:nvPr/>
        </p:nvSpPr>
        <p:spPr>
          <a:xfrm>
            <a:off x="0" y="1682482"/>
            <a:ext cx="9144000" cy="3768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4" name="Google Shape;54;p8"/>
          <p:cNvSpPr txBox="1">
            <a:spLocks noGrp="1"/>
          </p:cNvSpPr>
          <p:nvPr>
            <p:ph type="body" idx="1"/>
          </p:nvPr>
        </p:nvSpPr>
        <p:spPr>
          <a:xfrm>
            <a:off x="687388" y="1146048"/>
            <a:ext cx="8224837" cy="4828032"/>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None/>
              <a:defRPr>
                <a:solidFill>
                  <a:srgbClr val="25496F"/>
                </a:solidFill>
                <a:latin typeface="Arial"/>
                <a:ea typeface="Arial"/>
                <a:cs typeface="Arial"/>
                <a:sym typeface="Arial"/>
              </a:defRPr>
            </a:lvl1pPr>
            <a:lvl2pPr marL="914400" lvl="1" indent="-342900" algn="l">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a:spcBef>
                <a:spcPts val="600"/>
              </a:spcBef>
              <a:spcAft>
                <a:spcPts val="0"/>
              </a:spcAft>
              <a:buSzPts val="1400"/>
              <a:buChar char="•"/>
              <a:defRPr>
                <a:solidFill>
                  <a:srgbClr val="25496F"/>
                </a:solidFill>
                <a:latin typeface="Arial"/>
                <a:ea typeface="Arial"/>
                <a:cs typeface="Arial"/>
                <a:sym typeface="Arial"/>
              </a:defRPr>
            </a:lvl6pPr>
            <a:lvl7pPr marL="3200400" lvl="6" indent="-317500" algn="l">
              <a:spcBef>
                <a:spcPts val="600"/>
              </a:spcBef>
              <a:spcAft>
                <a:spcPts val="0"/>
              </a:spcAft>
              <a:buSzPts val="1400"/>
              <a:buChar char="•"/>
              <a:defRPr>
                <a:solidFill>
                  <a:srgbClr val="25496F"/>
                </a:solidFill>
                <a:latin typeface="Arial"/>
                <a:ea typeface="Arial"/>
                <a:cs typeface="Arial"/>
                <a:sym typeface="Arial"/>
              </a:defRPr>
            </a:lvl7pPr>
            <a:lvl8pPr marL="3657600" lvl="7" indent="-317500" algn="l">
              <a:spcBef>
                <a:spcPts val="600"/>
              </a:spcBef>
              <a:spcAft>
                <a:spcPts val="0"/>
              </a:spcAft>
              <a:buSzPts val="1400"/>
              <a:buChar char="•"/>
              <a:defRPr>
                <a:solidFill>
                  <a:srgbClr val="25496F"/>
                </a:solidFill>
                <a:latin typeface="Arial"/>
                <a:ea typeface="Arial"/>
                <a:cs typeface="Arial"/>
                <a:sym typeface="Arial"/>
              </a:defRPr>
            </a:lvl8pPr>
            <a:lvl9pPr marL="4114800" lvl="8" indent="-317500" algn="l">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55" name="Google Shape;55;p8"/>
          <p:cNvSpPr txBox="1">
            <a:spLocks noGrp="1"/>
          </p:cNvSpPr>
          <p:nvPr>
            <p:ph type="title"/>
          </p:nvPr>
        </p:nvSpPr>
        <p:spPr>
          <a:xfrm>
            <a:off x="687388" y="318053"/>
            <a:ext cx="8224837" cy="7459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8"/>
          <p:cNvSpPr txBox="1">
            <a:spLocks noGrp="1"/>
          </p:cNvSpPr>
          <p:nvPr>
            <p:ph type="body" idx="2"/>
          </p:nvPr>
        </p:nvSpPr>
        <p:spPr>
          <a:xfrm>
            <a:off x="687388" y="6057936"/>
            <a:ext cx="8224837" cy="153888"/>
          </a:xfrm>
          <a:prstGeom prst="rect">
            <a:avLst/>
          </a:prstGeom>
          <a:noFill/>
          <a:ln>
            <a:noFill/>
          </a:ln>
        </p:spPr>
        <p:txBody>
          <a:bodyPr spcFirstLastPara="1" wrap="square" lIns="0" tIns="0" rIns="0" bIns="0" anchor="b" anchorCtr="0">
            <a:noAutofit/>
          </a:bodyPr>
          <a:lstStyle>
            <a:lvl1pPr marL="457200" lvl="0" indent="-228600" algn="r">
              <a:spcBef>
                <a:spcPts val="0"/>
              </a:spcBef>
              <a:spcAft>
                <a:spcPts val="0"/>
              </a:spcAft>
              <a:buSzPts val="1000"/>
              <a:buNone/>
              <a:defRPr sz="1000"/>
            </a:lvl1pPr>
            <a:lvl2pPr marL="914400" lvl="1" indent="-228600" algn="r">
              <a:spcBef>
                <a:spcPts val="0"/>
              </a:spcBef>
              <a:spcAft>
                <a:spcPts val="0"/>
              </a:spcAft>
              <a:buSzPts val="1400"/>
              <a:buNone/>
              <a:defRPr sz="1400"/>
            </a:lvl2pPr>
            <a:lvl3pPr marL="1371600" lvl="2" indent="-228600" algn="r">
              <a:spcBef>
                <a:spcPts val="0"/>
              </a:spcBef>
              <a:spcAft>
                <a:spcPts val="0"/>
              </a:spcAft>
              <a:buSzPts val="1400"/>
              <a:buNone/>
              <a:defRPr sz="1400"/>
            </a:lvl3pPr>
            <a:lvl4pPr marL="1828800" lvl="3" indent="-228600" algn="r">
              <a:spcBef>
                <a:spcPts val="0"/>
              </a:spcBef>
              <a:spcAft>
                <a:spcPts val="0"/>
              </a:spcAft>
              <a:buSzPts val="1050"/>
              <a:buNone/>
              <a:defRPr sz="1400"/>
            </a:lvl4pPr>
            <a:lvl5pPr marL="2286000" lvl="4" indent="-228600" algn="r">
              <a:spcBef>
                <a:spcPts val="0"/>
              </a:spcBef>
              <a:spcAft>
                <a:spcPts val="0"/>
              </a:spcAft>
              <a:buSzPts val="1400"/>
              <a:buNone/>
              <a:defRPr sz="1400"/>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0"/>
              </a:spcAft>
              <a:buSzPts val="1800"/>
              <a:buChar char="•"/>
              <a:defRPr/>
            </a:lvl9pPr>
          </a:lstStyle>
          <a:p>
            <a:endParaRPr/>
          </a:p>
        </p:txBody>
      </p:sp>
      <p:cxnSp>
        <p:nvCxnSpPr>
          <p:cNvPr id="58" name="Google Shape;58;p8"/>
          <p:cNvCxnSpPr/>
          <p:nvPr/>
        </p:nvCxnSpPr>
        <p:spPr>
          <a:xfrm>
            <a:off x="681038" y="1043797"/>
            <a:ext cx="8462962" cy="17253"/>
          </a:xfrm>
          <a:prstGeom prst="straightConnector1">
            <a:avLst/>
          </a:prstGeom>
          <a:noFill/>
          <a:ln w="9525" cap="flat" cmpd="sng">
            <a:solidFill>
              <a:srgbClr val="46739E"/>
            </a:solidFill>
            <a:prstDash val="solid"/>
            <a:round/>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320"/>
        <p:cNvGrpSpPr/>
        <p:nvPr/>
      </p:nvGrpSpPr>
      <p:grpSpPr>
        <a:xfrm>
          <a:off x="0" y="0"/>
          <a:ext cx="0" cy="0"/>
          <a:chOff x="0" y="0"/>
          <a:chExt cx="0" cy="0"/>
        </a:xfrm>
      </p:grpSpPr>
      <p:sp>
        <p:nvSpPr>
          <p:cNvPr id="321" name="Google Shape;321;p66"/>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66"/>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23" name="Google Shape;323;p66"/>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BFBFBF"/>
                </a:solidFill>
              </a:defRPr>
            </a:lvl1pPr>
            <a:lvl2pPr marL="914400" lvl="1" indent="-381000" algn="l" rtl="0">
              <a:lnSpc>
                <a:spcPct val="100000"/>
              </a:lnSpc>
              <a:spcBef>
                <a:spcPts val="600"/>
              </a:spcBef>
              <a:spcAft>
                <a:spcPts val="0"/>
              </a:spcAft>
              <a:buSzPts val="2400"/>
              <a:buChar char="•"/>
              <a:defRPr sz="2400">
                <a:solidFill>
                  <a:schemeClr val="lt1"/>
                </a:solidFill>
              </a:defRPr>
            </a:lvl2pPr>
            <a:lvl3pPr marL="1371600" lvl="2" indent="-355600" algn="l" rtl="0">
              <a:lnSpc>
                <a:spcPct val="100000"/>
              </a:lnSpc>
              <a:spcBef>
                <a:spcPts val="600"/>
              </a:spcBef>
              <a:spcAft>
                <a:spcPts val="0"/>
              </a:spcAft>
              <a:buSzPts val="2000"/>
              <a:buChar char="–"/>
              <a:defRPr sz="2000">
                <a:solidFill>
                  <a:schemeClr val="lt1"/>
                </a:solidFill>
              </a:defRPr>
            </a:lvl3pPr>
            <a:lvl4pPr marL="1828800" lvl="3" indent="-304800" algn="l" rtl="0">
              <a:lnSpc>
                <a:spcPct val="100000"/>
              </a:lnSpc>
              <a:spcBef>
                <a:spcPts val="600"/>
              </a:spcBef>
              <a:spcAft>
                <a:spcPts val="0"/>
              </a:spcAft>
              <a:buSzPts val="1200"/>
              <a:buChar char="o"/>
              <a:defRPr sz="1600">
                <a:solidFill>
                  <a:schemeClr val="lt1"/>
                </a:solidFill>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324" name="Google Shape;324;p66"/>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bject With Lead-in Text">
  <p:cSld name="Object With Lead-in Text">
    <p:spTree>
      <p:nvGrpSpPr>
        <p:cNvPr id="1" name="Shape 325"/>
        <p:cNvGrpSpPr/>
        <p:nvPr/>
      </p:nvGrpSpPr>
      <p:grpSpPr>
        <a:xfrm>
          <a:off x="0" y="0"/>
          <a:ext cx="0" cy="0"/>
          <a:chOff x="0" y="0"/>
          <a:chExt cx="0" cy="0"/>
        </a:xfrm>
      </p:grpSpPr>
      <p:sp>
        <p:nvSpPr>
          <p:cNvPr id="326" name="Google Shape;326;p67"/>
          <p:cNvSpPr txBox="1">
            <a:spLocks noGrp="1"/>
          </p:cNvSpPr>
          <p:nvPr>
            <p:ph type="body" idx="1"/>
          </p:nvPr>
        </p:nvSpPr>
        <p:spPr>
          <a:xfrm>
            <a:off x="342900" y="2153309"/>
            <a:ext cx="8503800" cy="3836100"/>
          </a:xfrm>
          <a:prstGeom prst="rect">
            <a:avLst/>
          </a:prstGeom>
          <a:noFill/>
          <a:ln>
            <a:noFill/>
          </a:ln>
        </p:spPr>
        <p:txBody>
          <a:bodyPr spcFirstLastPara="1" wrap="square" lIns="0" tIns="0" rIns="0" bIns="0" anchor="t" anchorCtr="0">
            <a:noAutofit/>
          </a:bodyPr>
          <a:lstStyle>
            <a:lvl1pPr marL="457200" lvl="0" indent="-381000" algn="l" rtl="0">
              <a:lnSpc>
                <a:spcPct val="105000"/>
              </a:lnSpc>
              <a:spcBef>
                <a:spcPts val="338"/>
              </a:spcBef>
              <a:spcAft>
                <a:spcPts val="0"/>
              </a:spcAft>
              <a:buSzPts val="2400"/>
              <a:buChar char="▪"/>
              <a:defRPr sz="1350"/>
            </a:lvl1pPr>
            <a:lvl2pPr marL="914400" lvl="1" indent="-342900" algn="l" rtl="0">
              <a:lnSpc>
                <a:spcPct val="105000"/>
              </a:lnSpc>
              <a:spcBef>
                <a:spcPts val="338"/>
              </a:spcBef>
              <a:spcAft>
                <a:spcPts val="0"/>
              </a:spcAft>
              <a:buSzPts val="1800"/>
              <a:buChar char="•"/>
              <a:defRPr sz="1350"/>
            </a:lvl2pPr>
            <a:lvl3pPr marL="1371600" lvl="2" indent="-317500" algn="l" rtl="0">
              <a:lnSpc>
                <a:spcPct val="105000"/>
              </a:lnSpc>
              <a:spcBef>
                <a:spcPts val="338"/>
              </a:spcBef>
              <a:spcAft>
                <a:spcPts val="0"/>
              </a:spcAft>
              <a:buSzPts val="1400"/>
              <a:buChar char="–"/>
              <a:defRPr sz="1350"/>
            </a:lvl3pPr>
            <a:lvl4pPr marL="1828800" lvl="3" indent="-295275" algn="l" rtl="0">
              <a:lnSpc>
                <a:spcPct val="105000"/>
              </a:lnSpc>
              <a:spcBef>
                <a:spcPts val="338"/>
              </a:spcBef>
              <a:spcAft>
                <a:spcPts val="0"/>
              </a:spcAft>
              <a:buSzPts val="1050"/>
              <a:buChar char="o"/>
              <a:defRPr sz="1350"/>
            </a:lvl4pPr>
            <a:lvl5pPr marL="2286000" lvl="4" indent="-317500" algn="l" rtl="0">
              <a:lnSpc>
                <a:spcPct val="105000"/>
              </a:lnSpc>
              <a:spcBef>
                <a:spcPts val="338"/>
              </a:spcBef>
              <a:spcAft>
                <a:spcPts val="0"/>
              </a:spcAft>
              <a:buSzPts val="1400"/>
              <a:buChar char="»"/>
              <a:defRPr sz="1350"/>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327" name="Google Shape;327;p6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67"/>
          <p:cNvSpPr txBox="1">
            <a:spLocks noGrp="1"/>
          </p:cNvSpPr>
          <p:nvPr>
            <p:ph type="body" idx="2"/>
          </p:nvPr>
        </p:nvSpPr>
        <p:spPr>
          <a:xfrm>
            <a:off x="342900" y="1133857"/>
            <a:ext cx="8503800" cy="882300"/>
          </a:xfrm>
          <a:prstGeom prst="rect">
            <a:avLst/>
          </a:prstGeom>
          <a:noFill/>
          <a:ln>
            <a:noFill/>
          </a:ln>
        </p:spPr>
        <p:txBody>
          <a:bodyPr spcFirstLastPara="1" wrap="square" lIns="0" tIns="0" rIns="0" bIns="0" anchor="t" anchorCtr="0">
            <a:noAutofit/>
          </a:bodyPr>
          <a:lstStyle>
            <a:lvl1pPr marL="457200" lvl="0" indent="-228600" algn="l" rtl="0">
              <a:lnSpc>
                <a:spcPct val="105000"/>
              </a:lnSpc>
              <a:spcBef>
                <a:spcPts val="0"/>
              </a:spcBef>
              <a:spcAft>
                <a:spcPts val="0"/>
              </a:spcAft>
              <a:buSzPts val="2400"/>
              <a:buNone/>
              <a:defRPr sz="1350"/>
            </a:lvl1pPr>
            <a:lvl2pPr marL="914400" lvl="1" indent="-342900" algn="l" rtl="0">
              <a:lnSpc>
                <a:spcPct val="100000"/>
              </a:lnSpc>
              <a:spcBef>
                <a:spcPts val="600"/>
              </a:spcBef>
              <a:spcAft>
                <a:spcPts val="0"/>
              </a:spcAft>
              <a:buSzPts val="1800"/>
              <a:buChar char="•"/>
              <a:defRPr sz="1013"/>
            </a:lvl2pPr>
            <a:lvl3pPr marL="1371600" lvl="2" indent="-317500" algn="l" rtl="0">
              <a:lnSpc>
                <a:spcPct val="100000"/>
              </a:lnSpc>
              <a:spcBef>
                <a:spcPts val="600"/>
              </a:spcBef>
              <a:spcAft>
                <a:spcPts val="0"/>
              </a:spcAft>
              <a:buSzPts val="1400"/>
              <a:buChar char="–"/>
              <a:defRPr sz="1013"/>
            </a:lvl3pPr>
            <a:lvl4pPr marL="1828800" lvl="3" indent="-295275" algn="l" rtl="0">
              <a:lnSpc>
                <a:spcPct val="100000"/>
              </a:lnSpc>
              <a:spcBef>
                <a:spcPts val="600"/>
              </a:spcBef>
              <a:spcAft>
                <a:spcPts val="0"/>
              </a:spcAft>
              <a:buSzPts val="1050"/>
              <a:buChar char="o"/>
              <a:defRPr sz="1013"/>
            </a:lvl4pPr>
            <a:lvl5pPr marL="2286000" lvl="4" indent="-317500" algn="l" rtl="0">
              <a:lnSpc>
                <a:spcPct val="100000"/>
              </a:lnSpc>
              <a:spcBef>
                <a:spcPts val="600"/>
              </a:spcBef>
              <a:spcAft>
                <a:spcPts val="0"/>
              </a:spcAft>
              <a:buSzPts val="1400"/>
              <a:buChar char="»"/>
              <a:defRPr sz="101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329" name="Google Shape;329;p6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p67"/>
          <p:cNvSpPr txBox="1">
            <a:spLocks noGrp="1"/>
          </p:cNvSpPr>
          <p:nvPr>
            <p:ph type="body" idx="3"/>
          </p:nvPr>
        </p:nvSpPr>
        <p:spPr>
          <a:xfrm>
            <a:off x="342900" y="6135624"/>
            <a:ext cx="85038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17365D"/>
              </a:buClr>
              <a:buSzPts val="750"/>
              <a:buFont typeface="Arial"/>
              <a:buNone/>
              <a:defRPr sz="75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331"/>
        <p:cNvGrpSpPr/>
        <p:nvPr/>
      </p:nvGrpSpPr>
      <p:grpSpPr>
        <a:xfrm>
          <a:off x="0" y="0"/>
          <a:ext cx="0" cy="0"/>
          <a:chOff x="0" y="0"/>
          <a:chExt cx="0" cy="0"/>
        </a:xfrm>
      </p:grpSpPr>
      <p:sp>
        <p:nvSpPr>
          <p:cNvPr id="332" name="Google Shape;332;p68"/>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33" name="Google Shape;333;p68"/>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34" name="Google Shape;334;p6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6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6"/>
        <p:cNvGrpSpPr/>
        <p:nvPr/>
      </p:nvGrpSpPr>
      <p:grpSpPr>
        <a:xfrm>
          <a:off x="0" y="0"/>
          <a:ext cx="0" cy="0"/>
          <a:chOff x="0" y="0"/>
          <a:chExt cx="0" cy="0"/>
        </a:xfrm>
      </p:grpSpPr>
      <p:sp>
        <p:nvSpPr>
          <p:cNvPr id="337" name="Google Shape;337;p69"/>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338" name="Google Shape;338;p6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6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69"/>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17365D"/>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341"/>
        <p:cNvGrpSpPr/>
        <p:nvPr/>
      </p:nvGrpSpPr>
      <p:grpSpPr>
        <a:xfrm>
          <a:off x="0" y="0"/>
          <a:ext cx="0" cy="0"/>
          <a:chOff x="0" y="0"/>
          <a:chExt cx="0" cy="0"/>
        </a:xfrm>
      </p:grpSpPr>
      <p:pic>
        <p:nvPicPr>
          <p:cNvPr id="342" name="Google Shape;342;p70"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343" name="Google Shape;343;p7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7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345"/>
        <p:cNvGrpSpPr/>
        <p:nvPr/>
      </p:nvGrpSpPr>
      <p:grpSpPr>
        <a:xfrm>
          <a:off x="0" y="0"/>
          <a:ext cx="0" cy="0"/>
          <a:chOff x="0" y="0"/>
          <a:chExt cx="0" cy="0"/>
        </a:xfrm>
      </p:grpSpPr>
      <p:sp>
        <p:nvSpPr>
          <p:cNvPr id="346" name="Google Shape;346;p71"/>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47" name="Google Shape;347;p7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p7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9"/>
        <p:cNvGrpSpPr/>
        <p:nvPr/>
      </p:nvGrpSpPr>
      <p:grpSpPr>
        <a:xfrm>
          <a:off x="0" y="0"/>
          <a:ext cx="0" cy="0"/>
          <a:chOff x="0" y="0"/>
          <a:chExt cx="0" cy="0"/>
        </a:xfrm>
      </p:grpSpPr>
      <p:sp>
        <p:nvSpPr>
          <p:cNvPr id="350" name="Google Shape;350;p72"/>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351" name="Google Shape;351;p7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2" name="Google Shape;352;p7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3" name="Google Shape;353;p72"/>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17365D"/>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4"/>
        <p:cNvGrpSpPr/>
        <p:nvPr/>
      </p:nvGrpSpPr>
      <p:grpSpPr>
        <a:xfrm>
          <a:off x="0" y="0"/>
          <a:ext cx="0" cy="0"/>
          <a:chOff x="0" y="0"/>
          <a:chExt cx="0" cy="0"/>
        </a:xfrm>
      </p:grpSpPr>
      <p:sp>
        <p:nvSpPr>
          <p:cNvPr id="355" name="Google Shape;355;p7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6" name="Google Shape;356;p73"/>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357" name="Google Shape;357;p7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8"/>
        <p:cNvGrpSpPr/>
        <p:nvPr/>
      </p:nvGrpSpPr>
      <p:grpSpPr>
        <a:xfrm>
          <a:off x="0" y="0"/>
          <a:ext cx="0" cy="0"/>
          <a:chOff x="0" y="0"/>
          <a:chExt cx="0" cy="0"/>
        </a:xfrm>
      </p:grpSpPr>
      <p:sp>
        <p:nvSpPr>
          <p:cNvPr id="359" name="Google Shape;359;p7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7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No Rule">
  <p:cSld name="No Rule">
    <p:spTree>
      <p:nvGrpSpPr>
        <p:cNvPr id="1" name="Shape 361"/>
        <p:cNvGrpSpPr/>
        <p:nvPr/>
      </p:nvGrpSpPr>
      <p:grpSpPr>
        <a:xfrm>
          <a:off x="0" y="0"/>
          <a:ext cx="0" cy="0"/>
          <a:chOff x="0" y="0"/>
          <a:chExt cx="0" cy="0"/>
        </a:xfrm>
      </p:grpSpPr>
      <p:sp>
        <p:nvSpPr>
          <p:cNvPr id="362" name="Google Shape;362;p75"/>
          <p:cNvSpPr txBox="1">
            <a:spLocks noGrp="1"/>
          </p:cNvSpPr>
          <p:nvPr>
            <p:ph type="title"/>
          </p:nvPr>
        </p:nvSpPr>
        <p:spPr>
          <a:xfrm>
            <a:off x="687388" y="364089"/>
            <a:ext cx="8224800" cy="48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p75"/>
          <p:cNvSpPr txBox="1">
            <a:spLocks noGrp="1"/>
          </p:cNvSpPr>
          <p:nvPr>
            <p:ph type="body" idx="1"/>
          </p:nvPr>
        </p:nvSpPr>
        <p:spPr>
          <a:xfrm>
            <a:off x="687388" y="1074693"/>
            <a:ext cx="8224800" cy="5251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364" name="Google Shape;364;p7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794405" y="6507316"/>
            <a:ext cx="157094" cy="153888"/>
          </a:xfrm>
          <a:prstGeom prst="rect">
            <a:avLst/>
          </a:prstGeom>
          <a:noFill/>
          <a:ln>
            <a:noFill/>
          </a:ln>
        </p:spPr>
        <p:txBody>
          <a:bodyPr spcFirstLastPara="1" wrap="square" lIns="0" tIns="0" rIns="0" bIns="0" anchor="b"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365"/>
        <p:cNvGrpSpPr/>
        <p:nvPr/>
      </p:nvGrpSpPr>
      <p:grpSpPr>
        <a:xfrm>
          <a:off x="0" y="0"/>
          <a:ext cx="0" cy="0"/>
          <a:chOff x="0" y="0"/>
          <a:chExt cx="0" cy="0"/>
        </a:xfrm>
      </p:grpSpPr>
      <p:sp>
        <p:nvSpPr>
          <p:cNvPr id="366" name="Google Shape;366;p76"/>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367" name="Google Shape;367;p7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p7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wo Column Bulleted Text">
  <p:cSld name="1_Two Column Bulleted Text">
    <p:spTree>
      <p:nvGrpSpPr>
        <p:cNvPr id="1" name="Shape 369"/>
        <p:cNvGrpSpPr/>
        <p:nvPr/>
      </p:nvGrpSpPr>
      <p:grpSpPr>
        <a:xfrm>
          <a:off x="0" y="0"/>
          <a:ext cx="0" cy="0"/>
          <a:chOff x="0" y="0"/>
          <a:chExt cx="0" cy="0"/>
        </a:xfrm>
      </p:grpSpPr>
      <p:sp>
        <p:nvSpPr>
          <p:cNvPr id="370" name="Google Shape;370;p77"/>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C4BD97"/>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C4BD97"/>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C4BD97"/>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9pPr>
          </a:lstStyle>
          <a:p>
            <a:endParaRPr/>
          </a:p>
        </p:txBody>
      </p:sp>
      <p:sp>
        <p:nvSpPr>
          <p:cNvPr id="371" name="Google Shape;371;p77"/>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C4BD97"/>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C4BD97"/>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C4BD97"/>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C4BD97"/>
                </a:solidFill>
                <a:latin typeface="Arial"/>
                <a:ea typeface="Arial"/>
                <a:cs typeface="Arial"/>
                <a:sym typeface="Arial"/>
              </a:defRPr>
            </a:lvl9pPr>
          </a:lstStyle>
          <a:p>
            <a:endParaRPr/>
          </a:p>
        </p:txBody>
      </p:sp>
      <p:sp>
        <p:nvSpPr>
          <p:cNvPr id="372" name="Google Shape;372;p7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p7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4"/>
        <p:cNvGrpSpPr/>
        <p:nvPr/>
      </p:nvGrpSpPr>
      <p:grpSpPr>
        <a:xfrm>
          <a:off x="0" y="0"/>
          <a:ext cx="0" cy="0"/>
          <a:chOff x="0" y="0"/>
          <a:chExt cx="0" cy="0"/>
        </a:xfrm>
      </p:grpSpPr>
      <p:sp>
        <p:nvSpPr>
          <p:cNvPr id="375" name="Google Shape;375;p78"/>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376" name="Google Shape;376;p7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p7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p78"/>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17365D"/>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lumn Bulleted Text 1">
  <p:cSld name="Two Column Bulleted Text_1">
    <p:spTree>
      <p:nvGrpSpPr>
        <p:cNvPr id="1" name="Shape 379"/>
        <p:cNvGrpSpPr/>
        <p:nvPr/>
      </p:nvGrpSpPr>
      <p:grpSpPr>
        <a:xfrm>
          <a:off x="0" y="0"/>
          <a:ext cx="0" cy="0"/>
          <a:chOff x="0" y="0"/>
          <a:chExt cx="0" cy="0"/>
        </a:xfrm>
      </p:grpSpPr>
      <p:sp>
        <p:nvSpPr>
          <p:cNvPr id="380" name="Google Shape;380;p79"/>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rtl="0">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381" name="Google Shape;381;p79"/>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rtl="0">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382" name="Google Shape;382;p7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3" name="Google Shape;383;p7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4" name="Google Shape;384;p79"/>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spcBef>
                <a:spcPts val="0"/>
              </a:spcBef>
              <a:spcAft>
                <a:spcPts val="0"/>
              </a:spcAft>
              <a:buSzPts val="1000"/>
              <a:buNone/>
              <a:defRPr sz="1000"/>
            </a:lvl1pPr>
            <a:lvl2pPr marL="914400" lvl="1" indent="-228600" algn="r" rtl="0">
              <a:spcBef>
                <a:spcPts val="0"/>
              </a:spcBef>
              <a:spcAft>
                <a:spcPts val="0"/>
              </a:spcAft>
              <a:buSzPts val="1400"/>
              <a:buNone/>
              <a:defRPr sz="1400"/>
            </a:lvl2pPr>
            <a:lvl3pPr marL="1371600" lvl="2" indent="-228600" algn="r" rtl="0">
              <a:spcBef>
                <a:spcPts val="0"/>
              </a:spcBef>
              <a:spcAft>
                <a:spcPts val="0"/>
              </a:spcAft>
              <a:buSzPts val="1400"/>
              <a:buNone/>
              <a:defRPr sz="1400"/>
            </a:lvl3pPr>
            <a:lvl4pPr marL="1828800" lvl="3" indent="-228600" algn="r" rtl="0">
              <a:spcBef>
                <a:spcPts val="0"/>
              </a:spcBef>
              <a:spcAft>
                <a:spcPts val="0"/>
              </a:spcAft>
              <a:buSzPts val="1050"/>
              <a:buNone/>
              <a:defRPr sz="1400"/>
            </a:lvl4pPr>
            <a:lvl5pPr marL="2286000" lvl="4" indent="-228600" algn="r" rtl="0">
              <a:spcBef>
                <a:spcPts val="0"/>
              </a:spcBef>
              <a:spcAft>
                <a:spcPts val="0"/>
              </a:spcAft>
              <a:buSzPts val="1400"/>
              <a:buNone/>
              <a:defRPr sz="1400"/>
            </a:lvl5pPr>
            <a:lvl6pPr marL="2743200" lvl="5" indent="-342900" algn="l" rtl="0">
              <a:spcBef>
                <a:spcPts val="600"/>
              </a:spcBef>
              <a:spcAft>
                <a:spcPts val="0"/>
              </a:spcAft>
              <a:buSzPts val="1800"/>
              <a:buChar char="•"/>
              <a:defRPr/>
            </a:lvl6pPr>
            <a:lvl7pPr marL="3200400" lvl="6" indent="-342900" algn="l" rtl="0">
              <a:spcBef>
                <a:spcPts val="600"/>
              </a:spcBef>
              <a:spcAft>
                <a:spcPts val="0"/>
              </a:spcAft>
              <a:buSzPts val="1800"/>
              <a:buChar char="•"/>
              <a:defRPr/>
            </a:lvl7pPr>
            <a:lvl8pPr marL="3657600" lvl="7" indent="-342900" algn="l" rtl="0">
              <a:spcBef>
                <a:spcPts val="600"/>
              </a:spcBef>
              <a:spcAft>
                <a:spcPts val="0"/>
              </a:spcAft>
              <a:buSzPts val="1800"/>
              <a:buChar char="•"/>
              <a:defRPr/>
            </a:lvl8pPr>
            <a:lvl9pPr marL="4114800" lvl="8" indent="-342900" algn="l" rtl="0">
              <a:spcBef>
                <a:spcPts val="6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_Bulleted Text">
  <p:cSld name="17_Bulleted Text">
    <p:spTree>
      <p:nvGrpSpPr>
        <p:cNvPr id="1" name="Shape 62"/>
        <p:cNvGrpSpPr/>
        <p:nvPr/>
      </p:nvGrpSpPr>
      <p:grpSpPr>
        <a:xfrm>
          <a:off x="0" y="0"/>
          <a:ext cx="0" cy="0"/>
          <a:chOff x="0" y="0"/>
          <a:chExt cx="0" cy="0"/>
        </a:xfrm>
      </p:grpSpPr>
      <p:cxnSp>
        <p:nvCxnSpPr>
          <p:cNvPr id="63" name="Google Shape;63;p10"/>
          <p:cNvCxnSpPr/>
          <p:nvPr/>
        </p:nvCxnSpPr>
        <p:spPr>
          <a:xfrm>
            <a:off x="687388" y="1487424"/>
            <a:ext cx="8456612" cy="0"/>
          </a:xfrm>
          <a:prstGeom prst="straightConnector1">
            <a:avLst/>
          </a:prstGeom>
          <a:noFill/>
          <a:ln w="9525" cap="flat" cmpd="sng">
            <a:solidFill>
              <a:srgbClr val="46739E"/>
            </a:solidFill>
            <a:prstDash val="solid"/>
            <a:round/>
            <a:headEnd type="none" w="sm" len="sm"/>
            <a:tailEnd type="none" w="sm" len="sm"/>
          </a:ln>
        </p:spPr>
      </p:cxnSp>
      <p:sp>
        <p:nvSpPr>
          <p:cNvPr id="64" name="Google Shape;64;p10"/>
          <p:cNvSpPr txBox="1">
            <a:spLocks noGrp="1"/>
          </p:cNvSpPr>
          <p:nvPr>
            <p:ph type="title"/>
          </p:nvPr>
        </p:nvSpPr>
        <p:spPr>
          <a:xfrm>
            <a:off x="687388" y="882532"/>
            <a:ext cx="8224837" cy="49244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687526" y="1607853"/>
            <a:ext cx="8224699" cy="4726300"/>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Font typeface="Arial"/>
              <a:buChar char="•"/>
              <a:defRPr>
                <a:solidFill>
                  <a:schemeClr val="dk2"/>
                </a:solidFill>
                <a:latin typeface="Arial"/>
                <a:ea typeface="Arial"/>
                <a:cs typeface="Arial"/>
                <a:sym typeface="Arial"/>
              </a:defRPr>
            </a:lvl1pPr>
            <a:lvl2pPr marL="914400" lvl="1" indent="-342900" algn="l">
              <a:spcBef>
                <a:spcPts val="600"/>
              </a:spcBef>
              <a:spcAft>
                <a:spcPts val="0"/>
              </a:spcAft>
              <a:buSzPts val="1800"/>
              <a:buChar char="•"/>
              <a:defRPr sz="1800">
                <a:solidFill>
                  <a:schemeClr val="dk2"/>
                </a:solidFill>
                <a:latin typeface="Arial"/>
                <a:ea typeface="Arial"/>
                <a:cs typeface="Arial"/>
                <a:sym typeface="Arial"/>
              </a:defRPr>
            </a:lvl2pPr>
            <a:lvl3pPr marL="1371600" lvl="2" indent="-317500" algn="l">
              <a:spcBef>
                <a:spcPts val="600"/>
              </a:spcBef>
              <a:spcAft>
                <a:spcPts val="0"/>
              </a:spcAft>
              <a:buSzPts val="1400"/>
              <a:buChar char="–"/>
              <a:defRPr sz="1400">
                <a:solidFill>
                  <a:schemeClr val="dk2"/>
                </a:solidFill>
                <a:latin typeface="Arial"/>
                <a:ea typeface="Arial"/>
                <a:cs typeface="Arial"/>
                <a:sym typeface="Arial"/>
              </a:defRPr>
            </a:lvl3pPr>
            <a:lvl4pPr marL="1828800" lvl="3" indent="-295275" algn="l">
              <a:spcBef>
                <a:spcPts val="600"/>
              </a:spcBef>
              <a:spcAft>
                <a:spcPts val="0"/>
              </a:spcAft>
              <a:buSzPts val="1050"/>
              <a:buChar char="o"/>
              <a:defRPr sz="1400">
                <a:solidFill>
                  <a:schemeClr val="dk2"/>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66" name="Google Shape;66;p1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000">
                <a:solidFill>
                  <a:srgbClr val="BFBFBF"/>
                </a:solidFill>
                <a:latin typeface="Arial"/>
                <a:ea typeface="Arial"/>
                <a:cs typeface="Arial"/>
                <a:sym typeface="Arial"/>
              </a:defRPr>
            </a:lvl1pPr>
            <a:lvl2pPr marL="0" marR="0" lvl="1" indent="0" algn="r">
              <a:spcBef>
                <a:spcPts val="0"/>
              </a:spcBef>
              <a:spcAft>
                <a:spcPts val="0"/>
              </a:spcAft>
              <a:buNone/>
              <a:defRPr sz="1000">
                <a:solidFill>
                  <a:srgbClr val="BFBFBF"/>
                </a:solidFill>
                <a:latin typeface="Arial"/>
                <a:ea typeface="Arial"/>
                <a:cs typeface="Arial"/>
                <a:sym typeface="Arial"/>
              </a:defRPr>
            </a:lvl2pPr>
            <a:lvl3pPr marL="0" marR="0" lvl="2" indent="0" algn="r">
              <a:spcBef>
                <a:spcPts val="0"/>
              </a:spcBef>
              <a:spcAft>
                <a:spcPts val="0"/>
              </a:spcAft>
              <a:buNone/>
              <a:defRPr sz="1000">
                <a:solidFill>
                  <a:srgbClr val="BFBFBF"/>
                </a:solidFill>
                <a:latin typeface="Arial"/>
                <a:ea typeface="Arial"/>
                <a:cs typeface="Arial"/>
                <a:sym typeface="Arial"/>
              </a:defRPr>
            </a:lvl3pPr>
            <a:lvl4pPr marL="0" marR="0" lvl="3" indent="0" algn="r">
              <a:spcBef>
                <a:spcPts val="0"/>
              </a:spcBef>
              <a:spcAft>
                <a:spcPts val="0"/>
              </a:spcAft>
              <a:buNone/>
              <a:defRPr sz="1000">
                <a:solidFill>
                  <a:srgbClr val="BFBFBF"/>
                </a:solidFill>
                <a:latin typeface="Arial"/>
                <a:ea typeface="Arial"/>
                <a:cs typeface="Arial"/>
                <a:sym typeface="Arial"/>
              </a:defRPr>
            </a:lvl4pPr>
            <a:lvl5pPr marL="0" marR="0" lvl="4" indent="0" algn="r">
              <a:spcBef>
                <a:spcPts val="0"/>
              </a:spcBef>
              <a:spcAft>
                <a:spcPts val="0"/>
              </a:spcAft>
              <a:buNone/>
              <a:defRPr sz="1000">
                <a:solidFill>
                  <a:srgbClr val="BFBFBF"/>
                </a:solidFill>
                <a:latin typeface="Arial"/>
                <a:ea typeface="Arial"/>
                <a:cs typeface="Arial"/>
                <a:sym typeface="Arial"/>
              </a:defRPr>
            </a:lvl5pPr>
            <a:lvl6pPr marL="0" marR="0" lvl="5" indent="0" algn="r">
              <a:spcBef>
                <a:spcPts val="0"/>
              </a:spcBef>
              <a:spcAft>
                <a:spcPts val="0"/>
              </a:spcAft>
              <a:buNone/>
              <a:defRPr sz="1000">
                <a:solidFill>
                  <a:srgbClr val="BFBFBF"/>
                </a:solidFill>
                <a:latin typeface="Arial"/>
                <a:ea typeface="Arial"/>
                <a:cs typeface="Arial"/>
                <a:sym typeface="Arial"/>
              </a:defRPr>
            </a:lvl6pPr>
            <a:lvl7pPr marL="0" marR="0" lvl="6" indent="0" algn="r">
              <a:spcBef>
                <a:spcPts val="0"/>
              </a:spcBef>
              <a:spcAft>
                <a:spcPts val="0"/>
              </a:spcAft>
              <a:buNone/>
              <a:defRPr sz="1000">
                <a:solidFill>
                  <a:srgbClr val="BFBFBF"/>
                </a:solidFill>
                <a:latin typeface="Arial"/>
                <a:ea typeface="Arial"/>
                <a:cs typeface="Arial"/>
                <a:sym typeface="Arial"/>
              </a:defRPr>
            </a:lvl7pPr>
            <a:lvl8pPr marL="0" marR="0" lvl="7" indent="0" algn="r">
              <a:spcBef>
                <a:spcPts val="0"/>
              </a:spcBef>
              <a:spcAft>
                <a:spcPts val="0"/>
              </a:spcAft>
              <a:buNone/>
              <a:defRPr sz="1000">
                <a:solidFill>
                  <a:srgbClr val="BFBFBF"/>
                </a:solidFill>
                <a:latin typeface="Arial"/>
                <a:ea typeface="Arial"/>
                <a:cs typeface="Arial"/>
                <a:sym typeface="Arial"/>
              </a:defRPr>
            </a:lvl8pPr>
            <a:lvl9pPr marL="0" marR="0" lvl="8" indent="0" algn="r">
              <a:spcBef>
                <a:spcPts val="0"/>
              </a:spcBef>
              <a:spcAft>
                <a:spcPts val="0"/>
              </a:spcAft>
              <a:buNone/>
              <a:defRPr sz="1000">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67"/>
        <p:cNvGrpSpPr/>
        <p:nvPr/>
      </p:nvGrpSpPr>
      <p:grpSpPr>
        <a:xfrm>
          <a:off x="0" y="0"/>
          <a:ext cx="0" cy="0"/>
          <a:chOff x="0" y="0"/>
          <a:chExt cx="0" cy="0"/>
        </a:xfrm>
      </p:grpSpPr>
      <p:sp>
        <p:nvSpPr>
          <p:cNvPr id="68" name="Google Shape;68;p11"/>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Char char="▪"/>
              <a:defRPr>
                <a:solidFill>
                  <a:srgbClr val="25496F"/>
                </a:solidFill>
                <a:latin typeface="Arial"/>
                <a:ea typeface="Arial"/>
                <a:cs typeface="Arial"/>
                <a:sym typeface="Arial"/>
              </a:defRPr>
            </a:lvl1pPr>
            <a:lvl2pPr marL="914400" lvl="1" indent="-342900" algn="l">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69" name="Google Shape;69;p11"/>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9.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1.jp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11.jp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4074913" y="4292682"/>
            <a:ext cx="1446212" cy="1447649"/>
          </a:xfrm>
          <a:prstGeom prst="rect">
            <a:avLst/>
          </a:prstGeom>
          <a:noFill/>
          <a:ln>
            <a:noFill/>
          </a:ln>
        </p:spPr>
      </p:pic>
      <p:sp>
        <p:nvSpPr>
          <p:cNvPr id="12" name="Google Shape;12;p1"/>
          <p:cNvSpPr txBox="1">
            <a:spLocks noGrp="1"/>
          </p:cNvSpPr>
          <p:nvPr>
            <p:ph type="title"/>
          </p:nvPr>
        </p:nvSpPr>
        <p:spPr>
          <a:xfrm>
            <a:off x="683811" y="1910684"/>
            <a:ext cx="8228417" cy="677108"/>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SzPts val="1400"/>
              <a:buNone/>
              <a:defRPr sz="4400" b="1" i="0" u="none" strike="noStrike" cap="none">
                <a:solidFill>
                  <a:srgbClr val="25496F"/>
                </a:solidFill>
                <a:latin typeface="Arial Narrow"/>
                <a:ea typeface="Arial Narrow"/>
                <a:cs typeface="Arial Narrow"/>
                <a:sym typeface="Arial Narrow"/>
              </a:defRPr>
            </a:lvl1pPr>
            <a:lvl2pPr marR="0" lvl="1"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2pPr>
            <a:lvl3pPr marR="0" lvl="2"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3pPr>
            <a:lvl4pPr marR="0" lvl="3"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4pPr>
            <a:lvl5pPr marR="0" lvl="4"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5pPr>
            <a:lvl6pPr marR="0" lvl="5"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6pPr>
            <a:lvl7pPr marR="0" lvl="6"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7pPr>
            <a:lvl8pPr marR="0" lvl="7"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8pPr>
            <a:lvl9pPr marR="0" lvl="8" algn="l" rtl="0">
              <a:spcBef>
                <a:spcPts val="0"/>
              </a:spcBef>
              <a:spcAft>
                <a:spcPts val="0"/>
              </a:spcAft>
              <a:buSzPts val="1400"/>
              <a:buNone/>
              <a:defRPr sz="2800" b="0" i="0" u="none" strike="noStrike" cap="none">
                <a:solidFill>
                  <a:schemeClr val="dk1"/>
                </a:solidFill>
                <a:latin typeface="Franklin Gothic"/>
                <a:ea typeface="Franklin Gothic"/>
                <a:cs typeface="Franklin Gothic"/>
                <a:sym typeface="Franklin Gothic"/>
              </a:defRPr>
            </a:lvl9pPr>
          </a:lstStyle>
          <a:p>
            <a:endParaRPr/>
          </a:p>
        </p:txBody>
      </p:sp>
      <p:sp>
        <p:nvSpPr>
          <p:cNvPr id="13" name="Google Shape;13;p1"/>
          <p:cNvSpPr txBox="1">
            <a:spLocks noGrp="1"/>
          </p:cNvSpPr>
          <p:nvPr>
            <p:ph type="body" idx="1"/>
          </p:nvPr>
        </p:nvSpPr>
        <p:spPr>
          <a:xfrm>
            <a:off x="683854" y="2655407"/>
            <a:ext cx="8228331" cy="1569660"/>
          </a:xfrm>
          <a:prstGeom prst="rect">
            <a:avLst/>
          </a:prstGeom>
          <a:noFill/>
          <a:ln>
            <a:noFill/>
          </a:ln>
        </p:spPr>
        <p:txBody>
          <a:bodyPr spcFirstLastPara="1" wrap="square" lIns="0" tIns="0" rIns="0" bIns="0" anchor="t" anchorCtr="0">
            <a:noAutofit/>
          </a:bodyPr>
          <a:lstStyle>
            <a:lvl1pPr marL="457200" marR="0" lvl="0" indent="-228600" algn="ctr" rtl="0">
              <a:spcBef>
                <a:spcPts val="0"/>
              </a:spcBef>
              <a:spcAft>
                <a:spcPts val="0"/>
              </a:spcAft>
              <a:buSzPts val="1400"/>
              <a:buNone/>
              <a:defRPr sz="3200" b="0" i="0" u="none" strike="noStrike" cap="none">
                <a:solidFill>
                  <a:srgbClr val="25496F"/>
                </a:solidFill>
                <a:latin typeface="Arial"/>
                <a:ea typeface="Arial"/>
                <a:cs typeface="Arial"/>
                <a:sym typeface="Arial"/>
              </a:defRPr>
            </a:lvl1pPr>
            <a:lvl2pPr marL="914400" marR="0" lvl="1" indent="-228600" algn="ctr" rtl="0">
              <a:spcBef>
                <a:spcPts val="600"/>
              </a:spcBef>
              <a:spcAft>
                <a:spcPts val="0"/>
              </a:spcAft>
              <a:buSzPts val="1400"/>
              <a:buNone/>
              <a:defRPr sz="2400" b="0" i="0" u="none" strike="noStrike" cap="none">
                <a:solidFill>
                  <a:srgbClr val="25496F"/>
                </a:solidFill>
                <a:latin typeface="Arial"/>
                <a:ea typeface="Arial"/>
                <a:cs typeface="Arial"/>
                <a:sym typeface="Arial"/>
              </a:defRPr>
            </a:lvl2pPr>
            <a:lvl3pPr marL="1371600" marR="0" lvl="2" indent="-228600" algn="ctr" rtl="0">
              <a:spcBef>
                <a:spcPts val="0"/>
              </a:spcBef>
              <a:spcAft>
                <a:spcPts val="0"/>
              </a:spcAft>
              <a:buSzPts val="1400"/>
              <a:buNone/>
              <a:defRPr sz="2000" b="0" i="0" u="none" strike="noStrike" cap="none">
                <a:solidFill>
                  <a:srgbClr val="25496F"/>
                </a:solidFill>
                <a:latin typeface="Arial"/>
                <a:ea typeface="Arial"/>
                <a:cs typeface="Arial"/>
                <a:sym typeface="Arial"/>
              </a:defRPr>
            </a:lvl3pPr>
            <a:lvl4pPr marL="1828800" marR="0" lvl="3" indent="-228600" algn="ctr" rtl="0">
              <a:spcBef>
                <a:spcPts val="600"/>
              </a:spcBef>
              <a:spcAft>
                <a:spcPts val="0"/>
              </a:spcAft>
              <a:buSzPts val="1400"/>
              <a:buNone/>
              <a:defRPr sz="1600" b="0" i="0" u="none" strike="noStrike" cap="none">
                <a:solidFill>
                  <a:srgbClr val="25496F"/>
                </a:solidFill>
                <a:latin typeface="Arial"/>
                <a:ea typeface="Arial"/>
                <a:cs typeface="Arial"/>
                <a:sym typeface="Arial"/>
              </a:defRPr>
            </a:lvl4pPr>
            <a:lvl5pPr marL="2286000" marR="0" lvl="4" indent="-228600" algn="ctr" rtl="0">
              <a:spcBef>
                <a:spcPts val="0"/>
              </a:spcBef>
              <a:spcAft>
                <a:spcPts val="0"/>
              </a:spcAft>
              <a:buSzPts val="1400"/>
              <a:buNone/>
              <a:defRPr sz="1400" b="0" i="0" u="none" strike="noStrike" cap="none">
                <a:solidFill>
                  <a:srgbClr val="25496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5328339" y="6656733"/>
            <a:ext cx="3583885" cy="123111"/>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800" b="0" i="0" u="none" strike="noStrike" cap="none">
                <a:solidFill>
                  <a:srgbClr val="A5A5A5"/>
                </a:solidFill>
                <a:latin typeface="Arial Narrow"/>
                <a:ea typeface="Arial Narrow"/>
                <a:cs typeface="Arial Narrow"/>
                <a:sym typeface="Arial Narrow"/>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15" name="Google Shape;15;p1"/>
          <p:cNvPicPr preferRelativeResize="0"/>
          <p:nvPr/>
        </p:nvPicPr>
        <p:blipFill rotWithShape="1">
          <a:blip r:embed="rId5">
            <a:alphaModFix/>
          </a:blip>
          <a:srcRect/>
          <a:stretch/>
        </p:blipFill>
        <p:spPr>
          <a:xfrm>
            <a:off x="7779825" y="6149340"/>
            <a:ext cx="1132399" cy="435189"/>
          </a:xfrm>
          <a:prstGeom prst="rect">
            <a:avLst/>
          </a:prstGeom>
          <a:noFill/>
          <a:ln>
            <a:noFill/>
          </a:ln>
        </p:spPr>
      </p:pic>
      <p:pic>
        <p:nvPicPr>
          <p:cNvPr id="16" name="Google Shape;16;p1" descr="RTI Arkansas Logo.png"/>
          <p:cNvPicPr preferRelativeResize="0"/>
          <p:nvPr/>
        </p:nvPicPr>
        <p:blipFill rotWithShape="1">
          <a:blip r:embed="rId6">
            <a:alphaModFix/>
          </a:blip>
          <a:srcRect/>
          <a:stretch/>
        </p:blipFill>
        <p:spPr>
          <a:xfrm>
            <a:off x="943823" y="391845"/>
            <a:ext cx="7708392" cy="1423416"/>
          </a:xfrm>
          <a:prstGeom prst="rect">
            <a:avLst/>
          </a:prstGeom>
          <a:noFill/>
          <a:ln>
            <a:noFill/>
          </a:ln>
        </p:spPr>
      </p:pic>
      <p:sp>
        <p:nvSpPr>
          <p:cNvPr id="17" name="Google Shape;17;p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a:solidFill>
                  <a:srgbClr val="25496F"/>
                </a:solidFill>
              </a:defRPr>
            </a:lvl1pPr>
            <a:lvl2pPr lvl="1" algn="r">
              <a:buNone/>
              <a:defRPr sz="1300">
                <a:solidFill>
                  <a:srgbClr val="25496F"/>
                </a:solidFill>
              </a:defRPr>
            </a:lvl2pPr>
            <a:lvl3pPr lvl="2" algn="r">
              <a:buNone/>
              <a:defRPr sz="1300">
                <a:solidFill>
                  <a:srgbClr val="25496F"/>
                </a:solidFill>
              </a:defRPr>
            </a:lvl3pPr>
            <a:lvl4pPr lvl="3" algn="r">
              <a:buNone/>
              <a:defRPr sz="1300">
                <a:solidFill>
                  <a:srgbClr val="25496F"/>
                </a:solidFill>
              </a:defRPr>
            </a:lvl4pPr>
            <a:lvl5pPr lvl="4" algn="r">
              <a:buNone/>
              <a:defRPr sz="1300">
                <a:solidFill>
                  <a:srgbClr val="25496F"/>
                </a:solidFill>
              </a:defRPr>
            </a:lvl5pPr>
            <a:lvl6pPr lvl="5" algn="r">
              <a:buNone/>
              <a:defRPr sz="1300">
                <a:solidFill>
                  <a:srgbClr val="25496F"/>
                </a:solidFill>
              </a:defRPr>
            </a:lvl6pPr>
            <a:lvl7pPr lvl="6" algn="r">
              <a:buNone/>
              <a:defRPr sz="1300">
                <a:solidFill>
                  <a:srgbClr val="25496F"/>
                </a:solidFill>
              </a:defRPr>
            </a:lvl7pPr>
            <a:lvl8pPr lvl="7" algn="r">
              <a:buNone/>
              <a:defRPr sz="1300">
                <a:solidFill>
                  <a:srgbClr val="25496F"/>
                </a:solidFill>
              </a:defRPr>
            </a:lvl8pPr>
            <a:lvl9pPr lvl="8" algn="r">
              <a:buNone/>
              <a:defRPr sz="1300">
                <a:solidFill>
                  <a:srgbClr val="25496F"/>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9">
            <a:alphaModFix/>
          </a:blip>
          <a:srcRect/>
          <a:stretch/>
        </p:blipFill>
        <p:spPr>
          <a:xfrm>
            <a:off x="0" y="0"/>
            <a:ext cx="9144000" cy="6858000"/>
          </a:xfrm>
          <a:prstGeom prst="rect">
            <a:avLst/>
          </a:prstGeom>
          <a:noFill/>
          <a:ln>
            <a:noFill/>
          </a:ln>
        </p:spPr>
      </p:pic>
      <p:sp>
        <p:nvSpPr>
          <p:cNvPr id="25" name="Google Shape;25;p3"/>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SzPts val="1400"/>
              <a:buNone/>
              <a:defRPr sz="4800" b="0" i="0" u="none" strike="noStrike" cap="none">
                <a:solidFill>
                  <a:srgbClr val="A5A5A5"/>
                </a:solidFill>
                <a:latin typeface="Arial Narrow"/>
                <a:ea typeface="Arial Narrow"/>
                <a:cs typeface="Arial Narrow"/>
                <a:sym typeface="Arial Narrow"/>
              </a:defRPr>
            </a:lvl1pPr>
            <a:lvl2pPr marR="0" lvl="1" algn="l" rtl="0">
              <a:spcBef>
                <a:spcPts val="0"/>
              </a:spcBef>
              <a:spcAft>
                <a:spcPts val="0"/>
              </a:spcAft>
              <a:buSzPts val="1400"/>
              <a:buNone/>
              <a:defRPr sz="3200" b="0" i="0" u="none" strike="noStrike" cap="none">
                <a:solidFill>
                  <a:srgbClr val="0F1419"/>
                </a:solidFill>
                <a:latin typeface="Franklin Gothic"/>
                <a:ea typeface="Franklin Gothic"/>
                <a:cs typeface="Franklin Gothic"/>
                <a:sym typeface="Franklin Gothic"/>
              </a:defRPr>
            </a:lvl2pPr>
            <a:lvl3pPr marR="0" lvl="2" algn="l" rtl="0">
              <a:spcBef>
                <a:spcPts val="0"/>
              </a:spcBef>
              <a:spcAft>
                <a:spcPts val="0"/>
              </a:spcAft>
              <a:buSzPts val="1400"/>
              <a:buNone/>
              <a:defRPr sz="3200" b="0" i="0" u="none" strike="noStrike" cap="none">
                <a:solidFill>
                  <a:srgbClr val="0F1419"/>
                </a:solidFill>
                <a:latin typeface="Franklin Gothic"/>
                <a:ea typeface="Franklin Gothic"/>
                <a:cs typeface="Franklin Gothic"/>
                <a:sym typeface="Franklin Gothic"/>
              </a:defRPr>
            </a:lvl3pPr>
            <a:lvl4pPr marR="0" lvl="3" algn="l" rtl="0">
              <a:spcBef>
                <a:spcPts val="0"/>
              </a:spcBef>
              <a:spcAft>
                <a:spcPts val="0"/>
              </a:spcAft>
              <a:buSzPts val="1400"/>
              <a:buNone/>
              <a:defRPr sz="3200" b="0" i="0" u="none" strike="noStrike" cap="none">
                <a:solidFill>
                  <a:srgbClr val="0F1419"/>
                </a:solidFill>
                <a:latin typeface="Franklin Gothic"/>
                <a:ea typeface="Franklin Gothic"/>
                <a:cs typeface="Franklin Gothic"/>
                <a:sym typeface="Franklin Gothic"/>
              </a:defRPr>
            </a:lvl4pPr>
            <a:lvl5pPr marR="0" lvl="4" algn="l" rtl="0">
              <a:spcBef>
                <a:spcPts val="0"/>
              </a:spcBef>
              <a:spcAft>
                <a:spcPts val="0"/>
              </a:spcAft>
              <a:buSzPts val="1400"/>
              <a:buNone/>
              <a:defRPr sz="3200" b="0" i="0" u="none" strike="noStrike" cap="none">
                <a:solidFill>
                  <a:srgbClr val="0F1419"/>
                </a:solidFill>
                <a:latin typeface="Franklin Gothic"/>
                <a:ea typeface="Franklin Gothic"/>
                <a:cs typeface="Franklin Gothic"/>
                <a:sym typeface="Franklin Gothic"/>
              </a:defRPr>
            </a:lvl5pPr>
            <a:lvl6pPr marR="0" lvl="5" algn="l" rtl="0">
              <a:spcBef>
                <a:spcPts val="0"/>
              </a:spcBef>
              <a:spcAft>
                <a:spcPts val="0"/>
              </a:spcAft>
              <a:buSzPts val="1400"/>
              <a:buNone/>
              <a:defRPr sz="4000" b="1" i="0" u="none" strike="noStrike" cap="none">
                <a:solidFill>
                  <a:schemeClr val="lt1"/>
                </a:solidFill>
                <a:latin typeface="Franklin Gothic"/>
                <a:ea typeface="Franklin Gothic"/>
                <a:cs typeface="Franklin Gothic"/>
                <a:sym typeface="Franklin Gothic"/>
              </a:defRPr>
            </a:lvl6pPr>
            <a:lvl7pPr marR="0" lvl="6" algn="l" rtl="0">
              <a:spcBef>
                <a:spcPts val="0"/>
              </a:spcBef>
              <a:spcAft>
                <a:spcPts val="0"/>
              </a:spcAft>
              <a:buSzPts val="1400"/>
              <a:buNone/>
              <a:defRPr sz="4000" b="1" i="0" u="none" strike="noStrike" cap="none">
                <a:solidFill>
                  <a:schemeClr val="lt1"/>
                </a:solidFill>
                <a:latin typeface="Franklin Gothic"/>
                <a:ea typeface="Franklin Gothic"/>
                <a:cs typeface="Franklin Gothic"/>
                <a:sym typeface="Franklin Gothic"/>
              </a:defRPr>
            </a:lvl7pPr>
            <a:lvl8pPr marR="0" lvl="7" algn="l" rtl="0">
              <a:spcBef>
                <a:spcPts val="0"/>
              </a:spcBef>
              <a:spcAft>
                <a:spcPts val="0"/>
              </a:spcAft>
              <a:buSzPts val="1400"/>
              <a:buNone/>
              <a:defRPr sz="4000" b="1" i="0" u="none" strike="noStrike" cap="none">
                <a:solidFill>
                  <a:schemeClr val="lt1"/>
                </a:solidFill>
                <a:latin typeface="Franklin Gothic"/>
                <a:ea typeface="Franklin Gothic"/>
                <a:cs typeface="Franklin Gothic"/>
                <a:sym typeface="Franklin Gothic"/>
              </a:defRPr>
            </a:lvl8pPr>
            <a:lvl9pPr marR="0" lvl="8" algn="l" rtl="0">
              <a:spcBef>
                <a:spcPts val="0"/>
              </a:spcBef>
              <a:spcAft>
                <a:spcPts val="0"/>
              </a:spcAft>
              <a:buSzPts val="1400"/>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26" name="Google Shape;26;p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marR="0" lvl="0" indent="-381000" algn="l" rtl="0">
              <a:spcBef>
                <a:spcPts val="600"/>
              </a:spcBef>
              <a:spcAft>
                <a:spcPts val="0"/>
              </a:spcAft>
              <a:buClr>
                <a:srgbClr val="A5A5A5"/>
              </a:buClr>
              <a:buSzPts val="2400"/>
              <a:buFont typeface="Noto Sans Symbols"/>
              <a:buChar char="▪"/>
              <a:defRPr sz="2400" b="0" i="0" u="none" strike="noStrike" cap="none">
                <a:solidFill>
                  <a:srgbClr val="25496F"/>
                </a:solidFill>
                <a:latin typeface="Arial"/>
                <a:ea typeface="Arial"/>
                <a:cs typeface="Arial"/>
                <a:sym typeface="Arial"/>
              </a:defRPr>
            </a:lvl1pPr>
            <a:lvl2pPr marL="914400" marR="0" lvl="1" indent="-342900" algn="l" rtl="0">
              <a:spcBef>
                <a:spcPts val="600"/>
              </a:spcBef>
              <a:spcAft>
                <a:spcPts val="0"/>
              </a:spcAft>
              <a:buClr>
                <a:srgbClr val="A5A5A5"/>
              </a:buClr>
              <a:buSzPts val="1800"/>
              <a:buFont typeface="Arial"/>
              <a:buChar char="•"/>
              <a:defRPr sz="1800" b="0" i="0" u="none" strike="noStrike" cap="none">
                <a:solidFill>
                  <a:srgbClr val="25496F"/>
                </a:solidFill>
                <a:latin typeface="Arial"/>
                <a:ea typeface="Arial"/>
                <a:cs typeface="Arial"/>
                <a:sym typeface="Arial"/>
              </a:defRPr>
            </a:lvl2pPr>
            <a:lvl3pPr marL="1371600" marR="0" lvl="2" indent="-317500" algn="l" rtl="0">
              <a:spcBef>
                <a:spcPts val="600"/>
              </a:spcBef>
              <a:spcAft>
                <a:spcPts val="0"/>
              </a:spcAft>
              <a:buClr>
                <a:srgbClr val="A5A5A5"/>
              </a:buClr>
              <a:buSzPts val="1400"/>
              <a:buFont typeface="Libre Franklin"/>
              <a:buChar char="–"/>
              <a:defRPr sz="1400" b="0" i="0" u="none" strike="noStrike" cap="none">
                <a:solidFill>
                  <a:srgbClr val="25496F"/>
                </a:solidFill>
                <a:latin typeface="Arial"/>
                <a:ea typeface="Arial"/>
                <a:cs typeface="Arial"/>
                <a:sym typeface="Arial"/>
              </a:defRPr>
            </a:lvl3pPr>
            <a:lvl4pPr marL="1828800" marR="0" lvl="3" indent="-295275" algn="l" rtl="0">
              <a:spcBef>
                <a:spcPts val="600"/>
              </a:spcBef>
              <a:spcAft>
                <a:spcPts val="0"/>
              </a:spcAft>
              <a:buClr>
                <a:srgbClr val="A5A5A5"/>
              </a:buClr>
              <a:buSzPts val="1050"/>
              <a:buFont typeface="Courier New"/>
              <a:buChar char="o"/>
              <a:defRPr sz="1400" b="0" i="0" u="none" strike="noStrike" cap="none">
                <a:solidFill>
                  <a:srgbClr val="25496F"/>
                </a:solidFill>
                <a:latin typeface="Arial"/>
                <a:ea typeface="Arial"/>
                <a:cs typeface="Arial"/>
                <a:sym typeface="Arial"/>
              </a:defRPr>
            </a:lvl4pPr>
            <a:lvl5pPr marL="2286000" marR="0" lvl="4" indent="-317500"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5pPr>
            <a:lvl6pPr marL="2743200" marR="0" lvl="5" indent="-317500"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6pPr>
            <a:lvl7pPr marL="3200400" marR="0" lvl="6" indent="-317500"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7pPr>
            <a:lvl8pPr marL="3657600" marR="0" lvl="7" indent="-317500"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8pPr>
            <a:lvl9pPr marL="4114800" marR="0" lvl="8" indent="-317500" algn="l" rtl="0">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000" b="0" i="0" u="none" strike="noStrike" cap="none">
                <a:solidFill>
                  <a:srgbClr val="BFBFBF"/>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BFBFBF"/>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BFBFBF"/>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BFBFBF"/>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BFBFBF"/>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BFBFBF"/>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BFBFBF"/>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BFBFBF"/>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3" descr="RTI Arkansas Logo.png"/>
          <p:cNvPicPr preferRelativeResize="0"/>
          <p:nvPr/>
        </p:nvPicPr>
        <p:blipFill rotWithShape="1">
          <a:blip r:embed="rId30">
            <a:alphaModFix/>
          </a:blip>
          <a:srcRect/>
          <a:stretch/>
        </p:blipFill>
        <p:spPr>
          <a:xfrm>
            <a:off x="7522591" y="302814"/>
            <a:ext cx="1566545" cy="2892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31" descr="RTI PPT Template_Divider.jpg"/>
          <p:cNvPicPr preferRelativeResize="0"/>
          <p:nvPr/>
        </p:nvPicPr>
        <p:blipFill rotWithShape="1">
          <a:blip r:embed="rId12">
            <a:alphaModFix/>
          </a:blip>
          <a:srcRect/>
          <a:stretch/>
        </p:blipFill>
        <p:spPr>
          <a:xfrm>
            <a:off x="0" y="0"/>
            <a:ext cx="9143998" cy="6857998"/>
          </a:xfrm>
          <a:prstGeom prst="rect">
            <a:avLst/>
          </a:prstGeom>
          <a:noFill/>
          <a:ln>
            <a:noFill/>
          </a:ln>
        </p:spPr>
      </p:pic>
      <p:sp>
        <p:nvSpPr>
          <p:cNvPr id="159" name="Google Shape;159;p3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marR="0" lvl="0" algn="ctr" rtl="0">
              <a:lnSpc>
                <a:spcPct val="10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31"/>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3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p31" descr="A close up of a logo&#10;&#10;Description automatically generated"/>
          <p:cNvPicPr preferRelativeResize="0"/>
          <p:nvPr/>
        </p:nvPicPr>
        <p:blipFill rotWithShape="1">
          <a:blip r:embed="rId13">
            <a:alphaModFix/>
          </a:blip>
          <a:srcRect/>
          <a:stretch/>
        </p:blipFill>
        <p:spPr>
          <a:xfrm>
            <a:off x="5749346" y="6064188"/>
            <a:ext cx="2783535" cy="705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8"/>
        <p:cNvGrpSpPr/>
        <p:nvPr/>
      </p:nvGrpSpPr>
      <p:grpSpPr>
        <a:xfrm>
          <a:off x="0" y="0"/>
          <a:ext cx="0" cy="0"/>
          <a:chOff x="0" y="0"/>
          <a:chExt cx="0" cy="0"/>
        </a:xfrm>
      </p:grpSpPr>
      <p:pic>
        <p:nvPicPr>
          <p:cNvPr id="209" name="Google Shape;209;p42" descr="RTI PPT Template_Text.jpg"/>
          <p:cNvPicPr preferRelativeResize="0"/>
          <p:nvPr/>
        </p:nvPicPr>
        <p:blipFill rotWithShape="1">
          <a:blip r:embed="rId11">
            <a:alphaModFix/>
          </a:blip>
          <a:srcRect/>
          <a:stretch/>
        </p:blipFill>
        <p:spPr>
          <a:xfrm>
            <a:off x="0" y="0"/>
            <a:ext cx="9143998" cy="6857998"/>
          </a:xfrm>
          <a:prstGeom prst="rect">
            <a:avLst/>
          </a:prstGeom>
          <a:noFill/>
          <a:ln>
            <a:noFill/>
          </a:ln>
        </p:spPr>
      </p:pic>
      <p:sp>
        <p:nvSpPr>
          <p:cNvPr id="210" name="Google Shape;210;p4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211" name="Google Shape;211;p42"/>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25496F"/>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25496F"/>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25496F"/>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25496F"/>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9pPr>
          </a:lstStyle>
          <a:p>
            <a:endParaRPr/>
          </a:p>
        </p:txBody>
      </p:sp>
      <p:sp>
        <p:nvSpPr>
          <p:cNvPr id="212" name="Google Shape;212;p4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pic>
        <p:nvPicPr>
          <p:cNvPr id="260" name="Google Shape;260;p52" descr="RTI PPT Template_Text.jpg"/>
          <p:cNvPicPr preferRelativeResize="0"/>
          <p:nvPr/>
        </p:nvPicPr>
        <p:blipFill rotWithShape="1">
          <a:blip r:embed="rId14">
            <a:alphaModFix/>
          </a:blip>
          <a:srcRect/>
          <a:stretch/>
        </p:blipFill>
        <p:spPr>
          <a:xfrm>
            <a:off x="0" y="0"/>
            <a:ext cx="9143998" cy="6857998"/>
          </a:xfrm>
          <a:prstGeom prst="rect">
            <a:avLst/>
          </a:prstGeom>
          <a:noFill/>
          <a:ln>
            <a:noFill/>
          </a:ln>
        </p:spPr>
      </p:pic>
      <p:sp>
        <p:nvSpPr>
          <p:cNvPr id="261" name="Google Shape;261;p5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262" name="Google Shape;262;p52"/>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263" name="Google Shape;263;p5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4" name="Google Shape;264;p52" descr="RTI Arkansas Logo.png"/>
          <p:cNvPicPr preferRelativeResize="0"/>
          <p:nvPr/>
        </p:nvPicPr>
        <p:blipFill rotWithShape="1">
          <a:blip r:embed="rId15">
            <a:alphaModFix/>
          </a:blip>
          <a:srcRect/>
          <a:stretch/>
        </p:blipFill>
        <p:spPr>
          <a:xfrm>
            <a:off x="6915748" y="466587"/>
            <a:ext cx="2025052" cy="3739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pic>
        <p:nvPicPr>
          <p:cNvPr id="316" name="Google Shape;316;p65" descr="RTI PPT Template_Text.jpg"/>
          <p:cNvPicPr preferRelativeResize="0"/>
          <p:nvPr/>
        </p:nvPicPr>
        <p:blipFill rotWithShape="1">
          <a:blip r:embed="rId16">
            <a:alphaModFix/>
          </a:blip>
          <a:srcRect/>
          <a:stretch/>
        </p:blipFill>
        <p:spPr>
          <a:xfrm>
            <a:off x="0" y="0"/>
            <a:ext cx="9143998" cy="6857998"/>
          </a:xfrm>
          <a:prstGeom prst="rect">
            <a:avLst/>
          </a:prstGeom>
          <a:noFill/>
          <a:ln>
            <a:noFill/>
          </a:ln>
        </p:spPr>
      </p:pic>
      <p:sp>
        <p:nvSpPr>
          <p:cNvPr id="317" name="Google Shape;317;p6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318" name="Google Shape;318;p65"/>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319" name="Google Shape;319;p6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5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ies.ed.gov/ncee/wwc/PracticeGuide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3" Type="http://schemas.openxmlformats.org/officeDocument/2006/relationships/hyperlink" Target="http://www.intensiveintervention.org/resource/effective-coaching-teachers-fidelity-tool-worksheet" TargetMode="External"/><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7.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60.xml"/><Relationship Id="rId1" Type="http://schemas.openxmlformats.org/officeDocument/2006/relationships/slideLayout" Target="../slideLayouts/slideLayout48.xml"/><Relationship Id="rId5" Type="http://schemas.openxmlformats.org/officeDocument/2006/relationships/hyperlink" Target="http://ceedar.education.ufl.edu/" TargetMode="External"/><Relationship Id="rId4" Type="http://schemas.openxmlformats.org/officeDocument/2006/relationships/hyperlink" Target="http://www.intensiveintervention.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intensiveintervention.org/chart/instructional-intervention-tools" TargetMode="External"/><Relationship Id="rId2" Type="http://schemas.openxmlformats.org/officeDocument/2006/relationships/notesSlide" Target="../notesSlides/notesSlide61.xml"/><Relationship Id="rId1" Type="http://schemas.openxmlformats.org/officeDocument/2006/relationships/slideLayout" Target="../slideLayouts/slideLayout48.xml"/><Relationship Id="rId5" Type="http://schemas.openxmlformats.org/officeDocument/2006/relationships/hyperlink" Target="http://www.bestevidence.org/" TargetMode="External"/><Relationship Id="rId4" Type="http://schemas.openxmlformats.org/officeDocument/2006/relationships/hyperlink" Target="http://ies.ed.gov/ncee/wwc/findwhatworks.aspx"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ies.ed.gov/ncee/wwc" TargetMode="External"/><Relationship Id="rId2" Type="http://schemas.openxmlformats.org/officeDocument/2006/relationships/notesSlide" Target="../notesSlides/notesSlide62.xml"/><Relationship Id="rId1" Type="http://schemas.openxmlformats.org/officeDocument/2006/relationships/slideLayout" Target="../slideLayouts/slideLayout48.xml"/><Relationship Id="rId4" Type="http://schemas.openxmlformats.org/officeDocument/2006/relationships/hyperlink" Target="http://www.rti4succe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0"/>
          <p:cNvSpPr txBox="1">
            <a:spLocks noGrp="1"/>
          </p:cNvSpPr>
          <p:nvPr>
            <p:ph type="body" idx="1"/>
          </p:nvPr>
        </p:nvSpPr>
        <p:spPr>
          <a:xfrm>
            <a:off x="681050" y="2214575"/>
            <a:ext cx="7990800" cy="1529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600"/>
              <a:buNone/>
            </a:pPr>
            <a:r>
              <a:rPr lang="en-US" sz="3600" b="1">
                <a:solidFill>
                  <a:schemeClr val="dk2"/>
                </a:solidFill>
              </a:rPr>
              <a:t>Module 13</a:t>
            </a:r>
            <a:endParaRPr sz="3600">
              <a:solidFill>
                <a:schemeClr val="dk2"/>
              </a:solidFill>
            </a:endParaRPr>
          </a:p>
          <a:p>
            <a:pPr marL="0" lvl="0" indent="0" algn="ctr" rtl="0">
              <a:lnSpc>
                <a:spcPct val="100000"/>
              </a:lnSpc>
              <a:spcBef>
                <a:spcPts val="600"/>
              </a:spcBef>
              <a:spcAft>
                <a:spcPts val="0"/>
              </a:spcAft>
              <a:buSzPts val="3600"/>
              <a:buNone/>
            </a:pPr>
            <a:r>
              <a:rPr lang="en-US" sz="3600">
                <a:solidFill>
                  <a:schemeClr val="dk2"/>
                </a:solidFill>
              </a:rPr>
              <a:t>Evidence-Based Practices Across the Tiers in Secondary Settings</a:t>
            </a:r>
            <a:endParaRPr/>
          </a:p>
        </p:txBody>
      </p:sp>
      <p:pic>
        <p:nvPicPr>
          <p:cNvPr id="391" name="Google Shape;391;p80" descr="RTI Arkansas Logo.png"/>
          <p:cNvPicPr preferRelativeResize="0"/>
          <p:nvPr/>
        </p:nvPicPr>
        <p:blipFill rotWithShape="1">
          <a:blip r:embed="rId3">
            <a:alphaModFix/>
          </a:blip>
          <a:srcRect/>
          <a:stretch/>
        </p:blipFill>
        <p:spPr>
          <a:xfrm>
            <a:off x="795521" y="320275"/>
            <a:ext cx="7708394" cy="1423416"/>
          </a:xfrm>
          <a:prstGeom prst="rect">
            <a:avLst/>
          </a:prstGeom>
          <a:noFill/>
          <a:ln>
            <a:noFill/>
          </a:ln>
        </p:spPr>
      </p:pic>
      <p:pic>
        <p:nvPicPr>
          <p:cNvPr id="392" name="Google Shape;392;p80" descr="A close up of a sign&#10;&#10;Description automatically generated"/>
          <p:cNvPicPr preferRelativeResize="0"/>
          <p:nvPr/>
        </p:nvPicPr>
        <p:blipFill rotWithShape="1">
          <a:blip r:embed="rId4">
            <a:alphaModFix/>
          </a:blip>
          <a:srcRect/>
          <a:stretch/>
        </p:blipFill>
        <p:spPr>
          <a:xfrm>
            <a:off x="3926625" y="4215148"/>
            <a:ext cx="1446212" cy="1446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10</a:t>
            </a:fld>
            <a:endParaRPr/>
          </a:p>
        </p:txBody>
      </p:sp>
      <p:sp>
        <p:nvSpPr>
          <p:cNvPr id="493" name="Google Shape;493;p89"/>
          <p:cNvSpPr txBox="1">
            <a:spLocks noGrp="1"/>
          </p:cNvSpPr>
          <p:nvPr>
            <p:ph type="title"/>
          </p:nvPr>
        </p:nvSpPr>
        <p:spPr>
          <a:xfrm>
            <a:off x="687400" y="318050"/>
            <a:ext cx="8224800" cy="1463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Varying Evidence Standards</a:t>
            </a:r>
            <a:endParaRPr/>
          </a:p>
        </p:txBody>
      </p:sp>
      <p:sp>
        <p:nvSpPr>
          <p:cNvPr id="494" name="Google Shape;494;p89"/>
          <p:cNvSpPr txBox="1"/>
          <p:nvPr/>
        </p:nvSpPr>
        <p:spPr>
          <a:xfrm>
            <a:off x="687400" y="2487825"/>
            <a:ext cx="3886200" cy="3366900"/>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33362" marR="0" lvl="0" indent="-233362" algn="l" rtl="0">
              <a:lnSpc>
                <a:spcPct val="100000"/>
              </a:lnSpc>
              <a:spcBef>
                <a:spcPts val="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Recommended for Tier I across subjects</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Components have been researched and found to be generally effective</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Curriculum materials have not been rigorously evaluated as a package</a:t>
            </a:r>
            <a:endParaRPr sz="1400" b="0" i="0" u="none" strike="noStrike" cap="none">
              <a:solidFill>
                <a:srgbClr val="000000"/>
              </a:solidFill>
              <a:latin typeface="Arial"/>
              <a:ea typeface="Arial"/>
              <a:cs typeface="Arial"/>
              <a:sym typeface="Arial"/>
            </a:endParaRPr>
          </a:p>
        </p:txBody>
      </p:sp>
      <p:sp>
        <p:nvSpPr>
          <p:cNvPr id="495" name="Google Shape;495;p89"/>
          <p:cNvSpPr txBox="1"/>
          <p:nvPr/>
        </p:nvSpPr>
        <p:spPr>
          <a:xfrm>
            <a:off x="687400" y="1905300"/>
            <a:ext cx="3886200" cy="582900"/>
          </a:xfrm>
          <a:prstGeom prst="rect">
            <a:avLst/>
          </a:prstGeom>
          <a:solidFill>
            <a:srgbClr val="D8E3ED"/>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436B"/>
              </a:buClr>
              <a:buSzPts val="2400"/>
              <a:buFont typeface="Noto Sans Symbols"/>
              <a:buNone/>
            </a:pPr>
            <a:r>
              <a:rPr lang="en-US" sz="2400" b="1" i="0" u="none" strike="noStrike" cap="none">
                <a:solidFill>
                  <a:srgbClr val="27436B"/>
                </a:solidFill>
                <a:latin typeface="Arial"/>
                <a:ea typeface="Arial"/>
                <a:cs typeface="Arial"/>
                <a:sym typeface="Arial"/>
              </a:rPr>
              <a:t>Research-Based </a:t>
            </a:r>
            <a:endParaRPr sz="1400" b="0" i="0" u="none" strike="noStrike" cap="none">
              <a:solidFill>
                <a:srgbClr val="000000"/>
              </a:solidFill>
              <a:latin typeface="Arial"/>
              <a:ea typeface="Arial"/>
              <a:cs typeface="Arial"/>
              <a:sym typeface="Arial"/>
            </a:endParaRPr>
          </a:p>
        </p:txBody>
      </p:sp>
      <p:sp>
        <p:nvSpPr>
          <p:cNvPr id="496" name="Google Shape;496;p89"/>
          <p:cNvSpPr txBox="1"/>
          <p:nvPr/>
        </p:nvSpPr>
        <p:spPr>
          <a:xfrm>
            <a:off x="4762700" y="2492400"/>
            <a:ext cx="4048800" cy="3366900"/>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33362" marR="0" lvl="0" indent="-233362" algn="l" rtl="0">
              <a:lnSpc>
                <a:spcPct val="100000"/>
              </a:lnSpc>
              <a:spcBef>
                <a:spcPts val="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Recommended for Tier 2 and Tier 3</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Materials evaluated using rigorous research design </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Evidence of positive effects for students who received the intervention </a:t>
            </a:r>
            <a:endParaRPr sz="1400" b="0" i="0" u="none" strike="noStrike" cap="none">
              <a:solidFill>
                <a:srgbClr val="000000"/>
              </a:solidFill>
              <a:latin typeface="Arial"/>
              <a:ea typeface="Arial"/>
              <a:cs typeface="Arial"/>
              <a:sym typeface="Arial"/>
            </a:endParaRPr>
          </a:p>
          <a:p>
            <a:pPr marL="233362" marR="0" lvl="0" indent="-55562" algn="l" rtl="0">
              <a:lnSpc>
                <a:spcPct val="100000"/>
              </a:lnSpc>
              <a:spcBef>
                <a:spcPts val="600"/>
              </a:spcBef>
              <a:spcAft>
                <a:spcPts val="0"/>
              </a:spcAft>
              <a:buClr>
                <a:srgbClr val="A6A6A6"/>
              </a:buClr>
              <a:buSzPts val="2800"/>
              <a:buFont typeface="Noto Sans Symbols"/>
              <a:buNone/>
            </a:pPr>
            <a:endParaRPr sz="2800" b="0" i="0" u="none" strike="noStrike" cap="none">
              <a:solidFill>
                <a:srgbClr val="3B5978"/>
              </a:solidFill>
              <a:latin typeface="Arial"/>
              <a:ea typeface="Arial"/>
              <a:cs typeface="Arial"/>
              <a:sym typeface="Arial"/>
            </a:endParaRPr>
          </a:p>
        </p:txBody>
      </p:sp>
      <p:sp>
        <p:nvSpPr>
          <p:cNvPr id="497" name="Google Shape;497;p89"/>
          <p:cNvSpPr txBox="1"/>
          <p:nvPr/>
        </p:nvSpPr>
        <p:spPr>
          <a:xfrm>
            <a:off x="4762700" y="1905300"/>
            <a:ext cx="4048800" cy="582900"/>
          </a:xfrm>
          <a:prstGeom prst="rect">
            <a:avLst/>
          </a:prstGeom>
          <a:solidFill>
            <a:srgbClr val="D8E3ED"/>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7436B"/>
                </a:solidFill>
                <a:latin typeface="Arial"/>
                <a:ea typeface="Arial"/>
                <a:cs typeface="Arial"/>
                <a:sym typeface="Arial"/>
              </a:rPr>
              <a:t>Evidence-Based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11</a:t>
            </a:fld>
            <a:endParaRPr/>
          </a:p>
        </p:txBody>
      </p:sp>
      <p:sp>
        <p:nvSpPr>
          <p:cNvPr id="504" name="Google Shape;504;p9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Interventions Within an </a:t>
            </a:r>
            <a:endParaRPr/>
          </a:p>
          <a:p>
            <a:pPr marL="0" lvl="0" indent="0" algn="l" rtl="0">
              <a:lnSpc>
                <a:spcPct val="90000"/>
              </a:lnSpc>
              <a:spcBef>
                <a:spcPts val="0"/>
              </a:spcBef>
              <a:spcAft>
                <a:spcPts val="0"/>
              </a:spcAft>
              <a:buSzPts val="1400"/>
              <a:buNone/>
            </a:pPr>
            <a:r>
              <a:rPr lang="en-US"/>
              <a:t>RTI Framework</a:t>
            </a:r>
            <a:endParaRPr/>
          </a:p>
        </p:txBody>
      </p:sp>
      <p:grpSp>
        <p:nvGrpSpPr>
          <p:cNvPr id="505" name="Google Shape;505;p90"/>
          <p:cNvGrpSpPr/>
          <p:nvPr/>
        </p:nvGrpSpPr>
        <p:grpSpPr>
          <a:xfrm>
            <a:off x="4527603" y="1933388"/>
            <a:ext cx="4461132" cy="3886928"/>
            <a:chOff x="-6" y="-278425"/>
            <a:chExt cx="4112400" cy="3326425"/>
          </a:xfrm>
        </p:grpSpPr>
        <p:sp>
          <p:nvSpPr>
            <p:cNvPr id="506" name="Google Shape;506;p90"/>
            <p:cNvSpPr/>
            <p:nvPr/>
          </p:nvSpPr>
          <p:spPr>
            <a:xfrm>
              <a:off x="0" y="0"/>
              <a:ext cx="3886200" cy="3048000"/>
            </a:xfrm>
            <a:prstGeom prst="rect">
              <a:avLst/>
            </a:prstGeom>
            <a:solidFill>
              <a:schemeClr val="lt1"/>
            </a:solidFill>
            <a:ln>
              <a:noFill/>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90"/>
            <p:cNvSpPr txBox="1"/>
            <p:nvPr/>
          </p:nvSpPr>
          <p:spPr>
            <a:xfrm>
              <a:off x="-6" y="-278425"/>
              <a:ext cx="4112400" cy="3326400"/>
            </a:xfrm>
            <a:prstGeom prst="rect">
              <a:avLst/>
            </a:prstGeom>
            <a:noFill/>
            <a:ln>
              <a:noFill/>
            </a:ln>
          </p:spPr>
          <p:txBody>
            <a:bodyPr spcFirstLastPara="1" wrap="square" lIns="184900" tIns="184900" rIns="184900" bIns="18490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800" b="0" i="0" u="none" strike="noStrike" cap="none">
                  <a:solidFill>
                    <a:srgbClr val="000000"/>
                  </a:solidFill>
                  <a:latin typeface="Arial"/>
                  <a:ea typeface="Arial"/>
                  <a:cs typeface="Arial"/>
                  <a:sym typeface="Arial"/>
                </a:rPr>
                <a:t>“Using interventions that have a proven track record </a:t>
              </a:r>
              <a:r>
                <a:rPr lang="en-US" sz="2800" b="1" i="1" u="none" strike="noStrike" cap="none">
                  <a:solidFill>
                    <a:srgbClr val="000000"/>
                  </a:solidFill>
                  <a:latin typeface="Arial"/>
                  <a:ea typeface="Arial"/>
                  <a:cs typeface="Arial"/>
                  <a:sym typeface="Arial"/>
                </a:rPr>
                <a:t>increases the probability</a:t>
              </a:r>
              <a:r>
                <a:rPr lang="en-US" sz="2800" b="0" i="0" u="none" strike="noStrike" cap="none">
                  <a:solidFill>
                    <a:srgbClr val="000000"/>
                  </a:solidFill>
                  <a:latin typeface="Arial"/>
                  <a:ea typeface="Arial"/>
                  <a:cs typeface="Arial"/>
                  <a:sym typeface="Arial"/>
                </a:rPr>
                <a:t> of positive outcomes for students.”</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910"/>
                </a:spcBef>
                <a:spcAft>
                  <a:spcPts val="0"/>
                </a:spcAft>
                <a:buClr>
                  <a:schemeClr val="lt1"/>
                </a:buClr>
                <a:buSzPts val="1400"/>
                <a:buFont typeface="Arial"/>
                <a:buNone/>
              </a:pPr>
              <a:r>
                <a:rPr lang="en-US" sz="1400" b="0" i="0" u="none" strike="noStrike" cap="none">
                  <a:solidFill>
                    <a:srgbClr val="000000"/>
                  </a:solidFill>
                  <a:latin typeface="Arial"/>
                  <a:ea typeface="Arial"/>
                  <a:cs typeface="Arial"/>
                  <a:sym typeface="Arial"/>
                </a:rPr>
                <a:t>               (Brown-Chidsey &amp; Steege, 2005, p. 8)</a:t>
              </a:r>
              <a:endParaRPr sz="1400" b="0" i="0" u="none" strike="noStrike" cap="none">
                <a:solidFill>
                  <a:srgbClr val="000000"/>
                </a:solidFill>
                <a:latin typeface="Arial"/>
                <a:ea typeface="Arial"/>
                <a:cs typeface="Arial"/>
                <a:sym typeface="Arial"/>
              </a:endParaRPr>
            </a:p>
          </p:txBody>
        </p:sp>
      </p:grpSp>
      <p:grpSp>
        <p:nvGrpSpPr>
          <p:cNvPr id="508" name="Google Shape;508;p90"/>
          <p:cNvGrpSpPr/>
          <p:nvPr/>
        </p:nvGrpSpPr>
        <p:grpSpPr>
          <a:xfrm>
            <a:off x="516050" y="2244570"/>
            <a:ext cx="3579117" cy="3229704"/>
            <a:chOff x="572587" y="1116"/>
            <a:chExt cx="2969729" cy="2969843"/>
          </a:xfrm>
        </p:grpSpPr>
        <p:sp>
          <p:nvSpPr>
            <p:cNvPr id="509" name="Google Shape;509;p90"/>
            <p:cNvSpPr/>
            <p:nvPr/>
          </p:nvSpPr>
          <p:spPr>
            <a:xfrm>
              <a:off x="572616" y="1116"/>
              <a:ext cx="2969700" cy="2969700"/>
            </a:xfrm>
            <a:prstGeom prst="ellipse">
              <a:avLst/>
            </a:prstGeom>
            <a:gradFill>
              <a:gsLst>
                <a:gs pos="0">
                  <a:srgbClr val="A5BEE8"/>
                </a:gs>
                <a:gs pos="35000">
                  <a:srgbClr val="C0D0EE"/>
                </a:gs>
                <a:gs pos="100000">
                  <a:srgbClr val="E5ECFA"/>
                </a:gs>
              </a:gsLst>
              <a:lin ang="16200038"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90"/>
            <p:cNvSpPr txBox="1"/>
            <p:nvPr/>
          </p:nvSpPr>
          <p:spPr>
            <a:xfrm>
              <a:off x="572587" y="1259"/>
              <a:ext cx="2969700" cy="2969700"/>
            </a:xfrm>
            <a:prstGeom prst="rect">
              <a:avLst/>
            </a:prstGeom>
            <a:no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chemeClr val="dk1"/>
                </a:buClr>
                <a:buSzPts val="2700"/>
                <a:buFont typeface="Arial"/>
                <a:buNone/>
              </a:pPr>
              <a:r>
                <a:rPr lang="en-US" sz="3000" b="1" i="0" u="none" strike="noStrike" cap="none">
                  <a:solidFill>
                    <a:schemeClr val="dk1"/>
                  </a:solidFill>
                  <a:latin typeface="Arial"/>
                  <a:ea typeface="Arial"/>
                  <a:cs typeface="Arial"/>
                  <a:sym typeface="Arial"/>
                </a:rPr>
                <a:t>Interventions </a:t>
              </a:r>
              <a:endParaRPr sz="3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700"/>
                <a:buFont typeface="Arial"/>
                <a:buNone/>
              </a:pPr>
              <a:r>
                <a:rPr lang="en-US" sz="3000" b="1" i="0" u="none" strike="noStrike" cap="none">
                  <a:solidFill>
                    <a:schemeClr val="dk1"/>
                  </a:solidFill>
                  <a:latin typeface="Arial"/>
                  <a:ea typeface="Arial"/>
                  <a:cs typeface="Arial"/>
                  <a:sym typeface="Arial"/>
                </a:rPr>
                <a:t>Must Be Evidence-Based</a:t>
              </a:r>
              <a:endParaRPr sz="3000" b="1"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Introduction to High Leverage Practices and Evidence-Based Practices</a:t>
            </a:r>
            <a:endParaRPr/>
          </a:p>
        </p:txBody>
      </p:sp>
      <p:sp>
        <p:nvSpPr>
          <p:cNvPr id="517" name="Google Shape;517;p9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2"/>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13</a:t>
            </a:fld>
            <a:endParaRPr/>
          </a:p>
        </p:txBody>
      </p:sp>
      <p:pic>
        <p:nvPicPr>
          <p:cNvPr id="524" name="Google Shape;524;p92"/>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525" name="Google Shape;525;p92"/>
          <p:cNvSpPr txBox="1">
            <a:spLocks noGrp="1"/>
          </p:cNvSpPr>
          <p:nvPr>
            <p:ph type="title"/>
          </p:nvPr>
        </p:nvSpPr>
        <p:spPr>
          <a:xfrm>
            <a:off x="681550" y="13250"/>
            <a:ext cx="8224800" cy="1793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Guiding Questions </a:t>
            </a:r>
            <a:endParaRPr/>
          </a:p>
        </p:txBody>
      </p:sp>
      <p:pic>
        <p:nvPicPr>
          <p:cNvPr id="526" name="Google Shape;526;p92"/>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527" name="Google Shape;527;p92"/>
          <p:cNvSpPr txBox="1"/>
          <p:nvPr/>
        </p:nvSpPr>
        <p:spPr>
          <a:xfrm>
            <a:off x="687388" y="2055812"/>
            <a:ext cx="8224800" cy="3794100"/>
          </a:xfrm>
          <a:prstGeom prst="rect">
            <a:avLst/>
          </a:prstGeom>
          <a:noFill/>
          <a:ln>
            <a:noFill/>
          </a:ln>
        </p:spPr>
        <p:txBody>
          <a:bodyPr spcFirstLastPara="1" wrap="square" lIns="0" tIns="0" rIns="0" bIns="0" anchor="t" anchorCtr="0">
            <a:noAutofit/>
          </a:bodyPr>
          <a:lstStyle/>
          <a:p>
            <a:pPr marL="233362" lvl="0" indent="-233362" algn="l" rtl="0">
              <a:spcBef>
                <a:spcPts val="0"/>
              </a:spcBef>
              <a:spcAft>
                <a:spcPts val="0"/>
              </a:spcAft>
              <a:buClr>
                <a:srgbClr val="A5A5A5"/>
              </a:buClr>
              <a:buSzPts val="2400"/>
              <a:buFont typeface="Noto Sans Symbols"/>
              <a:buChar char="▪"/>
            </a:pPr>
            <a:r>
              <a:rPr lang="en-US" sz="2400">
                <a:solidFill>
                  <a:srgbClr val="25496F"/>
                </a:solidFill>
              </a:rPr>
              <a:t>What are evidence-based practices and high leverage practices within RTI?</a:t>
            </a:r>
            <a:endParaRPr sz="2400">
              <a:solidFill>
                <a:srgbClr val="25496F"/>
              </a:solidFill>
            </a:endParaRPr>
          </a:p>
          <a:p>
            <a:pPr marL="233362" lvl="0" indent="-233362" algn="l" rtl="0">
              <a:spcBef>
                <a:spcPts val="600"/>
              </a:spcBef>
              <a:spcAft>
                <a:spcPts val="0"/>
              </a:spcAft>
              <a:buClr>
                <a:srgbClr val="A5A5A5"/>
              </a:buClr>
              <a:buSzPts val="2400"/>
              <a:buFont typeface="Noto Sans Symbols"/>
              <a:buChar char="▪"/>
            </a:pPr>
            <a:r>
              <a:rPr lang="en-US" sz="2400">
                <a:solidFill>
                  <a:srgbClr val="25496F"/>
                </a:solidFill>
              </a:rPr>
              <a:t>What is the relationship among the three terms? </a:t>
            </a:r>
            <a:endParaRPr sz="2400">
              <a:solidFill>
                <a:srgbClr val="25496F"/>
              </a:solidFill>
            </a:endParaRPr>
          </a:p>
          <a:p>
            <a:pPr marL="233362" lvl="0" indent="-80962" algn="l" rtl="0">
              <a:spcBef>
                <a:spcPts val="600"/>
              </a:spcBef>
              <a:spcAft>
                <a:spcPts val="0"/>
              </a:spcAft>
              <a:buNone/>
            </a:pPr>
            <a:endParaRPr sz="2400">
              <a:solidFill>
                <a:srgbClr val="25496F"/>
              </a:solidFill>
            </a:endParaRPr>
          </a:p>
        </p:txBody>
      </p:sp>
      <p:pic>
        <p:nvPicPr>
          <p:cNvPr id="528" name="Google Shape;528;p92"/>
          <p:cNvPicPr preferRelativeResize="0"/>
          <p:nvPr/>
        </p:nvPicPr>
        <p:blipFill>
          <a:blip r:embed="rId4">
            <a:alphaModFix/>
          </a:blip>
          <a:stretch>
            <a:fillRect/>
          </a:stretch>
        </p:blipFill>
        <p:spPr>
          <a:xfrm>
            <a:off x="1062050" y="3498181"/>
            <a:ext cx="7165975" cy="19220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3"/>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14</a:t>
            </a:fld>
            <a:endParaRPr/>
          </a:p>
        </p:txBody>
      </p:sp>
      <p:pic>
        <p:nvPicPr>
          <p:cNvPr id="535" name="Google Shape;535;p93"/>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536" name="Google Shape;536;p93"/>
          <p:cNvSpPr txBox="1">
            <a:spLocks noGrp="1"/>
          </p:cNvSpPr>
          <p:nvPr>
            <p:ph type="title"/>
          </p:nvPr>
        </p:nvSpPr>
        <p:spPr>
          <a:xfrm>
            <a:off x="681550" y="13250"/>
            <a:ext cx="8224800" cy="1793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High Leverage Practices</a:t>
            </a:r>
            <a:endParaRPr/>
          </a:p>
        </p:txBody>
      </p:sp>
      <p:pic>
        <p:nvPicPr>
          <p:cNvPr id="537" name="Google Shape;537;p93"/>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538" name="Google Shape;538;p93"/>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233362" lvl="0" indent="-233362" algn="l" rtl="0">
              <a:spcBef>
                <a:spcPts val="0"/>
              </a:spcBef>
              <a:spcAft>
                <a:spcPts val="0"/>
              </a:spcAft>
              <a:buSzPts val="2400"/>
              <a:buChar char="▪"/>
            </a:pPr>
            <a:r>
              <a:rPr lang="en-US">
                <a:solidFill>
                  <a:srgbClr val="385878"/>
                </a:solidFill>
              </a:rPr>
              <a:t>“A set of practices that are fundamental to support…student learning, and that can be taught, learned, and implemented by those entering the profession.” </a:t>
            </a:r>
            <a:endParaRPr/>
          </a:p>
          <a:p>
            <a:pPr marL="233362" lvl="0" indent="-233362" algn="r" rtl="0">
              <a:spcBef>
                <a:spcPts val="600"/>
              </a:spcBef>
              <a:spcAft>
                <a:spcPts val="0"/>
              </a:spcAft>
              <a:buSzPts val="2000"/>
              <a:buFont typeface="Noto Sans Symbols"/>
              <a:buNone/>
            </a:pPr>
            <a:r>
              <a:rPr lang="en-US" sz="2000">
                <a:solidFill>
                  <a:srgbClr val="385878"/>
                </a:solidFill>
              </a:rPr>
              <a:t>(Windschitl, Thompson, Braaten, &amp; Stroupe, 2012, p. 880)</a:t>
            </a:r>
            <a:endParaRPr/>
          </a:p>
          <a:p>
            <a:pPr marL="233362" lvl="0" indent="-233362" algn="r" rtl="0">
              <a:spcBef>
                <a:spcPts val="600"/>
              </a:spcBef>
              <a:spcAft>
                <a:spcPts val="0"/>
              </a:spcAft>
              <a:buSzPts val="2400"/>
              <a:buFont typeface="Noto Sans Symbols"/>
              <a:buNone/>
            </a:pPr>
            <a:endParaRPr>
              <a:solidFill>
                <a:srgbClr val="385878"/>
              </a:solidFill>
            </a:endParaRPr>
          </a:p>
          <a:p>
            <a:pPr marL="233362" lvl="0" indent="-233362" algn="l" rtl="0">
              <a:spcBef>
                <a:spcPts val="600"/>
              </a:spcBef>
              <a:spcAft>
                <a:spcPts val="0"/>
              </a:spcAft>
              <a:buSzPts val="2400"/>
              <a:buChar char="▪"/>
            </a:pPr>
            <a:r>
              <a:rPr lang="en-US">
                <a:solidFill>
                  <a:srgbClr val="385878"/>
                </a:solidFill>
              </a:rPr>
              <a:t>HLPs are HOW teachers deliver instruction.  All teachers should have deep knowledge in a core set of effective instructional practices.</a:t>
            </a:r>
            <a:endParaRPr/>
          </a:p>
          <a:p>
            <a:pPr marL="0" lvl="0" indent="0" algn="r" rtl="0">
              <a:spcBef>
                <a:spcPts val="600"/>
              </a:spcBef>
              <a:spcAft>
                <a:spcPts val="0"/>
              </a:spcAft>
              <a:buSzPts val="2000"/>
              <a:buNone/>
            </a:pPr>
            <a:r>
              <a:rPr lang="en-US" sz="2000">
                <a:solidFill>
                  <a:srgbClr val="385878"/>
                </a:solidFill>
              </a:rPr>
              <a:t>(McLeskey &amp; Brownell, 2015)</a:t>
            </a:r>
            <a:endParaRPr/>
          </a:p>
          <a:p>
            <a:pPr marL="0" lvl="0" indent="0" algn="r" rtl="0">
              <a:spcBef>
                <a:spcPts val="600"/>
              </a:spcBef>
              <a:spcAft>
                <a:spcPts val="0"/>
              </a:spcAft>
              <a:buSzPts val="2000"/>
              <a:buNone/>
            </a:pPr>
            <a:endParaRPr sz="2000">
              <a:solidFill>
                <a:srgbClr val="385878"/>
              </a:solidFill>
            </a:endParaRPr>
          </a:p>
          <a:p>
            <a:pPr marL="233362" lvl="0" indent="-106362" algn="l" rtl="0">
              <a:spcBef>
                <a:spcPts val="600"/>
              </a:spcBef>
              <a:spcAft>
                <a:spcPts val="0"/>
              </a:spcAft>
              <a:buSzPts val="2000"/>
              <a:buNone/>
            </a:pPr>
            <a:endParaRPr sz="2000">
              <a:solidFill>
                <a:srgbClr val="385878"/>
              </a:solidFill>
            </a:endParaRPr>
          </a:p>
          <a:p>
            <a:pPr marL="233362" lvl="0" indent="-80962" algn="l" rtl="0">
              <a:spcBef>
                <a:spcPts val="600"/>
              </a:spcBef>
              <a:spcAft>
                <a:spcPts val="0"/>
              </a:spcAft>
              <a:buSzPts val="2400"/>
              <a:buNone/>
            </a:pPr>
            <a:endParaRPr>
              <a:solidFill>
                <a:srgbClr val="385878"/>
              </a:solidFill>
            </a:endParaRPr>
          </a:p>
          <a:p>
            <a:pPr marL="233362" lvl="0" indent="-80962" algn="l" rtl="0">
              <a:spcBef>
                <a:spcPts val="600"/>
              </a:spcBef>
              <a:spcAft>
                <a:spcPts val="0"/>
              </a:spcAft>
              <a:buSzPts val="2400"/>
              <a:buNone/>
            </a:pPr>
            <a:endParaRPr>
              <a:solidFill>
                <a:srgbClr val="385878"/>
              </a:solidFill>
            </a:endParaRPr>
          </a:p>
          <a:p>
            <a:pPr marL="233362" lvl="0" indent="-80962" algn="l" rtl="0">
              <a:spcBef>
                <a:spcPts val="600"/>
              </a:spcBef>
              <a:spcAft>
                <a:spcPts val="0"/>
              </a:spcAft>
              <a:buSzPts val="2400"/>
              <a:buNone/>
            </a:pPr>
            <a:endParaRPr>
              <a:solidFill>
                <a:srgbClr val="38587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4"/>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15</a:t>
            </a:fld>
            <a:endParaRPr/>
          </a:p>
        </p:txBody>
      </p:sp>
      <p:pic>
        <p:nvPicPr>
          <p:cNvPr id="545" name="Google Shape;545;p94"/>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546" name="Google Shape;546;p94"/>
          <p:cNvSpPr txBox="1">
            <a:spLocks noGrp="1"/>
          </p:cNvSpPr>
          <p:nvPr>
            <p:ph type="title"/>
          </p:nvPr>
        </p:nvSpPr>
        <p:spPr>
          <a:xfrm>
            <a:off x="681550" y="13250"/>
            <a:ext cx="8224800" cy="1793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High Leverage Practices</a:t>
            </a:r>
            <a:endParaRPr/>
          </a:p>
        </p:txBody>
      </p:sp>
      <p:pic>
        <p:nvPicPr>
          <p:cNvPr id="547" name="Google Shape;547;p94"/>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548" name="Google Shape;548;p94"/>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a:t>HLPs are applicable to the everyday work of teachers</a:t>
            </a:r>
            <a:endParaRPr/>
          </a:p>
          <a:p>
            <a:pPr marL="0" lvl="0" indent="0" algn="l" rtl="0">
              <a:spcBef>
                <a:spcPts val="600"/>
              </a:spcBef>
              <a:spcAft>
                <a:spcPts val="0"/>
              </a:spcAft>
              <a:buSzPts val="2400"/>
              <a:buNone/>
            </a:pPr>
            <a:endParaRPr/>
          </a:p>
        </p:txBody>
      </p:sp>
      <p:sp>
        <p:nvSpPr>
          <p:cNvPr id="549" name="Google Shape;549;p94"/>
          <p:cNvSpPr/>
          <p:nvPr/>
        </p:nvSpPr>
        <p:spPr>
          <a:xfrm>
            <a:off x="950026" y="2552312"/>
            <a:ext cx="3225000" cy="1520400"/>
          </a:xfrm>
          <a:prstGeom prst="rect">
            <a:avLst/>
          </a:prstGeom>
          <a:solidFill>
            <a:schemeClr val="accent3"/>
          </a:solidFill>
          <a:ln w="25400" cap="flat" cmpd="sng">
            <a:solidFill>
              <a:srgbClr val="537F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Fundamental to effective teaching across the tiers</a:t>
            </a:r>
            <a:endParaRPr/>
          </a:p>
        </p:txBody>
      </p:sp>
      <p:sp>
        <p:nvSpPr>
          <p:cNvPr id="550" name="Google Shape;550;p94"/>
          <p:cNvSpPr/>
          <p:nvPr/>
        </p:nvSpPr>
        <p:spPr>
          <a:xfrm>
            <a:off x="950026" y="4305689"/>
            <a:ext cx="3278100" cy="1456800"/>
          </a:xfrm>
          <a:prstGeom prst="rect">
            <a:avLst/>
          </a:prstGeom>
          <a:solidFill>
            <a:schemeClr val="accent1"/>
          </a:solidFill>
          <a:ln w="25400" cap="flat" cmpd="sng">
            <a:solidFill>
              <a:srgbClr val="3656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Used frequently</a:t>
            </a:r>
            <a:endParaRPr/>
          </a:p>
        </p:txBody>
      </p:sp>
      <p:sp>
        <p:nvSpPr>
          <p:cNvPr id="551" name="Google Shape;551;p94"/>
          <p:cNvSpPr/>
          <p:nvPr/>
        </p:nvSpPr>
        <p:spPr>
          <a:xfrm>
            <a:off x="4572000" y="4305689"/>
            <a:ext cx="3090600" cy="1456800"/>
          </a:xfrm>
          <a:prstGeom prst="rect">
            <a:avLst/>
          </a:prstGeom>
          <a:solidFill>
            <a:schemeClr val="accent2"/>
          </a:solidFill>
          <a:ln w="25400" cap="flat" cmpd="sng">
            <a:solidFill>
              <a:srgbClr val="7938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Supported by research </a:t>
            </a:r>
            <a:endParaRPr/>
          </a:p>
        </p:txBody>
      </p:sp>
      <p:sp>
        <p:nvSpPr>
          <p:cNvPr id="552" name="Google Shape;552;p94"/>
          <p:cNvSpPr/>
          <p:nvPr/>
        </p:nvSpPr>
        <p:spPr>
          <a:xfrm>
            <a:off x="4572000" y="2552311"/>
            <a:ext cx="3090600" cy="1520400"/>
          </a:xfrm>
          <a:prstGeom prst="rect">
            <a:avLst/>
          </a:prstGeom>
          <a:solidFill>
            <a:srgbClr val="AE8112"/>
          </a:solidFill>
          <a:ln w="25400" cap="flat" cmpd="sng">
            <a:solidFill>
              <a:srgbClr val="AE81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Cut across content domains and grade levels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5"/>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16</a:t>
            </a:fld>
            <a:endParaRPr/>
          </a:p>
        </p:txBody>
      </p:sp>
      <p:pic>
        <p:nvPicPr>
          <p:cNvPr id="559" name="Google Shape;559;p95"/>
          <p:cNvPicPr preferRelativeResize="0"/>
          <p:nvPr/>
        </p:nvPicPr>
        <p:blipFill rotWithShape="1">
          <a:blip r:embed="rId3">
            <a:alphaModFix/>
          </a:blip>
          <a:srcRect l="1253" t="1458" r="1564"/>
          <a:stretch/>
        </p:blipFill>
        <p:spPr>
          <a:xfrm>
            <a:off x="872575" y="914400"/>
            <a:ext cx="7415199" cy="4976548"/>
          </a:xfrm>
          <a:prstGeom prst="rect">
            <a:avLst/>
          </a:prstGeom>
          <a:noFill/>
          <a:ln w="38100" cap="flat" cmpd="sng">
            <a:solidFill>
              <a:srgbClr val="999999"/>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6"/>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17</a:t>
            </a:fld>
            <a:endParaRPr/>
          </a:p>
        </p:txBody>
      </p:sp>
      <p:sp>
        <p:nvSpPr>
          <p:cNvPr id="566" name="Google Shape;566;p96"/>
          <p:cNvSpPr txBox="1"/>
          <p:nvPr/>
        </p:nvSpPr>
        <p:spPr>
          <a:xfrm>
            <a:off x="687400" y="499875"/>
            <a:ext cx="8224800" cy="1316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High Leverage Practices </a:t>
            </a:r>
            <a:endParaRPr sz="4800">
              <a:solidFill>
                <a:srgbClr val="A5A5A5"/>
              </a:solidFill>
              <a:latin typeface="Arial Narrow"/>
              <a:ea typeface="Arial Narrow"/>
              <a:cs typeface="Arial Narrow"/>
              <a:sym typeface="Arial Narrow"/>
            </a:endParaRPr>
          </a:p>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Accelerate Student Achievement</a:t>
            </a:r>
            <a:endParaRPr sz="4800">
              <a:solidFill>
                <a:srgbClr val="A5A5A5"/>
              </a:solidFill>
              <a:latin typeface="Arial Narrow"/>
              <a:ea typeface="Arial Narrow"/>
              <a:cs typeface="Arial Narrow"/>
              <a:sym typeface="Arial Narrow"/>
            </a:endParaRPr>
          </a:p>
        </p:txBody>
      </p:sp>
      <p:graphicFrame>
        <p:nvGraphicFramePr>
          <p:cNvPr id="567" name="Google Shape;567;p96"/>
          <p:cNvGraphicFramePr/>
          <p:nvPr/>
        </p:nvGraphicFramePr>
        <p:xfrm>
          <a:off x="506088" y="1977323"/>
          <a:ext cx="8224850" cy="3854055"/>
        </p:xfrm>
        <a:graphic>
          <a:graphicData uri="http://schemas.openxmlformats.org/drawingml/2006/table">
            <a:tbl>
              <a:tblPr firstRow="1" bandRow="1">
                <a:noFill/>
                <a:tableStyleId>{ACDABBB2-59A8-42BC-AAF7-63FA8A950525}</a:tableStyleId>
              </a:tblPr>
              <a:tblGrid>
                <a:gridCol w="4112425">
                  <a:extLst>
                    <a:ext uri="{9D8B030D-6E8A-4147-A177-3AD203B41FA5}">
                      <a16:colId xmlns:a16="http://schemas.microsoft.com/office/drawing/2014/main" val="20000"/>
                    </a:ext>
                  </a:extLst>
                </a:gridCol>
                <a:gridCol w="4112425">
                  <a:extLst>
                    <a:ext uri="{9D8B030D-6E8A-4147-A177-3AD203B41FA5}">
                      <a16:colId xmlns:a16="http://schemas.microsoft.com/office/drawing/2014/main" val="20001"/>
                    </a:ext>
                  </a:extLst>
                </a:gridCol>
              </a:tblGrid>
              <a:tr h="437875">
                <a:tc>
                  <a:txBody>
                    <a:bodyPr/>
                    <a:lstStyle/>
                    <a:p>
                      <a:pPr marL="0" marR="0" lvl="0" indent="0" algn="l" rtl="0">
                        <a:spcBef>
                          <a:spcPts val="0"/>
                        </a:spcBef>
                        <a:spcAft>
                          <a:spcPts val="0"/>
                        </a:spcAft>
                        <a:buNone/>
                      </a:pPr>
                      <a:r>
                        <a:rPr lang="en-US" sz="1800"/>
                        <a:t>High Leverage Practice</a:t>
                      </a:r>
                      <a:endParaRPr/>
                    </a:p>
                  </a:txBody>
                  <a:tcPr marL="91450" marR="91450" marT="45725" marB="45725">
                    <a:solidFill>
                      <a:srgbClr val="4B76A0"/>
                    </a:solidFill>
                  </a:tcPr>
                </a:tc>
                <a:tc>
                  <a:txBody>
                    <a:bodyPr/>
                    <a:lstStyle/>
                    <a:p>
                      <a:pPr marL="0" marR="0" lvl="0" indent="0" algn="l" rtl="0">
                        <a:spcBef>
                          <a:spcPts val="0"/>
                        </a:spcBef>
                        <a:spcAft>
                          <a:spcPts val="0"/>
                        </a:spcAft>
                        <a:buNone/>
                      </a:pPr>
                      <a:r>
                        <a:rPr lang="en-US" sz="1800"/>
                        <a:t>Effective Size if Used With Fidelity</a:t>
                      </a:r>
                      <a:endParaRPr/>
                    </a:p>
                  </a:txBody>
                  <a:tcPr marL="91450" marR="91450" marT="45725" marB="45725">
                    <a:solidFill>
                      <a:srgbClr val="4B76A0"/>
                    </a:solidFill>
                  </a:tcPr>
                </a:tc>
                <a:extLst>
                  <a:ext uri="{0D108BD9-81ED-4DB2-BD59-A6C34878D82A}">
                    <a16:rowId xmlns:a16="http://schemas.microsoft.com/office/drawing/2014/main" val="10000"/>
                  </a:ext>
                </a:extLst>
              </a:tr>
              <a:tr h="427200">
                <a:tc>
                  <a:txBody>
                    <a:bodyPr/>
                    <a:lstStyle/>
                    <a:p>
                      <a:pPr marL="0" marR="0" lvl="0" indent="0" algn="l" rtl="0">
                        <a:spcBef>
                          <a:spcPts val="0"/>
                        </a:spcBef>
                        <a:spcAft>
                          <a:spcPts val="0"/>
                        </a:spcAft>
                        <a:buNone/>
                      </a:pPr>
                      <a:r>
                        <a:rPr lang="en-US" sz="1800"/>
                        <a:t>Explicit Instruction</a:t>
                      </a:r>
                      <a:endParaRPr sz="1800"/>
                    </a:p>
                  </a:txBody>
                  <a:tcPr marL="91450" marR="91450" marT="45725" marB="45725">
                    <a:solidFill>
                      <a:srgbClr val="CED5DF"/>
                    </a:solidFill>
                  </a:tcPr>
                </a:tc>
                <a:tc>
                  <a:txBody>
                    <a:bodyPr/>
                    <a:lstStyle/>
                    <a:p>
                      <a:pPr marL="0" marR="0" lvl="0" indent="0" algn="l" rtl="0">
                        <a:spcBef>
                          <a:spcPts val="0"/>
                        </a:spcBef>
                        <a:spcAft>
                          <a:spcPts val="0"/>
                        </a:spcAft>
                        <a:buNone/>
                      </a:pPr>
                      <a:r>
                        <a:rPr lang="en-US" sz="1800"/>
                        <a:t>0.57</a:t>
                      </a:r>
                      <a:endParaRPr sz="1800"/>
                    </a:p>
                  </a:txBody>
                  <a:tcPr marL="91450" marR="91450" marT="45725" marB="45725">
                    <a:solidFill>
                      <a:srgbClr val="CED5DF"/>
                    </a:solidFill>
                  </a:tcPr>
                </a:tc>
                <a:extLst>
                  <a:ext uri="{0D108BD9-81ED-4DB2-BD59-A6C34878D82A}">
                    <a16:rowId xmlns:a16="http://schemas.microsoft.com/office/drawing/2014/main" val="10001"/>
                  </a:ext>
                </a:extLst>
              </a:tr>
              <a:tr h="427200">
                <a:tc>
                  <a:txBody>
                    <a:bodyPr/>
                    <a:lstStyle/>
                    <a:p>
                      <a:pPr marL="0" marR="0" lvl="0" indent="0" algn="l" rtl="0">
                        <a:spcBef>
                          <a:spcPts val="0"/>
                        </a:spcBef>
                        <a:spcAft>
                          <a:spcPts val="0"/>
                        </a:spcAft>
                        <a:buNone/>
                      </a:pPr>
                      <a:r>
                        <a:rPr lang="en-US" sz="1800"/>
                        <a:t>Scaffolded Supports</a:t>
                      </a:r>
                      <a:endParaRPr sz="1800"/>
                    </a:p>
                  </a:txBody>
                  <a:tcPr marL="91450" marR="91450" marT="45725" marB="45725">
                    <a:solidFill>
                      <a:srgbClr val="E8EBF0"/>
                    </a:solidFill>
                  </a:tcPr>
                </a:tc>
                <a:tc>
                  <a:txBody>
                    <a:bodyPr/>
                    <a:lstStyle/>
                    <a:p>
                      <a:pPr marL="0" marR="0" lvl="0" indent="0" algn="l" rtl="0">
                        <a:spcBef>
                          <a:spcPts val="0"/>
                        </a:spcBef>
                        <a:spcAft>
                          <a:spcPts val="0"/>
                        </a:spcAft>
                        <a:buNone/>
                      </a:pPr>
                      <a:r>
                        <a:rPr lang="en-US" sz="1800"/>
                        <a:t>0.58</a:t>
                      </a:r>
                      <a:endParaRPr sz="1800"/>
                    </a:p>
                  </a:txBody>
                  <a:tcPr marL="91450" marR="91450" marT="45725" marB="45725">
                    <a:solidFill>
                      <a:srgbClr val="E8EBF0"/>
                    </a:solidFill>
                  </a:tcPr>
                </a:tc>
                <a:extLst>
                  <a:ext uri="{0D108BD9-81ED-4DB2-BD59-A6C34878D82A}">
                    <a16:rowId xmlns:a16="http://schemas.microsoft.com/office/drawing/2014/main" val="10002"/>
                  </a:ext>
                </a:extLst>
              </a:tr>
              <a:tr h="427200">
                <a:tc>
                  <a:txBody>
                    <a:bodyPr/>
                    <a:lstStyle/>
                    <a:p>
                      <a:pPr marL="0" marR="0" lvl="0" indent="0" algn="l" rtl="0">
                        <a:spcBef>
                          <a:spcPts val="0"/>
                        </a:spcBef>
                        <a:spcAft>
                          <a:spcPts val="0"/>
                        </a:spcAft>
                        <a:buNone/>
                      </a:pPr>
                      <a:r>
                        <a:rPr lang="en-US" sz="1800"/>
                        <a:t>Identify and Prioritizing Learning Goals</a:t>
                      </a:r>
                      <a:endParaRPr sz="1800"/>
                    </a:p>
                  </a:txBody>
                  <a:tcPr marL="91450" marR="91450" marT="45725" marB="45725"/>
                </a:tc>
                <a:tc>
                  <a:txBody>
                    <a:bodyPr/>
                    <a:lstStyle/>
                    <a:p>
                      <a:pPr marL="0" marR="0" lvl="0" indent="0" algn="l" rtl="0">
                        <a:spcBef>
                          <a:spcPts val="0"/>
                        </a:spcBef>
                        <a:spcAft>
                          <a:spcPts val="0"/>
                        </a:spcAft>
                        <a:buNone/>
                      </a:pPr>
                      <a:r>
                        <a:rPr lang="en-US" sz="1800"/>
                        <a:t>0.51-0.59</a:t>
                      </a:r>
                      <a:endParaRPr sz="1800"/>
                    </a:p>
                  </a:txBody>
                  <a:tcPr marL="91450" marR="91450" marT="45725" marB="45725"/>
                </a:tc>
                <a:extLst>
                  <a:ext uri="{0D108BD9-81ED-4DB2-BD59-A6C34878D82A}">
                    <a16:rowId xmlns:a16="http://schemas.microsoft.com/office/drawing/2014/main" val="10003"/>
                  </a:ext>
                </a:extLst>
              </a:tr>
              <a:tr h="427200">
                <a:tc>
                  <a:txBody>
                    <a:bodyPr/>
                    <a:lstStyle/>
                    <a:p>
                      <a:pPr marL="0" marR="0" lvl="0" indent="0" algn="l" rtl="0">
                        <a:spcBef>
                          <a:spcPts val="0"/>
                        </a:spcBef>
                        <a:spcAft>
                          <a:spcPts val="0"/>
                        </a:spcAft>
                        <a:buNone/>
                      </a:pPr>
                      <a:r>
                        <a:rPr lang="en-US" sz="1800"/>
                        <a:t>Feedback </a:t>
                      </a:r>
                      <a:endParaRPr sz="1800"/>
                    </a:p>
                  </a:txBody>
                  <a:tcPr marL="91450" marR="91450" marT="45725" marB="45725"/>
                </a:tc>
                <a:tc>
                  <a:txBody>
                    <a:bodyPr/>
                    <a:lstStyle/>
                    <a:p>
                      <a:pPr marL="0" marR="0" lvl="0" indent="0" algn="l" rtl="0">
                        <a:spcBef>
                          <a:spcPts val="0"/>
                        </a:spcBef>
                        <a:spcAft>
                          <a:spcPts val="0"/>
                        </a:spcAft>
                        <a:buNone/>
                      </a:pPr>
                      <a:r>
                        <a:rPr lang="en-US" sz="1800"/>
                        <a:t>0.66</a:t>
                      </a:r>
                      <a:endParaRPr sz="1800"/>
                    </a:p>
                  </a:txBody>
                  <a:tcPr marL="91450" marR="91450" marT="45725" marB="45725"/>
                </a:tc>
                <a:extLst>
                  <a:ext uri="{0D108BD9-81ED-4DB2-BD59-A6C34878D82A}">
                    <a16:rowId xmlns:a16="http://schemas.microsoft.com/office/drawing/2014/main" val="10004"/>
                  </a:ext>
                </a:extLst>
              </a:tr>
              <a:tr h="427200">
                <a:tc>
                  <a:txBody>
                    <a:bodyPr/>
                    <a:lstStyle/>
                    <a:p>
                      <a:pPr marL="0" marR="0" lvl="0" indent="0" algn="l" rtl="0">
                        <a:spcBef>
                          <a:spcPts val="0"/>
                        </a:spcBef>
                        <a:spcAft>
                          <a:spcPts val="0"/>
                        </a:spcAft>
                        <a:buNone/>
                      </a:pPr>
                      <a:r>
                        <a:rPr lang="en-US" sz="1800"/>
                        <a:t>Response to Intervention</a:t>
                      </a:r>
                      <a:endParaRPr sz="1800"/>
                    </a:p>
                  </a:txBody>
                  <a:tcPr marL="91450" marR="91450" marT="45725" marB="45725"/>
                </a:tc>
                <a:tc>
                  <a:txBody>
                    <a:bodyPr/>
                    <a:lstStyle/>
                    <a:p>
                      <a:pPr marL="0" marR="0" lvl="0" indent="0" algn="l" rtl="0">
                        <a:spcBef>
                          <a:spcPts val="0"/>
                        </a:spcBef>
                        <a:spcAft>
                          <a:spcPts val="0"/>
                        </a:spcAft>
                        <a:buNone/>
                      </a:pPr>
                      <a:r>
                        <a:rPr lang="en-US" sz="1800"/>
                        <a:t>1.09</a:t>
                      </a:r>
                      <a:endParaRPr sz="1800"/>
                    </a:p>
                  </a:txBody>
                  <a:tcPr marL="91450" marR="91450" marT="45725" marB="45725"/>
                </a:tc>
                <a:extLst>
                  <a:ext uri="{0D108BD9-81ED-4DB2-BD59-A6C34878D82A}">
                    <a16:rowId xmlns:a16="http://schemas.microsoft.com/office/drawing/2014/main" val="10005"/>
                  </a:ext>
                </a:extLst>
              </a:tr>
              <a:tr h="427200">
                <a:tc>
                  <a:txBody>
                    <a:bodyPr/>
                    <a:lstStyle/>
                    <a:p>
                      <a:pPr marL="0" marR="0" lvl="0" indent="0" algn="l" rtl="0">
                        <a:spcBef>
                          <a:spcPts val="0"/>
                        </a:spcBef>
                        <a:spcAft>
                          <a:spcPts val="0"/>
                        </a:spcAft>
                        <a:buNone/>
                      </a:pPr>
                      <a:r>
                        <a:rPr lang="en-US" sz="1800"/>
                        <a:t>Strategies to Promote Active Student Engagement</a:t>
                      </a:r>
                      <a:endParaRPr sz="1800"/>
                    </a:p>
                  </a:txBody>
                  <a:tcPr marL="91450" marR="91450" marT="45725" marB="45725">
                    <a:solidFill>
                      <a:srgbClr val="E8EBF0"/>
                    </a:solidFill>
                  </a:tcPr>
                </a:tc>
                <a:tc>
                  <a:txBody>
                    <a:bodyPr/>
                    <a:lstStyle/>
                    <a:p>
                      <a:pPr marL="0" marR="0" lvl="0" indent="0" algn="l" rtl="0">
                        <a:spcBef>
                          <a:spcPts val="0"/>
                        </a:spcBef>
                        <a:spcAft>
                          <a:spcPts val="0"/>
                        </a:spcAft>
                        <a:buNone/>
                      </a:pPr>
                      <a:r>
                        <a:rPr lang="en-US" sz="1800"/>
                        <a:t>0.40-1.20</a:t>
                      </a:r>
                      <a:endParaRPr sz="1800"/>
                    </a:p>
                  </a:txBody>
                  <a:tcPr marL="91450" marR="91450" marT="45725" marB="45725"/>
                </a:tc>
                <a:extLst>
                  <a:ext uri="{0D108BD9-81ED-4DB2-BD59-A6C34878D82A}">
                    <a16:rowId xmlns:a16="http://schemas.microsoft.com/office/drawing/2014/main" val="10006"/>
                  </a:ext>
                </a:extLst>
              </a:tr>
              <a:tr h="427200">
                <a:tc>
                  <a:txBody>
                    <a:bodyPr/>
                    <a:lstStyle/>
                    <a:p>
                      <a:pPr marL="0" marR="0" lvl="0" indent="0" algn="l" rtl="0">
                        <a:spcBef>
                          <a:spcPts val="0"/>
                        </a:spcBef>
                        <a:spcAft>
                          <a:spcPts val="0"/>
                        </a:spcAft>
                        <a:buNone/>
                      </a:pPr>
                      <a:r>
                        <a:rPr lang="en-US" sz="1800"/>
                        <a:t>Teaching Cognitive and Metacognitive Strategies</a:t>
                      </a:r>
                      <a:endParaRPr sz="1800"/>
                    </a:p>
                  </a:txBody>
                  <a:tcPr marL="91450" marR="91450" marT="45725" marB="45725"/>
                </a:tc>
                <a:tc>
                  <a:txBody>
                    <a:bodyPr/>
                    <a:lstStyle/>
                    <a:p>
                      <a:pPr marL="0" marR="0" lvl="0" indent="0" algn="l" rtl="0">
                        <a:spcBef>
                          <a:spcPts val="0"/>
                        </a:spcBef>
                        <a:spcAft>
                          <a:spcPts val="0"/>
                        </a:spcAft>
                        <a:buNone/>
                      </a:pPr>
                      <a:r>
                        <a:rPr lang="en-US" sz="1800"/>
                        <a:t>0.55-1.29</a:t>
                      </a:r>
                      <a:endParaRPr sz="180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7"/>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18</a:t>
            </a:fld>
            <a:endParaRPr/>
          </a:p>
        </p:txBody>
      </p:sp>
      <p:sp>
        <p:nvSpPr>
          <p:cNvPr id="574" name="Google Shape;574;p97"/>
          <p:cNvSpPr txBox="1"/>
          <p:nvPr/>
        </p:nvSpPr>
        <p:spPr>
          <a:xfrm>
            <a:off x="687400" y="499875"/>
            <a:ext cx="8224800" cy="1316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High Leverage Practices </a:t>
            </a:r>
            <a:endParaRPr sz="4800">
              <a:solidFill>
                <a:srgbClr val="A5A5A5"/>
              </a:solidFill>
              <a:latin typeface="Arial Narrow"/>
              <a:ea typeface="Arial Narrow"/>
              <a:cs typeface="Arial Narrow"/>
              <a:sym typeface="Arial Narrow"/>
            </a:endParaRPr>
          </a:p>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Expert Activity</a:t>
            </a:r>
            <a:endParaRPr sz="4800">
              <a:solidFill>
                <a:srgbClr val="A5A5A5"/>
              </a:solidFill>
              <a:latin typeface="Arial Narrow"/>
              <a:ea typeface="Arial Narrow"/>
              <a:cs typeface="Arial Narrow"/>
              <a:sym typeface="Arial Narrow"/>
            </a:endParaRPr>
          </a:p>
        </p:txBody>
      </p:sp>
      <p:sp>
        <p:nvSpPr>
          <p:cNvPr id="575" name="Google Shape;575;p97"/>
          <p:cNvSpPr txBo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None/>
            </a:pPr>
            <a:r>
              <a:rPr lang="en-US" sz="2400">
                <a:solidFill>
                  <a:srgbClr val="25496F"/>
                </a:solidFill>
              </a:rPr>
              <a:t>Read about the assigned high-leverage practice(s).</a:t>
            </a:r>
            <a:endParaRPr sz="2400">
              <a:solidFill>
                <a:srgbClr val="25496F"/>
              </a:solidFill>
            </a:endParaRPr>
          </a:p>
          <a:p>
            <a:pPr marL="0" lvl="0" indent="0" algn="l" rtl="0">
              <a:spcBef>
                <a:spcPts val="600"/>
              </a:spcBef>
              <a:spcAft>
                <a:spcPts val="0"/>
              </a:spcAft>
              <a:buNone/>
            </a:pPr>
            <a:endParaRPr sz="2400">
              <a:solidFill>
                <a:srgbClr val="25496F"/>
              </a:solidFill>
            </a:endParaRPr>
          </a:p>
          <a:p>
            <a:pPr marL="0" lvl="0" indent="0" algn="l" rtl="0">
              <a:spcBef>
                <a:spcPts val="600"/>
              </a:spcBef>
              <a:spcAft>
                <a:spcPts val="0"/>
              </a:spcAft>
              <a:buNone/>
            </a:pPr>
            <a:r>
              <a:rPr lang="en-US" sz="2400">
                <a:solidFill>
                  <a:srgbClr val="25496F"/>
                </a:solidFill>
              </a:rPr>
              <a:t>Prepare two to three key points and an implementation consideration related to your HLP(s) to share with the larger group.</a:t>
            </a:r>
            <a:endParaRPr sz="2400">
              <a:solidFill>
                <a:srgbClr val="25496F"/>
              </a:solidFill>
            </a:endParaRPr>
          </a:p>
        </p:txBody>
      </p:sp>
      <p:pic>
        <p:nvPicPr>
          <p:cNvPr id="576" name="Google Shape;576;p97"/>
          <p:cNvPicPr preferRelativeResize="0"/>
          <p:nvPr/>
        </p:nvPicPr>
        <p:blipFill>
          <a:blip r:embed="rId3">
            <a:alphaModFix/>
          </a:blip>
          <a:stretch>
            <a:fillRect/>
          </a:stretch>
        </p:blipFill>
        <p:spPr>
          <a:xfrm>
            <a:off x="6138350" y="4213150"/>
            <a:ext cx="1428750" cy="1428750"/>
          </a:xfrm>
          <a:prstGeom prst="rect">
            <a:avLst/>
          </a:prstGeom>
          <a:noFill/>
          <a:ln>
            <a:noFill/>
          </a:ln>
        </p:spPr>
      </p:pic>
      <p:sp>
        <p:nvSpPr>
          <p:cNvPr id="577" name="Google Shape;577;p97"/>
          <p:cNvSpPr/>
          <p:nvPr/>
        </p:nvSpPr>
        <p:spPr>
          <a:xfrm>
            <a:off x="5169406" y="6100768"/>
            <a:ext cx="14808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578" name="Google Shape;578;p97"/>
          <p:cNvGrpSpPr/>
          <p:nvPr/>
        </p:nvGrpSpPr>
        <p:grpSpPr>
          <a:xfrm>
            <a:off x="6867065" y="5887477"/>
            <a:ext cx="1680381" cy="918000"/>
            <a:chOff x="6939451" y="5887473"/>
            <a:chExt cx="1608174" cy="918000"/>
          </a:xfrm>
        </p:grpSpPr>
        <p:sp>
          <p:nvSpPr>
            <p:cNvPr id="579" name="Google Shape;579;p97"/>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0" name="Google Shape;580;p97"/>
            <p:cNvSpPr txBox="1"/>
            <p:nvPr/>
          </p:nvSpPr>
          <p:spPr>
            <a:xfrm>
              <a:off x="7403438" y="618507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19</a:t>
            </a:fld>
            <a:endParaRPr/>
          </a:p>
        </p:txBody>
      </p:sp>
      <p:sp>
        <p:nvSpPr>
          <p:cNvPr id="587" name="Google Shape;587;p9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What are Evidenced-Based Practices?</a:t>
            </a:r>
            <a:endParaRPr/>
          </a:p>
        </p:txBody>
      </p:sp>
      <p:sp>
        <p:nvSpPr>
          <p:cNvPr id="588" name="Google Shape;588;p98"/>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a:t>EBPs are taught using HLPs!</a:t>
            </a:r>
            <a:endParaRPr/>
          </a:p>
        </p:txBody>
      </p:sp>
      <p:sp>
        <p:nvSpPr>
          <p:cNvPr id="589" name="Google Shape;589;p98"/>
          <p:cNvSpPr/>
          <p:nvPr/>
        </p:nvSpPr>
        <p:spPr>
          <a:xfrm>
            <a:off x="950026" y="2731625"/>
            <a:ext cx="3225000" cy="1341300"/>
          </a:xfrm>
          <a:prstGeom prst="rect">
            <a:avLst/>
          </a:prstGeom>
          <a:solidFill>
            <a:schemeClr val="accent3"/>
          </a:solidFill>
          <a:ln w="25400" cap="flat" cmpd="sng">
            <a:solidFill>
              <a:srgbClr val="537F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Are content specific</a:t>
            </a:r>
            <a:endParaRPr/>
          </a:p>
        </p:txBody>
      </p:sp>
      <p:sp>
        <p:nvSpPr>
          <p:cNvPr id="590" name="Google Shape;590;p98"/>
          <p:cNvSpPr/>
          <p:nvPr/>
        </p:nvSpPr>
        <p:spPr>
          <a:xfrm>
            <a:off x="950026" y="4305688"/>
            <a:ext cx="3278100" cy="1429200"/>
          </a:xfrm>
          <a:prstGeom prst="rect">
            <a:avLst/>
          </a:prstGeom>
          <a:solidFill>
            <a:schemeClr val="accent1"/>
          </a:solidFill>
          <a:ln w="25400" cap="flat" cmpd="sng">
            <a:solidFill>
              <a:srgbClr val="3656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Learner dependent</a:t>
            </a:r>
            <a:endParaRPr/>
          </a:p>
        </p:txBody>
      </p:sp>
      <p:sp>
        <p:nvSpPr>
          <p:cNvPr id="591" name="Google Shape;591;p98"/>
          <p:cNvSpPr/>
          <p:nvPr/>
        </p:nvSpPr>
        <p:spPr>
          <a:xfrm>
            <a:off x="4572000" y="2731624"/>
            <a:ext cx="3225000" cy="1341300"/>
          </a:xfrm>
          <a:prstGeom prst="rect">
            <a:avLst/>
          </a:prstGeom>
          <a:solidFill>
            <a:srgbClr val="AE8112"/>
          </a:solidFill>
          <a:ln w="25400" cap="flat" cmpd="sng">
            <a:solidFill>
              <a:srgbClr val="AE81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Developmentally appropriate</a:t>
            </a:r>
            <a:endParaRPr/>
          </a:p>
        </p:txBody>
      </p:sp>
      <p:sp>
        <p:nvSpPr>
          <p:cNvPr id="592" name="Google Shape;592;p98"/>
          <p:cNvSpPr/>
          <p:nvPr/>
        </p:nvSpPr>
        <p:spPr>
          <a:xfrm>
            <a:off x="4572000" y="4305687"/>
            <a:ext cx="3278100" cy="1429200"/>
          </a:xfrm>
          <a:prstGeom prst="rect">
            <a:avLst/>
          </a:prstGeom>
          <a:solidFill>
            <a:schemeClr val="accent2"/>
          </a:solidFill>
          <a:ln w="25400" cap="flat" cmpd="sng">
            <a:solidFill>
              <a:srgbClr val="7938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Supported by research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81"/>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Secondary RTI Series Overview</a:t>
            </a:r>
            <a:endParaRPr/>
          </a:p>
        </p:txBody>
      </p:sp>
      <p:sp>
        <p:nvSpPr>
          <p:cNvPr id="399" name="Google Shape;399;p81"/>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pic>
        <p:nvPicPr>
          <p:cNvPr id="400" name="Google Shape;400;p81"/>
          <p:cNvPicPr preferRelativeResize="0"/>
          <p:nvPr/>
        </p:nvPicPr>
        <p:blipFill>
          <a:blip r:embed="rId3">
            <a:alphaModFix/>
          </a:blip>
          <a:stretch>
            <a:fillRect/>
          </a:stretch>
        </p:blipFill>
        <p:spPr>
          <a:xfrm>
            <a:off x="6643700" y="318050"/>
            <a:ext cx="2500300" cy="651725"/>
          </a:xfrm>
          <a:prstGeom prst="rect">
            <a:avLst/>
          </a:prstGeom>
          <a:noFill/>
          <a:ln>
            <a:noFill/>
          </a:ln>
        </p:spPr>
      </p:pic>
      <p:grpSp>
        <p:nvGrpSpPr>
          <p:cNvPr id="401" name="Google Shape;401;p81"/>
          <p:cNvGrpSpPr/>
          <p:nvPr/>
        </p:nvGrpSpPr>
        <p:grpSpPr>
          <a:xfrm>
            <a:off x="-3177141" y="1448624"/>
            <a:ext cx="12879984" cy="4605900"/>
            <a:chOff x="-3864506" y="-593454"/>
            <a:chExt cx="12223578" cy="4605900"/>
          </a:xfrm>
        </p:grpSpPr>
        <p:sp>
          <p:nvSpPr>
            <p:cNvPr id="402" name="Google Shape;402;p81"/>
            <p:cNvSpPr/>
            <p:nvPr/>
          </p:nvSpPr>
          <p:spPr>
            <a:xfrm>
              <a:off x="-3864506" y="-593454"/>
              <a:ext cx="4605900" cy="4605900"/>
            </a:xfrm>
            <a:prstGeom prst="blockArc">
              <a:avLst>
                <a:gd name="adj1" fmla="val 18900000"/>
                <a:gd name="adj2" fmla="val 2700000"/>
                <a:gd name="adj3" fmla="val 469"/>
              </a:avLst>
            </a:prstGeom>
            <a:noFill/>
            <a:ln w="25400" cap="flat" cmpd="sng">
              <a:solidFill>
                <a:srgbClr val="3B5D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1"/>
            <p:cNvSpPr/>
            <p:nvPr/>
          </p:nvSpPr>
          <p:spPr>
            <a:xfrm>
              <a:off x="476729" y="341892"/>
              <a:ext cx="7231500" cy="6837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1"/>
            <p:cNvSpPr txBox="1"/>
            <p:nvPr/>
          </p:nvSpPr>
          <p:spPr>
            <a:xfrm>
              <a:off x="404412" y="341892"/>
              <a:ext cx="7231500" cy="683700"/>
            </a:xfrm>
            <a:prstGeom prst="rect">
              <a:avLst/>
            </a:prstGeom>
            <a:noFill/>
            <a:ln>
              <a:noFill/>
            </a:ln>
          </p:spPr>
          <p:txBody>
            <a:bodyPr spcFirstLastPara="1" wrap="square" lIns="542750" tIns="53325" rIns="53325" bIns="53325"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Module 11: Overview of Secondary RTI Implementation</a:t>
              </a:r>
              <a:endParaRPr/>
            </a:p>
          </p:txBody>
        </p:sp>
        <p:sp>
          <p:nvSpPr>
            <p:cNvPr id="405" name="Google Shape;405;p81"/>
            <p:cNvSpPr/>
            <p:nvPr/>
          </p:nvSpPr>
          <p:spPr>
            <a:xfrm>
              <a:off x="49364" y="256419"/>
              <a:ext cx="854700" cy="854700"/>
            </a:xfrm>
            <a:prstGeom prst="ellipse">
              <a:avLst/>
            </a:prstGeom>
            <a:solidFill>
              <a:schemeClr val="lt1"/>
            </a:solidFill>
            <a:ln w="25400" cap="flat" cmpd="sng">
              <a:solidFill>
                <a:srgbClr val="4A76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1"/>
            <p:cNvSpPr/>
            <p:nvPr/>
          </p:nvSpPr>
          <p:spPr>
            <a:xfrm>
              <a:off x="725284" y="1367568"/>
              <a:ext cx="6982800" cy="683700"/>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1"/>
            <p:cNvSpPr txBox="1"/>
            <p:nvPr/>
          </p:nvSpPr>
          <p:spPr>
            <a:xfrm>
              <a:off x="652972" y="1367572"/>
              <a:ext cx="7706100" cy="683700"/>
            </a:xfrm>
            <a:prstGeom prst="rect">
              <a:avLst/>
            </a:prstGeom>
            <a:noFill/>
            <a:ln>
              <a:noFill/>
            </a:ln>
          </p:spPr>
          <p:txBody>
            <a:bodyPr spcFirstLastPara="1" wrap="square" lIns="542750" tIns="53325" rIns="53325" bIns="53325"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Module 12: Early Warning Systems in Secondary Settings</a:t>
              </a:r>
              <a:endParaRPr/>
            </a:p>
          </p:txBody>
        </p:sp>
        <p:sp>
          <p:nvSpPr>
            <p:cNvPr id="408" name="Google Shape;408;p81"/>
            <p:cNvSpPr/>
            <p:nvPr/>
          </p:nvSpPr>
          <p:spPr>
            <a:xfrm>
              <a:off x="297919" y="1282095"/>
              <a:ext cx="854700" cy="854700"/>
            </a:xfrm>
            <a:prstGeom prst="ellipse">
              <a:avLst/>
            </a:prstGeom>
            <a:solidFill>
              <a:schemeClr val="lt1"/>
            </a:solidFill>
            <a:ln w="25400" cap="flat" cmpd="sng">
              <a:solidFill>
                <a:srgbClr val="4A76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1"/>
            <p:cNvSpPr/>
            <p:nvPr/>
          </p:nvSpPr>
          <p:spPr>
            <a:xfrm>
              <a:off x="476729" y="2393245"/>
              <a:ext cx="7231500" cy="683700"/>
            </a:xfrm>
            <a:prstGeom prst="rect">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1"/>
            <p:cNvSpPr txBox="1"/>
            <p:nvPr/>
          </p:nvSpPr>
          <p:spPr>
            <a:xfrm>
              <a:off x="404412" y="2393245"/>
              <a:ext cx="7231500" cy="683700"/>
            </a:xfrm>
            <a:prstGeom prst="rect">
              <a:avLst/>
            </a:prstGeom>
            <a:noFill/>
            <a:ln>
              <a:noFill/>
            </a:ln>
          </p:spPr>
          <p:txBody>
            <a:bodyPr spcFirstLastPara="1" wrap="square" lIns="542750" tIns="53325" rIns="53325" bIns="53325"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 Module 13: E</a:t>
              </a:r>
              <a:r>
                <a:rPr lang="en-US" sz="2100">
                  <a:solidFill>
                    <a:schemeClr val="lt1"/>
                  </a:solidFill>
                </a:rPr>
                <a:t>vidence-Based Practice</a:t>
              </a:r>
              <a:r>
                <a:rPr lang="en-US" sz="2100" b="0" i="0" u="none" strike="noStrike" cap="none">
                  <a:solidFill>
                    <a:schemeClr val="lt1"/>
                  </a:solidFill>
                  <a:latin typeface="Arial"/>
                  <a:ea typeface="Arial"/>
                  <a:cs typeface="Arial"/>
                  <a:sym typeface="Arial"/>
                </a:rPr>
                <a:t>s Across the Tiers in Secondary Settings </a:t>
              </a:r>
              <a:endParaRPr/>
            </a:p>
          </p:txBody>
        </p:sp>
        <p:sp>
          <p:nvSpPr>
            <p:cNvPr id="411" name="Google Shape;411;p81"/>
            <p:cNvSpPr/>
            <p:nvPr/>
          </p:nvSpPr>
          <p:spPr>
            <a:xfrm>
              <a:off x="49364" y="2307772"/>
              <a:ext cx="854700" cy="854700"/>
            </a:xfrm>
            <a:prstGeom prst="ellipse">
              <a:avLst/>
            </a:prstGeom>
            <a:solidFill>
              <a:schemeClr val="lt1"/>
            </a:solidFill>
            <a:ln w="25400" cap="flat" cmpd="sng">
              <a:solidFill>
                <a:srgbClr val="4A76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99"/>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20</a:t>
            </a:fld>
            <a:endParaRPr/>
          </a:p>
        </p:txBody>
      </p:sp>
      <p:sp>
        <p:nvSpPr>
          <p:cNvPr id="599" name="Google Shape;599;p99"/>
          <p:cNvSpPr txBox="1"/>
          <p:nvPr/>
        </p:nvSpPr>
        <p:spPr>
          <a:xfrm>
            <a:off x="687400" y="499875"/>
            <a:ext cx="8224800" cy="1316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HLPs and EBPs: A Promising Pair</a:t>
            </a:r>
            <a:endParaRPr sz="4800">
              <a:solidFill>
                <a:srgbClr val="A5A5A5"/>
              </a:solidFill>
              <a:latin typeface="Arial Narrow"/>
              <a:ea typeface="Arial Narrow"/>
              <a:cs typeface="Arial Narrow"/>
              <a:sym typeface="Arial Narrow"/>
            </a:endParaRPr>
          </a:p>
        </p:txBody>
      </p:sp>
      <p:pic>
        <p:nvPicPr>
          <p:cNvPr id="600" name="Google Shape;600;p99"/>
          <p:cNvPicPr preferRelativeResize="0"/>
          <p:nvPr/>
        </p:nvPicPr>
        <p:blipFill>
          <a:blip r:embed="rId3">
            <a:alphaModFix/>
          </a:blip>
          <a:stretch>
            <a:fillRect/>
          </a:stretch>
        </p:blipFill>
        <p:spPr>
          <a:xfrm>
            <a:off x="228600" y="2011552"/>
            <a:ext cx="8668824" cy="3723522"/>
          </a:xfrm>
          <a:prstGeom prst="rect">
            <a:avLst/>
          </a:prstGeom>
          <a:noFill/>
          <a:ln w="9525" cap="flat" cmpd="sng">
            <a:solidFill>
              <a:srgbClr val="000000"/>
            </a:solidFill>
            <a:prstDash val="solid"/>
            <a:round/>
            <a:headEnd type="none" w="sm" len="sm"/>
            <a:tailEnd type="none" w="sm" len="sm"/>
          </a:ln>
        </p:spPr>
      </p:pic>
      <p:sp>
        <p:nvSpPr>
          <p:cNvPr id="601" name="Google Shape;601;p99"/>
          <p:cNvSpPr/>
          <p:nvPr/>
        </p:nvSpPr>
        <p:spPr>
          <a:xfrm>
            <a:off x="5169406" y="6100768"/>
            <a:ext cx="14808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602" name="Google Shape;602;p99"/>
          <p:cNvGrpSpPr/>
          <p:nvPr/>
        </p:nvGrpSpPr>
        <p:grpSpPr>
          <a:xfrm>
            <a:off x="6867065" y="5887477"/>
            <a:ext cx="1680381" cy="918000"/>
            <a:chOff x="6939451" y="5887473"/>
            <a:chExt cx="1608174" cy="918000"/>
          </a:xfrm>
        </p:grpSpPr>
        <p:sp>
          <p:nvSpPr>
            <p:cNvPr id="603" name="Google Shape;603;p99"/>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04" name="Google Shape;604;p99"/>
            <p:cNvSpPr txBox="1"/>
            <p:nvPr/>
          </p:nvSpPr>
          <p:spPr>
            <a:xfrm>
              <a:off x="7403438" y="618507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0"/>
          <p:cNvSpPr/>
          <p:nvPr/>
        </p:nvSpPr>
        <p:spPr>
          <a:xfrm>
            <a:off x="681550" y="1703850"/>
            <a:ext cx="8462400" cy="319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0"/>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pic>
        <p:nvPicPr>
          <p:cNvPr id="612" name="Google Shape;612;p100"/>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613" name="Google Shape;613;p100"/>
          <p:cNvSpPr txBox="1">
            <a:spLocks noGrp="1"/>
          </p:cNvSpPr>
          <p:nvPr>
            <p:ph type="title"/>
          </p:nvPr>
        </p:nvSpPr>
        <p:spPr>
          <a:xfrm>
            <a:off x="681550" y="241850"/>
            <a:ext cx="8224800" cy="777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Across the Tiers</a:t>
            </a:r>
            <a:endParaRPr>
              <a:solidFill>
                <a:srgbClr val="A5A5A5"/>
              </a:solidFill>
            </a:endParaRPr>
          </a:p>
        </p:txBody>
      </p:sp>
      <p:pic>
        <p:nvPicPr>
          <p:cNvPr id="614" name="Google Shape;614;p100"/>
          <p:cNvPicPr preferRelativeResize="0"/>
          <p:nvPr/>
        </p:nvPicPr>
        <p:blipFill>
          <a:blip r:embed="rId3">
            <a:alphaModFix/>
          </a:blip>
          <a:stretch>
            <a:fillRect/>
          </a:stretch>
        </p:blipFill>
        <p:spPr>
          <a:xfrm>
            <a:off x="6643700" y="318050"/>
            <a:ext cx="2500300" cy="651725"/>
          </a:xfrm>
          <a:prstGeom prst="rect">
            <a:avLst/>
          </a:prstGeom>
          <a:noFill/>
          <a:ln>
            <a:noFill/>
          </a:ln>
        </p:spPr>
      </p:pic>
      <p:graphicFrame>
        <p:nvGraphicFramePr>
          <p:cNvPr id="615" name="Google Shape;615;p100"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p:nvPr/>
        </p:nvGraphicFramePr>
        <p:xfrm>
          <a:off x="0" y="992335"/>
          <a:ext cx="9143975" cy="5178230"/>
        </p:xfrm>
        <a:graphic>
          <a:graphicData uri="http://schemas.openxmlformats.org/drawingml/2006/table">
            <a:tbl>
              <a:tblPr firstRow="1" bandRow="1">
                <a:noFill/>
                <a:tableStyleId>{37BF5414-8399-4566-A5EE-8E693F9B9000}</a:tableStyleId>
              </a:tblPr>
              <a:tblGrid>
                <a:gridCol w="1608425">
                  <a:extLst>
                    <a:ext uri="{9D8B030D-6E8A-4147-A177-3AD203B41FA5}">
                      <a16:colId xmlns:a16="http://schemas.microsoft.com/office/drawing/2014/main" val="20000"/>
                    </a:ext>
                  </a:extLst>
                </a:gridCol>
                <a:gridCol w="2511850">
                  <a:extLst>
                    <a:ext uri="{9D8B030D-6E8A-4147-A177-3AD203B41FA5}">
                      <a16:colId xmlns:a16="http://schemas.microsoft.com/office/drawing/2014/main" val="20001"/>
                    </a:ext>
                  </a:extLst>
                </a:gridCol>
                <a:gridCol w="2511850">
                  <a:extLst>
                    <a:ext uri="{9D8B030D-6E8A-4147-A177-3AD203B41FA5}">
                      <a16:colId xmlns:a16="http://schemas.microsoft.com/office/drawing/2014/main" val="20002"/>
                    </a:ext>
                  </a:extLst>
                </a:gridCol>
                <a:gridCol w="2511850">
                  <a:extLst>
                    <a:ext uri="{9D8B030D-6E8A-4147-A177-3AD203B41FA5}">
                      <a16:colId xmlns:a16="http://schemas.microsoft.com/office/drawing/2014/main" val="20003"/>
                    </a:ext>
                  </a:extLst>
                </a:gridCol>
              </a:tblGrid>
              <a:tr h="548250">
                <a:tc>
                  <a:txBody>
                    <a:bodyPr/>
                    <a:lstStyle/>
                    <a:p>
                      <a:pPr marL="0" marR="0" lvl="0" indent="0" algn="l" rtl="0">
                        <a:spcBef>
                          <a:spcPts val="0"/>
                        </a:spcBef>
                        <a:spcAft>
                          <a:spcPts val="0"/>
                        </a:spcAft>
                        <a:buNone/>
                      </a:pPr>
                      <a:endParaRPr sz="2000"/>
                    </a:p>
                  </a:txBody>
                  <a:tcPr marL="91800" marR="91800" marT="45725" marB="45725">
                    <a:solidFill>
                      <a:srgbClr val="6986A3"/>
                    </a:solidFill>
                  </a:tcPr>
                </a:tc>
                <a:tc>
                  <a:txBody>
                    <a:bodyPr/>
                    <a:lstStyle/>
                    <a:p>
                      <a:pPr marL="0" marR="0" lvl="0" indent="0" algn="l" rtl="0">
                        <a:spcBef>
                          <a:spcPts val="0"/>
                        </a:spcBef>
                        <a:spcAft>
                          <a:spcPts val="0"/>
                        </a:spcAft>
                        <a:buNone/>
                      </a:pPr>
                      <a:r>
                        <a:rPr lang="en-US" sz="2400"/>
                        <a:t>Tier I</a:t>
                      </a:r>
                      <a:endParaRPr sz="2400"/>
                    </a:p>
                  </a:txBody>
                  <a:tcPr marL="91800" marR="91800" marT="45725" marB="45725">
                    <a:solidFill>
                      <a:srgbClr val="6986A3"/>
                    </a:solidFill>
                  </a:tcPr>
                </a:tc>
                <a:tc>
                  <a:txBody>
                    <a:bodyPr/>
                    <a:lstStyle/>
                    <a:p>
                      <a:pPr marL="0" marR="0" lvl="0" indent="0" algn="l" rtl="0">
                        <a:spcBef>
                          <a:spcPts val="0"/>
                        </a:spcBef>
                        <a:spcAft>
                          <a:spcPts val="0"/>
                        </a:spcAft>
                        <a:buNone/>
                      </a:pPr>
                      <a:r>
                        <a:rPr lang="en-US" sz="2400"/>
                        <a:t>Tier II</a:t>
                      </a:r>
                      <a:endParaRPr sz="2400"/>
                    </a:p>
                  </a:txBody>
                  <a:tcPr marL="91800" marR="91800" marT="45725" marB="45725">
                    <a:solidFill>
                      <a:srgbClr val="6986A3"/>
                    </a:solidFill>
                  </a:tcPr>
                </a:tc>
                <a:tc>
                  <a:txBody>
                    <a:bodyPr/>
                    <a:lstStyle/>
                    <a:p>
                      <a:pPr marL="0" marR="0" lvl="0" indent="0" algn="l" rtl="0">
                        <a:spcBef>
                          <a:spcPts val="0"/>
                        </a:spcBef>
                        <a:spcAft>
                          <a:spcPts val="0"/>
                        </a:spcAft>
                        <a:buNone/>
                      </a:pPr>
                      <a:r>
                        <a:rPr lang="en-US" sz="2400"/>
                        <a:t>Tier III</a:t>
                      </a:r>
                      <a:endParaRPr sz="2400"/>
                    </a:p>
                  </a:txBody>
                  <a:tcPr marL="91800" marR="91800" marT="45725" marB="45725">
                    <a:solidFill>
                      <a:srgbClr val="6986A3"/>
                    </a:solidFill>
                  </a:tcPr>
                </a:tc>
                <a:extLst>
                  <a:ext uri="{0D108BD9-81ED-4DB2-BD59-A6C34878D82A}">
                    <a16:rowId xmlns:a16="http://schemas.microsoft.com/office/drawing/2014/main" val="10000"/>
                  </a:ext>
                </a:extLst>
              </a:tr>
              <a:tr h="2185075">
                <a:tc>
                  <a:txBody>
                    <a:bodyPr/>
                    <a:lstStyle/>
                    <a:p>
                      <a:pPr marL="0" marR="0" lvl="0" indent="0" algn="l" rtl="0">
                        <a:spcBef>
                          <a:spcPts val="0"/>
                        </a:spcBef>
                        <a:spcAft>
                          <a:spcPts val="0"/>
                        </a:spcAft>
                        <a:buNone/>
                      </a:pPr>
                      <a:r>
                        <a:rPr lang="en-US" sz="1800" b="1">
                          <a:solidFill>
                            <a:schemeClr val="lt1"/>
                          </a:solidFill>
                        </a:rPr>
                        <a:t>Instruction/</a:t>
                      </a:r>
                      <a:endParaRPr sz="1800"/>
                    </a:p>
                    <a:p>
                      <a:pPr marL="0" marR="0" lvl="0" indent="0" algn="l" rtl="0">
                        <a:spcBef>
                          <a:spcPts val="0"/>
                        </a:spcBef>
                        <a:spcAft>
                          <a:spcPts val="0"/>
                        </a:spcAft>
                        <a:buNone/>
                      </a:pPr>
                      <a:r>
                        <a:rPr lang="en-US" sz="1800" b="1">
                          <a:solidFill>
                            <a:schemeClr val="lt1"/>
                          </a:solidFill>
                        </a:rPr>
                        <a:t>Intervention Approach</a:t>
                      </a:r>
                      <a:endParaRPr sz="1800" b="1">
                        <a:solidFill>
                          <a:schemeClr val="lt1"/>
                        </a:solidFill>
                      </a:endParaRPr>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Comprehensive, research-based curriculum and differentiated based on students’ needs</a:t>
                      </a:r>
                      <a:endParaRPr sz="1700"/>
                    </a:p>
                  </a:txBody>
                  <a:tcPr marL="91450" marR="0" marT="45725" marB="45725"/>
                </a:tc>
                <a:tc>
                  <a:txBody>
                    <a:bodyPr/>
                    <a:lstStyle/>
                    <a:p>
                      <a:pPr marL="0" marR="0" lvl="0" indent="0" algn="l" rtl="0">
                        <a:spcBef>
                          <a:spcPts val="0"/>
                        </a:spcBef>
                        <a:spcAft>
                          <a:spcPts val="0"/>
                        </a:spcAft>
                        <a:buNone/>
                      </a:pPr>
                      <a:r>
                        <a:rPr lang="en-US" sz="1700"/>
                        <a:t>Supplemental, evidence-based interventions; supports core instruction</a:t>
                      </a:r>
                      <a:endParaRPr sz="1700"/>
                    </a:p>
                  </a:txBody>
                  <a:tcPr marL="91450" marR="91450" marT="45725" marB="45725"/>
                </a:tc>
                <a:tc>
                  <a:txBody>
                    <a:bodyPr/>
                    <a:lstStyle/>
                    <a:p>
                      <a:pPr marL="0" lvl="0" indent="0" algn="l" rtl="0">
                        <a:spcBef>
                          <a:spcPts val="0"/>
                        </a:spcBef>
                        <a:spcAft>
                          <a:spcPts val="0"/>
                        </a:spcAft>
                        <a:buNone/>
                      </a:pPr>
                      <a:r>
                        <a:rPr lang="en-US" sz="1700"/>
                        <a:t>Supplemental, customized, intensive, systematic, evidence-based instruction that targets areas of greatest need; supplements core instruction</a:t>
                      </a:r>
                      <a:endParaRPr sz="1700"/>
                    </a:p>
                  </a:txBody>
                  <a:tcPr marL="91450" marR="0" marT="45725" marB="45725"/>
                </a:tc>
                <a:extLst>
                  <a:ext uri="{0D108BD9-81ED-4DB2-BD59-A6C34878D82A}">
                    <a16:rowId xmlns:a16="http://schemas.microsoft.com/office/drawing/2014/main" val="10001"/>
                  </a:ext>
                </a:extLst>
              </a:tr>
              <a:tr h="707525">
                <a:tc>
                  <a:txBody>
                    <a:bodyPr/>
                    <a:lstStyle/>
                    <a:p>
                      <a:pPr marL="0" marR="0" lvl="0" indent="0" algn="l" rtl="0">
                        <a:spcBef>
                          <a:spcPts val="0"/>
                        </a:spcBef>
                        <a:spcAft>
                          <a:spcPts val="0"/>
                        </a:spcAft>
                        <a:buNone/>
                      </a:pPr>
                      <a:r>
                        <a:rPr lang="en-US" sz="1800" b="1">
                          <a:solidFill>
                            <a:schemeClr val="lt1"/>
                          </a:solidFill>
                        </a:rPr>
                        <a:t>Group Size </a:t>
                      </a:r>
                      <a:endParaRPr sz="1800" b="1">
                        <a:solidFill>
                          <a:schemeClr val="lt1"/>
                        </a:solidFill>
                      </a:endParaRPr>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Whole group with flexible grouping</a:t>
                      </a:r>
                      <a:endParaRPr sz="1700"/>
                    </a:p>
                  </a:txBody>
                  <a:tcPr marL="91450" marR="0" marT="45725" marB="45725"/>
                </a:tc>
                <a:tc>
                  <a:txBody>
                    <a:bodyPr/>
                    <a:lstStyle/>
                    <a:p>
                      <a:pPr marL="0" marR="0" lvl="0" indent="0" algn="l" rtl="0">
                        <a:spcBef>
                          <a:spcPts val="0"/>
                        </a:spcBef>
                        <a:spcAft>
                          <a:spcPts val="0"/>
                        </a:spcAft>
                        <a:buNone/>
                      </a:pPr>
                      <a:r>
                        <a:rPr lang="en-US" sz="1700"/>
                        <a:t>Small, homogeneous grouping (1:3-1:5)</a:t>
                      </a:r>
                      <a:endParaRPr sz="1700"/>
                    </a:p>
                  </a:txBody>
                  <a:tcPr marL="91450" marR="91450" marT="45725" marB="45725"/>
                </a:tc>
                <a:tc>
                  <a:txBody>
                    <a:bodyPr/>
                    <a:lstStyle/>
                    <a:p>
                      <a:pPr marL="0" lvl="0" indent="0" algn="l" rtl="0">
                        <a:spcBef>
                          <a:spcPts val="0"/>
                        </a:spcBef>
                        <a:spcAft>
                          <a:spcPts val="0"/>
                        </a:spcAft>
                        <a:buNone/>
                      </a:pPr>
                      <a:r>
                        <a:rPr lang="en-US" sz="1700"/>
                        <a:t>Small, homogeneous grouping (1:1-1:3)</a:t>
                      </a:r>
                      <a:endParaRPr sz="1700"/>
                    </a:p>
                  </a:txBody>
                  <a:tcPr marL="91450" marR="0" marT="45725" marB="45725"/>
                </a:tc>
                <a:extLst>
                  <a:ext uri="{0D108BD9-81ED-4DB2-BD59-A6C34878D82A}">
                    <a16:rowId xmlns:a16="http://schemas.microsoft.com/office/drawing/2014/main" val="10002"/>
                  </a:ext>
                </a:extLst>
              </a:tr>
              <a:tr h="531900">
                <a:tc>
                  <a:txBody>
                    <a:bodyPr/>
                    <a:lstStyle/>
                    <a:p>
                      <a:pPr marL="0" marR="0" lvl="0" indent="0" algn="l" rtl="0">
                        <a:spcBef>
                          <a:spcPts val="0"/>
                        </a:spcBef>
                        <a:spcAft>
                          <a:spcPts val="0"/>
                        </a:spcAft>
                        <a:buNone/>
                      </a:pPr>
                      <a:r>
                        <a:rPr lang="en-US" sz="1800" b="1">
                          <a:solidFill>
                            <a:schemeClr val="lt1"/>
                          </a:solidFill>
                        </a:rPr>
                        <a:t>Assessment</a:t>
                      </a:r>
                      <a:endParaRPr sz="1800"/>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Screening, 3 times yearly</a:t>
                      </a:r>
                      <a:endParaRPr sz="1700"/>
                    </a:p>
                  </a:txBody>
                  <a:tcPr marL="91450" marR="0" marT="45725" marB="45725"/>
                </a:tc>
                <a:tc>
                  <a:txBody>
                    <a:bodyPr/>
                    <a:lstStyle/>
                    <a:p>
                      <a:pPr marL="0" marR="0" lvl="0" indent="0" algn="l" rtl="0">
                        <a:spcBef>
                          <a:spcPts val="0"/>
                        </a:spcBef>
                        <a:spcAft>
                          <a:spcPts val="0"/>
                        </a:spcAft>
                        <a:buNone/>
                      </a:pPr>
                      <a:r>
                        <a:rPr lang="en-US" sz="1700"/>
                        <a:t>Biweekly</a:t>
                      </a:r>
                      <a:endParaRPr sz="1700"/>
                    </a:p>
                  </a:txBody>
                  <a:tcPr marL="91450" marR="91450" marT="45725" marB="45725"/>
                </a:tc>
                <a:tc>
                  <a:txBody>
                    <a:bodyPr/>
                    <a:lstStyle/>
                    <a:p>
                      <a:pPr marL="0" marR="0" lvl="0" indent="0" algn="l" rtl="0">
                        <a:spcBef>
                          <a:spcPts val="0"/>
                        </a:spcBef>
                        <a:spcAft>
                          <a:spcPts val="0"/>
                        </a:spcAft>
                        <a:buNone/>
                      </a:pPr>
                      <a:r>
                        <a:rPr lang="en-US" sz="1700"/>
                        <a:t>Weekly</a:t>
                      </a:r>
                      <a:endParaRPr sz="1700"/>
                    </a:p>
                  </a:txBody>
                  <a:tcPr marL="91450" marR="0" marT="45725" marB="45725"/>
                </a:tc>
                <a:extLst>
                  <a:ext uri="{0D108BD9-81ED-4DB2-BD59-A6C34878D82A}">
                    <a16:rowId xmlns:a16="http://schemas.microsoft.com/office/drawing/2014/main" val="10003"/>
                  </a:ext>
                </a:extLst>
              </a:tr>
              <a:tr h="987600">
                <a:tc>
                  <a:txBody>
                    <a:bodyPr/>
                    <a:lstStyle/>
                    <a:p>
                      <a:pPr marL="0" marR="0" lvl="0" indent="0" algn="l" rtl="0">
                        <a:spcBef>
                          <a:spcPts val="0"/>
                        </a:spcBef>
                        <a:spcAft>
                          <a:spcPts val="0"/>
                        </a:spcAft>
                        <a:buNone/>
                      </a:pPr>
                      <a:r>
                        <a:rPr lang="en-US" sz="1800" b="1">
                          <a:solidFill>
                            <a:schemeClr val="lt1"/>
                          </a:solidFill>
                        </a:rPr>
                        <a:t>Population Served</a:t>
                      </a:r>
                      <a:endParaRPr sz="1800" b="1">
                        <a:solidFill>
                          <a:schemeClr val="lt1"/>
                        </a:solidFill>
                      </a:endParaRPr>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All students</a:t>
                      </a:r>
                      <a:endParaRPr sz="1700"/>
                    </a:p>
                  </a:txBody>
                  <a:tcPr marL="91450" marR="0" marT="45725" marB="45725"/>
                </a:tc>
                <a:tc>
                  <a:txBody>
                    <a:bodyPr/>
                    <a:lstStyle/>
                    <a:p>
                      <a:pPr marL="0" marR="0" lvl="0" indent="0" algn="l" rtl="0">
                        <a:spcBef>
                          <a:spcPts val="0"/>
                        </a:spcBef>
                        <a:spcAft>
                          <a:spcPts val="0"/>
                        </a:spcAft>
                        <a:buNone/>
                      </a:pPr>
                      <a:r>
                        <a:rPr lang="en-US" sz="1700"/>
                        <a:t>Students identified as at risk (10%–15%) </a:t>
                      </a:r>
                      <a:endParaRPr sz="1700"/>
                    </a:p>
                  </a:txBody>
                  <a:tcPr marL="91450" marR="91450" marT="45725" marB="45725"/>
                </a:tc>
                <a:tc>
                  <a:txBody>
                    <a:bodyPr/>
                    <a:lstStyle/>
                    <a:p>
                      <a:pPr marL="0" marR="0" lvl="0" indent="0" algn="l" rtl="0">
                        <a:spcBef>
                          <a:spcPts val="0"/>
                        </a:spcBef>
                        <a:spcAft>
                          <a:spcPts val="0"/>
                        </a:spcAft>
                        <a:buNone/>
                      </a:pPr>
                      <a:r>
                        <a:rPr lang="en-US" sz="1700"/>
                        <a:t>Significant and </a:t>
                      </a:r>
                      <a:endParaRPr sz="1700"/>
                    </a:p>
                    <a:p>
                      <a:pPr marL="0" marR="0" lvl="0" indent="0" algn="l" rtl="0">
                        <a:spcBef>
                          <a:spcPts val="0"/>
                        </a:spcBef>
                        <a:spcAft>
                          <a:spcPts val="0"/>
                        </a:spcAft>
                        <a:buNone/>
                      </a:pPr>
                      <a:r>
                        <a:rPr lang="en-US" sz="1700"/>
                        <a:t>persistent learning needs, nonresponders (1%–5%)</a:t>
                      </a:r>
                      <a:endParaRPr sz="1700"/>
                    </a:p>
                  </a:txBody>
                  <a:tcPr marL="91450" marR="0" marT="45725" marB="45725"/>
                </a:tc>
                <a:extLst>
                  <a:ext uri="{0D108BD9-81ED-4DB2-BD59-A6C34878D82A}">
                    <a16:rowId xmlns:a16="http://schemas.microsoft.com/office/drawing/2014/main" val="10004"/>
                  </a:ext>
                </a:extLst>
              </a:tr>
            </a:tbl>
          </a:graphicData>
        </a:graphic>
      </p:graphicFrame>
      <p:sp>
        <p:nvSpPr>
          <p:cNvPr id="616" name="Google Shape;616;p100"/>
          <p:cNvSpPr txBox="1"/>
          <p:nvPr/>
        </p:nvSpPr>
        <p:spPr>
          <a:xfrm>
            <a:off x="1599300" y="975850"/>
            <a:ext cx="7320900" cy="5166900"/>
          </a:xfrm>
          <a:prstGeom prst="rect">
            <a:avLst/>
          </a:prstGeom>
          <a:noFill/>
          <a:ln w="7620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617" name="Google Shape;617;p100"/>
          <p:cNvGrpSpPr/>
          <p:nvPr/>
        </p:nvGrpSpPr>
        <p:grpSpPr>
          <a:xfrm>
            <a:off x="6867065" y="5887477"/>
            <a:ext cx="1680381" cy="918000"/>
            <a:chOff x="6939451" y="5887473"/>
            <a:chExt cx="1608174" cy="918000"/>
          </a:xfrm>
        </p:grpSpPr>
        <p:sp>
          <p:nvSpPr>
            <p:cNvPr id="618" name="Google Shape;618;p100"/>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19" name="Google Shape;619;p100"/>
            <p:cNvSpPr txBox="1"/>
            <p:nvPr/>
          </p:nvSpPr>
          <p:spPr>
            <a:xfrm>
              <a:off x="7273034" y="6185071"/>
              <a:ext cx="11814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Multi-Tiered System of Supports: Core Instruction</a:t>
            </a:r>
            <a:endParaRPr/>
          </a:p>
        </p:txBody>
      </p:sp>
      <p:sp>
        <p:nvSpPr>
          <p:cNvPr id="626" name="Google Shape;626;p10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2"/>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23</a:t>
            </a:fld>
            <a:endParaRPr/>
          </a:p>
        </p:txBody>
      </p:sp>
      <p:sp>
        <p:nvSpPr>
          <p:cNvPr id="633" name="Google Shape;633;p102"/>
          <p:cNvSpPr txBox="1"/>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Why Do We Need a </a:t>
            </a:r>
            <a:endParaRPr sz="4800">
              <a:solidFill>
                <a:srgbClr val="A5A5A5"/>
              </a:solidFill>
              <a:latin typeface="Arial Narrow"/>
              <a:ea typeface="Arial Narrow"/>
              <a:cs typeface="Arial Narrow"/>
              <a:sym typeface="Arial Narrow"/>
            </a:endParaRPr>
          </a:p>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Prevention Framework?</a:t>
            </a:r>
            <a:endParaRPr sz="4800">
              <a:solidFill>
                <a:srgbClr val="A5A5A5"/>
              </a:solidFill>
              <a:latin typeface="Arial Narrow"/>
              <a:ea typeface="Arial Narrow"/>
              <a:cs typeface="Arial Narrow"/>
              <a:sym typeface="Arial Narrow"/>
            </a:endParaRPr>
          </a:p>
        </p:txBody>
      </p:sp>
      <p:graphicFrame>
        <p:nvGraphicFramePr>
          <p:cNvPr id="634" name="Google Shape;634;p102" descr="A table that shows the mean effect sizes for students with reading difficulties provided intensive interventions. Student outcome is divided into two groups - Early elementary K through 3, and Upper grades 4 through 9, and the mean effect size and number of effects is shown in four different groups under Comprehension, reading fluency, word reading, and spelling. Under the Early elementary K through 3 group - Comprehension's mean effect size is .46, and had 25 number of effects - Reading's mean effect size is .34 and had 11 number of effects - Word reading's mean effect size is .56 and had 53 number of effects - and spelling's mean effect size is .40 and had 24 number of effects. For the second group - upper grades 4 thorugh 9, Comprehension's mean effect size is .09, and had 37 number of effects - Reading's mean effect size is .12 and had 8 number of effects - Word reading's mean effect size is .20 and had 22 number of effects - and spelling's mean effect size is .20 and had 5 number of effects. "/>
          <p:cNvGraphicFramePr/>
          <p:nvPr/>
        </p:nvGraphicFramePr>
        <p:xfrm>
          <a:off x="-25" y="1935388"/>
          <a:ext cx="9144000" cy="3619475"/>
        </p:xfrm>
        <a:graphic>
          <a:graphicData uri="http://schemas.openxmlformats.org/drawingml/2006/table">
            <a:tbl>
              <a:tblPr firstRow="1" firstCol="1" bandRow="1">
                <a:noFill/>
                <a:tableStyleId>{37BF5414-8399-4566-A5EE-8E693F9B9000}</a:tableStyleId>
              </a:tblPr>
              <a:tblGrid>
                <a:gridCol w="2726900">
                  <a:extLst>
                    <a:ext uri="{9D8B030D-6E8A-4147-A177-3AD203B41FA5}">
                      <a16:colId xmlns:a16="http://schemas.microsoft.com/office/drawing/2014/main" val="20000"/>
                    </a:ext>
                  </a:extLst>
                </a:gridCol>
                <a:gridCol w="1630225">
                  <a:extLst>
                    <a:ext uri="{9D8B030D-6E8A-4147-A177-3AD203B41FA5}">
                      <a16:colId xmlns:a16="http://schemas.microsoft.com/office/drawing/2014/main" val="20001"/>
                    </a:ext>
                  </a:extLst>
                </a:gridCol>
                <a:gridCol w="1615375">
                  <a:extLst>
                    <a:ext uri="{9D8B030D-6E8A-4147-A177-3AD203B41FA5}">
                      <a16:colId xmlns:a16="http://schemas.microsoft.com/office/drawing/2014/main" val="20002"/>
                    </a:ext>
                  </a:extLst>
                </a:gridCol>
                <a:gridCol w="1496850">
                  <a:extLst>
                    <a:ext uri="{9D8B030D-6E8A-4147-A177-3AD203B41FA5}">
                      <a16:colId xmlns:a16="http://schemas.microsoft.com/office/drawing/2014/main" val="20003"/>
                    </a:ext>
                  </a:extLst>
                </a:gridCol>
                <a:gridCol w="1674650">
                  <a:extLst>
                    <a:ext uri="{9D8B030D-6E8A-4147-A177-3AD203B41FA5}">
                      <a16:colId xmlns:a16="http://schemas.microsoft.com/office/drawing/2014/main" val="20004"/>
                    </a:ext>
                  </a:extLst>
                </a:gridCol>
              </a:tblGrid>
              <a:tr h="579675">
                <a:tc>
                  <a:txBody>
                    <a:bodyPr/>
                    <a:lstStyle/>
                    <a:p>
                      <a:pPr marL="0" marR="0" lvl="0" indent="0" algn="l" rtl="0">
                        <a:spcBef>
                          <a:spcPts val="0"/>
                        </a:spcBef>
                        <a:spcAft>
                          <a:spcPts val="0"/>
                        </a:spcAft>
                        <a:buNone/>
                      </a:pPr>
                      <a:r>
                        <a:rPr lang="en-US" sz="2000"/>
                        <a:t>Student Outcome</a:t>
                      </a:r>
                      <a:endParaRPr sz="2000">
                        <a:latin typeface="Times New Roman"/>
                        <a:ea typeface="Times New Roman"/>
                        <a:cs typeface="Times New Roman"/>
                        <a:sym typeface="Times New Roman"/>
                      </a:endParaRPr>
                    </a:p>
                  </a:txBody>
                  <a:tcPr marL="65650" marR="65650" marT="0" marB="0" anchor="ctr"/>
                </a:tc>
                <a:tc gridSpan="2">
                  <a:txBody>
                    <a:bodyPr/>
                    <a:lstStyle/>
                    <a:p>
                      <a:pPr marL="0" marR="0" lvl="0" indent="0" algn="ctr" rtl="0">
                        <a:spcBef>
                          <a:spcPts val="0"/>
                        </a:spcBef>
                        <a:spcAft>
                          <a:spcPts val="0"/>
                        </a:spcAft>
                        <a:buNone/>
                      </a:pPr>
                      <a:r>
                        <a:rPr lang="en-US" sz="2000"/>
                        <a:t>Early Elementary K</a:t>
                      </a:r>
                      <a:r>
                        <a:rPr lang="en-US" sz="2000">
                          <a:latin typeface="Calibri"/>
                          <a:ea typeface="Calibri"/>
                          <a:cs typeface="Calibri"/>
                          <a:sym typeface="Calibri"/>
                        </a:rPr>
                        <a:t>–</a:t>
                      </a:r>
                      <a:r>
                        <a:rPr lang="en-US" sz="2000"/>
                        <a:t>3</a:t>
                      </a:r>
                      <a:endParaRPr sz="2000">
                        <a:latin typeface="Times New Roman"/>
                        <a:ea typeface="Times New Roman"/>
                        <a:cs typeface="Times New Roman"/>
                        <a:sym typeface="Times New Roman"/>
                      </a:endParaRPr>
                    </a:p>
                  </a:txBody>
                  <a:tcPr marL="65650" marR="65650"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2000"/>
                        <a:t>Upper Grades 4</a:t>
                      </a:r>
                      <a:r>
                        <a:rPr lang="en-US" sz="2000">
                          <a:latin typeface="Calibri"/>
                          <a:ea typeface="Calibri"/>
                          <a:cs typeface="Calibri"/>
                          <a:sym typeface="Calibri"/>
                        </a:rPr>
                        <a:t>–</a:t>
                      </a:r>
                      <a:r>
                        <a:rPr lang="en-US" sz="2000"/>
                        <a:t>9</a:t>
                      </a:r>
                      <a:endParaRPr sz="2000">
                        <a:latin typeface="Times New Roman"/>
                        <a:ea typeface="Times New Roman"/>
                        <a:cs typeface="Times New Roman"/>
                        <a:sym typeface="Times New Roman"/>
                      </a:endParaRPr>
                    </a:p>
                  </a:txBody>
                  <a:tcPr marL="65650" marR="65650" marT="0" marB="0" anchor="ctr"/>
                </a:tc>
                <a:tc hMerge="1">
                  <a:txBody>
                    <a:bodyPr/>
                    <a:lstStyle/>
                    <a:p>
                      <a:endParaRPr lang="en-US"/>
                    </a:p>
                  </a:txBody>
                  <a:tcPr/>
                </a:tc>
                <a:extLst>
                  <a:ext uri="{0D108BD9-81ED-4DB2-BD59-A6C34878D82A}">
                    <a16:rowId xmlns:a16="http://schemas.microsoft.com/office/drawing/2014/main" val="10000"/>
                  </a:ext>
                </a:extLst>
              </a:tr>
              <a:tr h="721100">
                <a:tc>
                  <a:txBody>
                    <a:bodyPr/>
                    <a:lstStyle/>
                    <a:p>
                      <a:pPr marL="0" marR="0" lvl="0" indent="0" algn="l" rtl="0">
                        <a:spcBef>
                          <a:spcPts val="0"/>
                        </a:spcBef>
                        <a:spcAft>
                          <a:spcPts val="0"/>
                        </a:spcAft>
                        <a:buNone/>
                      </a:pPr>
                      <a:r>
                        <a:rPr lang="en-US" sz="2000"/>
                        <a:t> </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Mean ES</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No. of Effects</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Mean ES</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No. of Effects</a:t>
                      </a:r>
                      <a:endParaRPr sz="2000">
                        <a:latin typeface="Times New Roman"/>
                        <a:ea typeface="Times New Roman"/>
                        <a:cs typeface="Times New Roman"/>
                        <a:sym typeface="Times New Roman"/>
                      </a:endParaRPr>
                    </a:p>
                  </a:txBody>
                  <a:tcPr marL="65650" marR="65650" marT="0" marB="0" anchor="ctr"/>
                </a:tc>
                <a:extLst>
                  <a:ext uri="{0D108BD9-81ED-4DB2-BD59-A6C34878D82A}">
                    <a16:rowId xmlns:a16="http://schemas.microsoft.com/office/drawing/2014/main" val="10001"/>
                  </a:ext>
                </a:extLst>
              </a:tr>
              <a:tr h="579675">
                <a:tc>
                  <a:txBody>
                    <a:bodyPr/>
                    <a:lstStyle/>
                    <a:p>
                      <a:pPr marL="0" marR="0" lvl="0" indent="0" algn="l" rtl="0">
                        <a:spcBef>
                          <a:spcPts val="0"/>
                        </a:spcBef>
                        <a:spcAft>
                          <a:spcPts val="0"/>
                        </a:spcAft>
                        <a:buNone/>
                      </a:pPr>
                      <a:r>
                        <a:rPr lang="en-US" sz="2000"/>
                        <a:t>Comprehension</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.46</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25</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.09</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37</a:t>
                      </a:r>
                      <a:endParaRPr sz="2000">
                        <a:latin typeface="Times New Roman"/>
                        <a:ea typeface="Times New Roman"/>
                        <a:cs typeface="Times New Roman"/>
                        <a:sym typeface="Times New Roman"/>
                      </a:endParaRPr>
                    </a:p>
                  </a:txBody>
                  <a:tcPr marL="65650" marR="65650" marT="0" marB="0" anchor="ctr"/>
                </a:tc>
                <a:extLst>
                  <a:ext uri="{0D108BD9-81ED-4DB2-BD59-A6C34878D82A}">
                    <a16:rowId xmlns:a16="http://schemas.microsoft.com/office/drawing/2014/main" val="10002"/>
                  </a:ext>
                </a:extLst>
              </a:tr>
              <a:tr h="579675">
                <a:tc>
                  <a:txBody>
                    <a:bodyPr/>
                    <a:lstStyle/>
                    <a:p>
                      <a:pPr marL="0" marR="0" lvl="0" indent="0" algn="l" rtl="0">
                        <a:spcBef>
                          <a:spcPts val="0"/>
                        </a:spcBef>
                        <a:spcAft>
                          <a:spcPts val="0"/>
                        </a:spcAft>
                        <a:buNone/>
                      </a:pPr>
                      <a:r>
                        <a:rPr lang="en-US" sz="2000"/>
                        <a:t>Reading Fluency</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.34</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11</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.12</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8</a:t>
                      </a:r>
                      <a:endParaRPr sz="2000">
                        <a:latin typeface="Times New Roman"/>
                        <a:ea typeface="Times New Roman"/>
                        <a:cs typeface="Times New Roman"/>
                        <a:sym typeface="Times New Roman"/>
                      </a:endParaRPr>
                    </a:p>
                  </a:txBody>
                  <a:tcPr marL="65650" marR="65650" marT="0" marB="0" anchor="ctr"/>
                </a:tc>
                <a:extLst>
                  <a:ext uri="{0D108BD9-81ED-4DB2-BD59-A6C34878D82A}">
                    <a16:rowId xmlns:a16="http://schemas.microsoft.com/office/drawing/2014/main" val="10003"/>
                  </a:ext>
                </a:extLst>
              </a:tr>
              <a:tr h="579675">
                <a:tc>
                  <a:txBody>
                    <a:bodyPr/>
                    <a:lstStyle/>
                    <a:p>
                      <a:pPr marL="0" marR="0" lvl="0" indent="0" algn="l" rtl="0">
                        <a:spcBef>
                          <a:spcPts val="0"/>
                        </a:spcBef>
                        <a:spcAft>
                          <a:spcPts val="0"/>
                        </a:spcAft>
                        <a:buNone/>
                      </a:pPr>
                      <a:r>
                        <a:rPr lang="en-US" sz="2000"/>
                        <a:t>Word Reading</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.56</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53</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.20</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22</a:t>
                      </a:r>
                      <a:endParaRPr sz="2000">
                        <a:latin typeface="Times New Roman"/>
                        <a:ea typeface="Times New Roman"/>
                        <a:cs typeface="Times New Roman"/>
                        <a:sym typeface="Times New Roman"/>
                      </a:endParaRPr>
                    </a:p>
                  </a:txBody>
                  <a:tcPr marL="65650" marR="65650" marT="0" marB="0" anchor="ctr"/>
                </a:tc>
                <a:extLst>
                  <a:ext uri="{0D108BD9-81ED-4DB2-BD59-A6C34878D82A}">
                    <a16:rowId xmlns:a16="http://schemas.microsoft.com/office/drawing/2014/main" val="10004"/>
                  </a:ext>
                </a:extLst>
              </a:tr>
              <a:tr h="579675">
                <a:tc>
                  <a:txBody>
                    <a:bodyPr/>
                    <a:lstStyle/>
                    <a:p>
                      <a:pPr marL="0" marR="0" lvl="0" indent="0" algn="l" rtl="0">
                        <a:spcBef>
                          <a:spcPts val="0"/>
                        </a:spcBef>
                        <a:spcAft>
                          <a:spcPts val="0"/>
                        </a:spcAft>
                        <a:buNone/>
                      </a:pPr>
                      <a:r>
                        <a:rPr lang="en-US" sz="2000"/>
                        <a:t>Spelling </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.40</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24</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.20</a:t>
                      </a:r>
                      <a:endParaRPr sz="2000">
                        <a:latin typeface="Times New Roman"/>
                        <a:ea typeface="Times New Roman"/>
                        <a:cs typeface="Times New Roman"/>
                        <a:sym typeface="Times New Roman"/>
                      </a:endParaRPr>
                    </a:p>
                  </a:txBody>
                  <a:tcPr marL="65650" marR="65650" marT="0" marB="0" anchor="ctr"/>
                </a:tc>
                <a:tc>
                  <a:txBody>
                    <a:bodyPr/>
                    <a:lstStyle/>
                    <a:p>
                      <a:pPr marL="0" marR="0" lvl="0" indent="0" algn="ctr" rtl="0">
                        <a:spcBef>
                          <a:spcPts val="0"/>
                        </a:spcBef>
                        <a:spcAft>
                          <a:spcPts val="0"/>
                        </a:spcAft>
                        <a:buNone/>
                      </a:pPr>
                      <a:r>
                        <a:rPr lang="en-US" sz="2000"/>
                        <a:t>5</a:t>
                      </a:r>
                      <a:endParaRPr sz="2000">
                        <a:latin typeface="Times New Roman"/>
                        <a:ea typeface="Times New Roman"/>
                        <a:cs typeface="Times New Roman"/>
                        <a:sym typeface="Times New Roman"/>
                      </a:endParaRPr>
                    </a:p>
                  </a:txBody>
                  <a:tcPr marL="65650" marR="65650" marT="0" marB="0" anchor="ctr"/>
                </a:tc>
                <a:extLst>
                  <a:ext uri="{0D108BD9-81ED-4DB2-BD59-A6C34878D82A}">
                    <a16:rowId xmlns:a16="http://schemas.microsoft.com/office/drawing/2014/main" val="10005"/>
                  </a:ext>
                </a:extLst>
              </a:tr>
            </a:tbl>
          </a:graphicData>
        </a:graphic>
      </p:graphicFrame>
      <p:sp>
        <p:nvSpPr>
          <p:cNvPr id="635" name="Google Shape;635;p102"/>
          <p:cNvSpPr/>
          <p:nvPr/>
        </p:nvSpPr>
        <p:spPr>
          <a:xfrm>
            <a:off x="7047750" y="5626950"/>
            <a:ext cx="2096100" cy="439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200">
                <a:solidFill>
                  <a:srgbClr val="17365D"/>
                </a:solidFill>
              </a:rPr>
              <a:t>Wanzek et al., 2013</a:t>
            </a:r>
            <a:endParaRPr sz="1200" b="0" u="none" strike="noStrike" cap="none">
              <a:solidFill>
                <a:srgbClr val="1736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3"/>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24</a:t>
            </a:fld>
            <a:endParaRPr/>
          </a:p>
        </p:txBody>
      </p:sp>
      <p:sp>
        <p:nvSpPr>
          <p:cNvPr id="642" name="Google Shape;642;p103"/>
          <p:cNvSpPr txBox="1">
            <a:spLocks noGrp="1"/>
          </p:cNvSpPr>
          <p:nvPr>
            <p:ph type="title"/>
          </p:nvPr>
        </p:nvSpPr>
        <p:spPr>
          <a:xfrm>
            <a:off x="608013" y="270427"/>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latin typeface="Arial Narrow"/>
                <a:ea typeface="Arial Narrow"/>
                <a:cs typeface="Arial Narrow"/>
                <a:sym typeface="Arial Narrow"/>
              </a:rPr>
              <a:t>Essential Components of RTI</a:t>
            </a:r>
            <a:endParaRPr>
              <a:latin typeface="Arial Narrow"/>
              <a:ea typeface="Arial Narrow"/>
              <a:cs typeface="Arial Narrow"/>
              <a:sym typeface="Arial Narrow"/>
            </a:endParaRPr>
          </a:p>
        </p:txBody>
      </p:sp>
      <p:pic>
        <p:nvPicPr>
          <p:cNvPr id="643" name="Google Shape;643;p103"/>
          <p:cNvPicPr preferRelativeResize="0"/>
          <p:nvPr/>
        </p:nvPicPr>
        <p:blipFill>
          <a:blip r:embed="rId3">
            <a:alphaModFix/>
          </a:blip>
          <a:stretch>
            <a:fillRect/>
          </a:stretch>
        </p:blipFill>
        <p:spPr>
          <a:xfrm>
            <a:off x="2739786" y="1963925"/>
            <a:ext cx="3680325" cy="3829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04"/>
          <p:cNvSpPr/>
          <p:nvPr/>
        </p:nvSpPr>
        <p:spPr>
          <a:xfrm>
            <a:off x="504875" y="1577750"/>
            <a:ext cx="8639100" cy="844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04"/>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25</a:t>
            </a:fld>
            <a:endParaRPr/>
          </a:p>
        </p:txBody>
      </p:sp>
      <p:sp>
        <p:nvSpPr>
          <p:cNvPr id="651" name="Google Shape;651;p104"/>
          <p:cNvSpPr txBox="1">
            <a:spLocks noGrp="1"/>
          </p:cNvSpPr>
          <p:nvPr>
            <p:ph type="title"/>
          </p:nvPr>
        </p:nvSpPr>
        <p:spPr>
          <a:xfrm>
            <a:off x="608025" y="270426"/>
            <a:ext cx="8224800" cy="844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RTI Arkansas Model</a:t>
            </a:r>
            <a:endParaRPr>
              <a:latin typeface="Arial Narrow"/>
              <a:ea typeface="Arial Narrow"/>
              <a:cs typeface="Arial Narrow"/>
              <a:sym typeface="Arial Narrow"/>
            </a:endParaRPr>
          </a:p>
        </p:txBody>
      </p:sp>
      <p:pic>
        <p:nvPicPr>
          <p:cNvPr id="652" name="Google Shape;652;p104"/>
          <p:cNvPicPr preferRelativeResize="0"/>
          <p:nvPr/>
        </p:nvPicPr>
        <p:blipFill>
          <a:blip r:embed="rId3">
            <a:alphaModFix/>
          </a:blip>
          <a:stretch>
            <a:fillRect/>
          </a:stretch>
        </p:blipFill>
        <p:spPr>
          <a:xfrm>
            <a:off x="2212821" y="1128650"/>
            <a:ext cx="4718354" cy="4755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05"/>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Purpose of Tier 1 Core Instruction </a:t>
            </a:r>
            <a:endParaRPr/>
          </a:p>
        </p:txBody>
      </p:sp>
      <p:sp>
        <p:nvSpPr>
          <p:cNvPr id="659" name="Google Shape;659;p105"/>
          <p:cNvSpPr txBox="1">
            <a:spLocks noGrp="1"/>
          </p:cNvSpPr>
          <p:nvPr>
            <p:ph type="body" idx="1"/>
          </p:nvPr>
        </p:nvSpPr>
        <p:spPr>
          <a:xfrm>
            <a:off x="687388" y="2055812"/>
            <a:ext cx="8224800" cy="37941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a:t>Serves as the foundation of the RTI framework</a:t>
            </a:r>
            <a:endParaRPr/>
          </a:p>
          <a:p>
            <a:pPr marL="457200" lvl="0" indent="-381000" algn="l" rtl="0">
              <a:spcBef>
                <a:spcPts val="0"/>
              </a:spcBef>
              <a:spcAft>
                <a:spcPts val="0"/>
              </a:spcAft>
              <a:buSzPts val="2400"/>
              <a:buChar char="▪"/>
            </a:pPr>
            <a:r>
              <a:rPr lang="en-US"/>
              <a:t>Meets the needs of </a:t>
            </a:r>
            <a:r>
              <a:rPr lang="en-US" b="1"/>
              <a:t>ALL</a:t>
            </a:r>
            <a:r>
              <a:rPr lang="en-US"/>
              <a:t> students</a:t>
            </a:r>
            <a:endParaRPr/>
          </a:p>
          <a:p>
            <a:pPr marL="457200" lvl="0" indent="-381000" algn="l" rtl="0">
              <a:spcBef>
                <a:spcPts val="0"/>
              </a:spcBef>
              <a:spcAft>
                <a:spcPts val="0"/>
              </a:spcAft>
              <a:buSzPts val="2400"/>
              <a:buChar char="▪"/>
            </a:pPr>
            <a:r>
              <a:rPr lang="en-US"/>
              <a:t>Provides </a:t>
            </a:r>
            <a:r>
              <a:rPr lang="en-US" b="1"/>
              <a:t>ALL </a:t>
            </a:r>
            <a:r>
              <a:rPr lang="en-US"/>
              <a:t>students will high quality instruction</a:t>
            </a:r>
            <a:endParaRPr/>
          </a:p>
          <a:p>
            <a:pPr marL="457200" lvl="0" indent="-381000" algn="l" rtl="0">
              <a:spcBef>
                <a:spcPts val="0"/>
              </a:spcBef>
              <a:spcAft>
                <a:spcPts val="0"/>
              </a:spcAft>
              <a:buSzPts val="2400"/>
              <a:buChar char="▪"/>
            </a:pPr>
            <a:r>
              <a:rPr lang="en-US"/>
              <a:t>Increases access to quality Tier I instruction through differentiated instruction</a:t>
            </a:r>
            <a:endParaRPr/>
          </a:p>
        </p:txBody>
      </p:sp>
      <p:grpSp>
        <p:nvGrpSpPr>
          <p:cNvPr id="660" name="Google Shape;660;p105"/>
          <p:cNvGrpSpPr/>
          <p:nvPr/>
        </p:nvGrpSpPr>
        <p:grpSpPr>
          <a:xfrm>
            <a:off x="1661375" y="4167275"/>
            <a:ext cx="5465100" cy="1414576"/>
            <a:chOff x="1661375" y="4167275"/>
            <a:chExt cx="5465100" cy="1414576"/>
          </a:xfrm>
        </p:grpSpPr>
        <p:sp>
          <p:nvSpPr>
            <p:cNvPr id="661" name="Google Shape;661;p105"/>
            <p:cNvSpPr/>
            <p:nvPr/>
          </p:nvSpPr>
          <p:spPr>
            <a:xfrm>
              <a:off x="3557898" y="4167275"/>
              <a:ext cx="564000" cy="206400"/>
            </a:xfrm>
            <a:prstGeom prst="parallelogram">
              <a:avLst>
                <a:gd name="adj" fmla="val 140840"/>
              </a:avLst>
            </a:prstGeom>
            <a:solidFill>
              <a:srgbClr val="4A76A0"/>
            </a:solidFill>
            <a:ln w="25400" cap="flat" cmpd="sng">
              <a:solidFill>
                <a:srgbClr val="4A76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05"/>
            <p:cNvSpPr/>
            <p:nvPr/>
          </p:nvSpPr>
          <p:spPr>
            <a:xfrm>
              <a:off x="4154959" y="4167275"/>
              <a:ext cx="564000" cy="206400"/>
            </a:xfrm>
            <a:prstGeom prst="parallelogram">
              <a:avLst>
                <a:gd name="adj" fmla="val 140840"/>
              </a:avLst>
            </a:prstGeom>
            <a:solidFill>
              <a:srgbClr val="719FD0"/>
            </a:solidFill>
            <a:ln w="25400" cap="flat" cmpd="sng">
              <a:solidFill>
                <a:srgbClr val="719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05"/>
            <p:cNvSpPr/>
            <p:nvPr/>
          </p:nvSpPr>
          <p:spPr>
            <a:xfrm>
              <a:off x="4752022" y="4167275"/>
              <a:ext cx="564000" cy="206400"/>
            </a:xfrm>
            <a:prstGeom prst="parallelogram">
              <a:avLst>
                <a:gd name="adj" fmla="val 140840"/>
              </a:avLst>
            </a:prstGeom>
            <a:solidFill>
              <a:srgbClr val="9FC0E0"/>
            </a:solidFill>
            <a:ln w="25400" cap="flat" cmpd="sng">
              <a:solidFill>
                <a:srgbClr val="9FC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05"/>
            <p:cNvSpPr/>
            <p:nvPr/>
          </p:nvSpPr>
          <p:spPr>
            <a:xfrm>
              <a:off x="5349084" y="4167275"/>
              <a:ext cx="564000" cy="206400"/>
            </a:xfrm>
            <a:prstGeom prst="parallelogram">
              <a:avLst>
                <a:gd name="adj" fmla="val 140840"/>
              </a:avLst>
            </a:prstGeom>
            <a:solidFill>
              <a:srgbClr val="9FC5E8"/>
            </a:solidFill>
            <a:ln w="254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05"/>
            <p:cNvSpPr/>
            <p:nvPr/>
          </p:nvSpPr>
          <p:spPr>
            <a:xfrm>
              <a:off x="2960836" y="4167275"/>
              <a:ext cx="564000" cy="206400"/>
            </a:xfrm>
            <a:prstGeom prst="parallelogram">
              <a:avLst>
                <a:gd name="adj" fmla="val 140840"/>
              </a:avLst>
            </a:prstGeom>
            <a:solidFill>
              <a:srgbClr val="365674"/>
            </a:solidFill>
            <a:ln w="25400" cap="flat" cmpd="sng">
              <a:solidFill>
                <a:srgbClr val="3656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05"/>
            <p:cNvSpPr txBox="1"/>
            <p:nvPr/>
          </p:nvSpPr>
          <p:spPr>
            <a:xfrm>
              <a:off x="1661375" y="4314775"/>
              <a:ext cx="5465100" cy="105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600" b="1">
                  <a:solidFill>
                    <a:srgbClr val="17365D"/>
                  </a:solidFill>
                </a:rPr>
                <a:t>Core instruction is the</a:t>
              </a:r>
              <a:r>
                <a:rPr lang="en-US" sz="2600" b="1" i="0" u="none" strike="noStrike" cap="none">
                  <a:solidFill>
                    <a:srgbClr val="17365D"/>
                  </a:solidFill>
                </a:rPr>
                <a:t> first line of defense against academic failure. </a:t>
              </a:r>
              <a:endParaRPr sz="2600" b="1">
                <a:solidFill>
                  <a:srgbClr val="17365D"/>
                </a:solidFill>
              </a:endParaRPr>
            </a:p>
          </p:txBody>
        </p:sp>
        <p:sp>
          <p:nvSpPr>
            <p:cNvPr id="667" name="Google Shape;667;p105"/>
            <p:cNvSpPr/>
            <p:nvPr/>
          </p:nvSpPr>
          <p:spPr>
            <a:xfrm>
              <a:off x="2363775" y="4167275"/>
              <a:ext cx="564000" cy="206400"/>
            </a:xfrm>
            <a:prstGeom prst="parallelogram">
              <a:avLst>
                <a:gd name="adj" fmla="val 140840"/>
              </a:avLst>
            </a:prstGeom>
            <a:solidFill>
              <a:srgbClr val="17365D"/>
            </a:solidFill>
            <a:ln w="25400" cap="flat" cmpd="sng">
              <a:solidFill>
                <a:srgbClr val="1736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05"/>
            <p:cNvSpPr/>
            <p:nvPr/>
          </p:nvSpPr>
          <p:spPr>
            <a:xfrm>
              <a:off x="5946145" y="4167275"/>
              <a:ext cx="564000" cy="206400"/>
            </a:xfrm>
            <a:prstGeom prst="parallelogram">
              <a:avLst>
                <a:gd name="adj" fmla="val 140840"/>
              </a:avLst>
            </a:prstGeom>
            <a:solidFill>
              <a:srgbClr val="BCE2FF"/>
            </a:solidFill>
            <a:ln w="25400" cap="flat" cmpd="sng">
              <a:solidFill>
                <a:srgbClr val="BCE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105"/>
            <p:cNvGrpSpPr/>
            <p:nvPr/>
          </p:nvGrpSpPr>
          <p:grpSpPr>
            <a:xfrm>
              <a:off x="2363850" y="5375389"/>
              <a:ext cx="3434947" cy="206267"/>
              <a:chOff x="1625815" y="3031456"/>
              <a:chExt cx="4832508" cy="128100"/>
            </a:xfrm>
          </p:grpSpPr>
          <p:grpSp>
            <p:nvGrpSpPr>
              <p:cNvPr id="670" name="Google Shape;670;p105"/>
              <p:cNvGrpSpPr/>
              <p:nvPr/>
            </p:nvGrpSpPr>
            <p:grpSpPr>
              <a:xfrm>
                <a:off x="1625815" y="3031456"/>
                <a:ext cx="4019606" cy="128100"/>
                <a:chOff x="1625815" y="3031456"/>
                <a:chExt cx="4019606" cy="128100"/>
              </a:xfrm>
            </p:grpSpPr>
            <p:grpSp>
              <p:nvGrpSpPr>
                <p:cNvPr id="671" name="Google Shape;671;p105"/>
                <p:cNvGrpSpPr/>
                <p:nvPr/>
              </p:nvGrpSpPr>
              <p:grpSpPr>
                <a:xfrm>
                  <a:off x="1625815" y="3031456"/>
                  <a:ext cx="3206704" cy="128100"/>
                  <a:chOff x="1625815" y="3031456"/>
                  <a:chExt cx="3206704" cy="128100"/>
                </a:xfrm>
              </p:grpSpPr>
              <p:grpSp>
                <p:nvGrpSpPr>
                  <p:cNvPr id="672" name="Google Shape;672;p105"/>
                  <p:cNvGrpSpPr/>
                  <p:nvPr/>
                </p:nvGrpSpPr>
                <p:grpSpPr>
                  <a:xfrm>
                    <a:off x="1625815" y="3031456"/>
                    <a:ext cx="2393803" cy="128100"/>
                    <a:chOff x="1625815" y="3031456"/>
                    <a:chExt cx="2393803" cy="128100"/>
                  </a:xfrm>
                </p:grpSpPr>
                <p:grpSp>
                  <p:nvGrpSpPr>
                    <p:cNvPr id="673" name="Google Shape;673;p105"/>
                    <p:cNvGrpSpPr/>
                    <p:nvPr/>
                  </p:nvGrpSpPr>
                  <p:grpSpPr>
                    <a:xfrm>
                      <a:off x="1625815" y="3031456"/>
                      <a:ext cx="1580901" cy="128100"/>
                      <a:chOff x="1625815" y="3031456"/>
                      <a:chExt cx="1580901" cy="128100"/>
                    </a:xfrm>
                  </p:grpSpPr>
                  <p:sp>
                    <p:nvSpPr>
                      <p:cNvPr id="674" name="Google Shape;674;p105"/>
                      <p:cNvSpPr/>
                      <p:nvPr/>
                    </p:nvSpPr>
                    <p:spPr>
                      <a:xfrm>
                        <a:off x="1625815" y="3031456"/>
                        <a:ext cx="768000" cy="128100"/>
                      </a:xfrm>
                      <a:prstGeom prst="parallelogram">
                        <a:avLst>
                          <a:gd name="adj" fmla="val 140840"/>
                        </a:avLst>
                      </a:prstGeom>
                      <a:solidFill>
                        <a:srgbClr val="BCE2FF"/>
                      </a:solidFill>
                      <a:ln w="25400" cap="flat" cmpd="sng">
                        <a:solidFill>
                          <a:srgbClr val="BCE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05"/>
                      <p:cNvSpPr/>
                      <p:nvPr/>
                    </p:nvSpPr>
                    <p:spPr>
                      <a:xfrm>
                        <a:off x="2438716" y="3031456"/>
                        <a:ext cx="768000" cy="128100"/>
                      </a:xfrm>
                      <a:prstGeom prst="parallelogram">
                        <a:avLst>
                          <a:gd name="adj" fmla="val 140840"/>
                        </a:avLst>
                      </a:prstGeom>
                      <a:solidFill>
                        <a:srgbClr val="9FC5E8"/>
                      </a:solidFill>
                      <a:ln w="254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105"/>
                    <p:cNvSpPr/>
                    <p:nvPr/>
                  </p:nvSpPr>
                  <p:spPr>
                    <a:xfrm>
                      <a:off x="3251618" y="3031456"/>
                      <a:ext cx="768000" cy="128100"/>
                    </a:xfrm>
                    <a:prstGeom prst="parallelogram">
                      <a:avLst>
                        <a:gd name="adj" fmla="val 140840"/>
                      </a:avLst>
                    </a:prstGeom>
                    <a:solidFill>
                      <a:srgbClr val="9FC0E0"/>
                    </a:solidFill>
                    <a:ln w="25400" cap="flat" cmpd="sng">
                      <a:solidFill>
                        <a:srgbClr val="9FC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105"/>
                  <p:cNvSpPr/>
                  <p:nvPr/>
                </p:nvSpPr>
                <p:spPr>
                  <a:xfrm>
                    <a:off x="4064519" y="3031456"/>
                    <a:ext cx="768000" cy="128100"/>
                  </a:xfrm>
                  <a:prstGeom prst="parallelogram">
                    <a:avLst>
                      <a:gd name="adj" fmla="val 140840"/>
                    </a:avLst>
                  </a:prstGeom>
                  <a:solidFill>
                    <a:srgbClr val="719FD0"/>
                  </a:solidFill>
                  <a:ln w="25400" cap="flat" cmpd="sng">
                    <a:solidFill>
                      <a:srgbClr val="719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105"/>
                <p:cNvSpPr/>
                <p:nvPr/>
              </p:nvSpPr>
              <p:spPr>
                <a:xfrm>
                  <a:off x="4877421" y="3031456"/>
                  <a:ext cx="768000" cy="128100"/>
                </a:xfrm>
                <a:prstGeom prst="parallelogram">
                  <a:avLst>
                    <a:gd name="adj" fmla="val 140840"/>
                  </a:avLst>
                </a:prstGeom>
                <a:solidFill>
                  <a:srgbClr val="4A76A0"/>
                </a:solidFill>
                <a:ln w="25400" cap="flat" cmpd="sng">
                  <a:solidFill>
                    <a:srgbClr val="4A76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105"/>
              <p:cNvSpPr/>
              <p:nvPr/>
            </p:nvSpPr>
            <p:spPr>
              <a:xfrm>
                <a:off x="5690323" y="3031456"/>
                <a:ext cx="768000" cy="128100"/>
              </a:xfrm>
              <a:prstGeom prst="parallelogram">
                <a:avLst>
                  <a:gd name="adj" fmla="val 140840"/>
                </a:avLst>
              </a:prstGeom>
              <a:solidFill>
                <a:srgbClr val="365674"/>
              </a:solidFill>
              <a:ln w="25400" cap="flat" cmpd="sng">
                <a:solidFill>
                  <a:srgbClr val="3656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105"/>
            <p:cNvSpPr/>
            <p:nvPr/>
          </p:nvSpPr>
          <p:spPr>
            <a:xfrm>
              <a:off x="5830417" y="5375450"/>
              <a:ext cx="545700" cy="206400"/>
            </a:xfrm>
            <a:prstGeom prst="parallelogram">
              <a:avLst>
                <a:gd name="adj" fmla="val 140840"/>
              </a:avLst>
            </a:prstGeom>
            <a:solidFill>
              <a:srgbClr val="17365D"/>
            </a:solidFill>
            <a:ln w="25400" cap="flat" cmpd="sng">
              <a:solidFill>
                <a:srgbClr val="1736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105"/>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26</a:t>
            </a:fld>
            <a:endParaRPr/>
          </a:p>
        </p:txBody>
      </p:sp>
      <p:pic>
        <p:nvPicPr>
          <p:cNvPr id="682" name="Google Shape;682;p105"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0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Tier I Characteristics</a:t>
            </a:r>
            <a:endParaRPr/>
          </a:p>
        </p:txBody>
      </p:sp>
      <p:pic>
        <p:nvPicPr>
          <p:cNvPr id="689" name="Google Shape;689;p106"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690" name="Google Shape;690;p10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27</a:t>
            </a:fld>
            <a:endParaRPr/>
          </a:p>
        </p:txBody>
      </p:sp>
      <p:pic>
        <p:nvPicPr>
          <p:cNvPr id="691" name="Google Shape;691;p106"/>
          <p:cNvPicPr preferRelativeResize="0"/>
          <p:nvPr/>
        </p:nvPicPr>
        <p:blipFill rotWithShape="1">
          <a:blip r:embed="rId4">
            <a:alphaModFix/>
          </a:blip>
          <a:srcRect l="901" t="1852" r="6187" b="4602"/>
          <a:stretch/>
        </p:blipFill>
        <p:spPr>
          <a:xfrm>
            <a:off x="144125" y="2708375"/>
            <a:ext cx="8855775" cy="2863325"/>
          </a:xfrm>
          <a:prstGeom prst="rect">
            <a:avLst/>
          </a:prstGeom>
          <a:noFill/>
          <a:ln w="19050" cap="flat" cmpd="sng">
            <a:solidFill>
              <a:srgbClr val="000000"/>
            </a:solidFill>
            <a:prstDash val="solid"/>
            <a:round/>
            <a:headEnd type="none" w="sm" len="sm"/>
            <a:tailEnd type="none" w="sm" len="sm"/>
          </a:ln>
        </p:spPr>
      </p:pic>
      <p:sp>
        <p:nvSpPr>
          <p:cNvPr id="692" name="Google Shape;692;p106"/>
          <p:cNvSpPr txBox="1">
            <a:spLocks noGrp="1"/>
          </p:cNvSpPr>
          <p:nvPr>
            <p:ph type="body" idx="1"/>
          </p:nvPr>
        </p:nvSpPr>
        <p:spPr>
          <a:xfrm>
            <a:off x="128025" y="1879175"/>
            <a:ext cx="8855700" cy="714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sz="2600"/>
              <a:t>The focus is on prevention for all students.</a:t>
            </a:r>
            <a:endParaRPr sz="2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07"/>
          <p:cNvSpPr/>
          <p:nvPr/>
        </p:nvSpPr>
        <p:spPr>
          <a:xfrm>
            <a:off x="371475" y="1585925"/>
            <a:ext cx="8772600" cy="685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9" name="Google Shape;699;p107"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700" name="Google Shape;700;p10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28</a:t>
            </a:fld>
            <a:endParaRPr/>
          </a:p>
        </p:txBody>
      </p:sp>
      <p:sp>
        <p:nvSpPr>
          <p:cNvPr id="701" name="Google Shape;701;p107"/>
          <p:cNvSpPr txBox="1">
            <a:spLocks noGrp="1"/>
          </p:cNvSpPr>
          <p:nvPr>
            <p:ph type="title"/>
          </p:nvPr>
        </p:nvSpPr>
        <p:spPr>
          <a:xfrm>
            <a:off x="687400" y="318050"/>
            <a:ext cx="8224800" cy="800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latin typeface="Arial Narrow"/>
                <a:ea typeface="Arial Narrow"/>
                <a:cs typeface="Arial Narrow"/>
                <a:sym typeface="Arial Narrow"/>
              </a:rPr>
              <a:t>Tier I Critical Features</a:t>
            </a:r>
            <a:endParaRPr>
              <a:latin typeface="Arial Narrow"/>
              <a:ea typeface="Arial Narrow"/>
              <a:cs typeface="Arial Narrow"/>
              <a:sym typeface="Arial Narrow"/>
            </a:endParaRPr>
          </a:p>
        </p:txBody>
      </p:sp>
      <p:sp>
        <p:nvSpPr>
          <p:cNvPr id="702" name="Google Shape;702;p107"/>
          <p:cNvSpPr/>
          <p:nvPr/>
        </p:nvSpPr>
        <p:spPr>
          <a:xfrm>
            <a:off x="371475" y="1270550"/>
            <a:ext cx="3903000" cy="4509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07"/>
          <p:cNvSpPr txBox="1"/>
          <p:nvPr/>
        </p:nvSpPr>
        <p:spPr>
          <a:xfrm>
            <a:off x="538975" y="1416200"/>
            <a:ext cx="3587100" cy="4234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dk2"/>
                </a:solidFill>
              </a:rPr>
              <a:t>Design</a:t>
            </a:r>
            <a:endParaRPr sz="2400" b="1" u="sng">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Uses research-based curriculum materials</a:t>
            </a: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Articulation of teaching and learning (in and across grade levels)</a:t>
            </a: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Curriculum aligned to state standards</a:t>
            </a: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Schedule</a:t>
            </a:r>
            <a:endParaRPr sz="2400">
              <a:solidFill>
                <a:schemeClr val="dk2"/>
              </a:solidFill>
            </a:endParaRPr>
          </a:p>
        </p:txBody>
      </p:sp>
      <p:sp>
        <p:nvSpPr>
          <p:cNvPr id="704" name="Google Shape;704;p107"/>
          <p:cNvSpPr/>
          <p:nvPr/>
        </p:nvSpPr>
        <p:spPr>
          <a:xfrm>
            <a:off x="4791075" y="1270550"/>
            <a:ext cx="3903000" cy="4509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7"/>
          <p:cNvSpPr txBox="1"/>
          <p:nvPr/>
        </p:nvSpPr>
        <p:spPr>
          <a:xfrm>
            <a:off x="4958575" y="1416200"/>
            <a:ext cx="3587100" cy="4234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dk2"/>
                </a:solidFill>
              </a:rPr>
              <a:t>Delivery</a:t>
            </a:r>
            <a:endParaRPr sz="2400" b="1" u="sng">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Evidence-based practices and high leverage practices</a:t>
            </a: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Consistent use of differentiated instruction</a:t>
            </a: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Inclusion of students with disabilities and those exceeding benchmark</a:t>
            </a:r>
            <a:endParaRPr sz="24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8"/>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Poor Quality of Tier 1 Impact</a:t>
            </a:r>
            <a:endParaRPr/>
          </a:p>
        </p:txBody>
      </p:sp>
      <p:sp>
        <p:nvSpPr>
          <p:cNvPr id="712" name="Google Shape;712;p108"/>
          <p:cNvSpPr txBox="1">
            <a:spLocks noGrp="1"/>
          </p:cNvSpPr>
          <p:nvPr>
            <p:ph type="body" idx="1"/>
          </p:nvPr>
        </p:nvSpPr>
        <p:spPr>
          <a:xfrm>
            <a:off x="568675" y="4598675"/>
            <a:ext cx="3680100" cy="850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a:t>Increase in the number of students in intervention</a:t>
            </a:r>
            <a:endParaRPr/>
          </a:p>
        </p:txBody>
      </p:sp>
      <p:sp>
        <p:nvSpPr>
          <p:cNvPr id="713" name="Google Shape;713;p108"/>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29</a:t>
            </a:fld>
            <a:endParaRPr/>
          </a:p>
        </p:txBody>
      </p:sp>
      <p:sp>
        <p:nvSpPr>
          <p:cNvPr id="714" name="Google Shape;714;p108"/>
          <p:cNvSpPr/>
          <p:nvPr/>
        </p:nvSpPr>
        <p:spPr>
          <a:xfrm>
            <a:off x="1386475" y="2023213"/>
            <a:ext cx="2044500" cy="2453100"/>
          </a:xfrm>
          <a:prstGeom prst="upArrow">
            <a:avLst>
              <a:gd name="adj1" fmla="val 50000"/>
              <a:gd name="adj2" fmla="val 50000"/>
            </a:avLst>
          </a:prstGeom>
          <a:solidFill>
            <a:srgbClr val="395E8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8"/>
          <p:cNvSpPr/>
          <p:nvPr/>
        </p:nvSpPr>
        <p:spPr>
          <a:xfrm rot="10800000" flipH="1">
            <a:off x="5806075" y="2023213"/>
            <a:ext cx="2044500" cy="2453100"/>
          </a:xfrm>
          <a:prstGeom prst="upArrow">
            <a:avLst>
              <a:gd name="adj1" fmla="val 50000"/>
              <a:gd name="adj2" fmla="val 50000"/>
            </a:avLst>
          </a:prstGeom>
          <a:solidFill>
            <a:srgbClr val="395E8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8"/>
          <p:cNvSpPr txBox="1">
            <a:spLocks noGrp="1"/>
          </p:cNvSpPr>
          <p:nvPr>
            <p:ph type="body" idx="1"/>
          </p:nvPr>
        </p:nvSpPr>
        <p:spPr>
          <a:xfrm>
            <a:off x="4906525" y="4598671"/>
            <a:ext cx="3834000" cy="850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a:t>Decrease in impact of interventions and instruction</a:t>
            </a:r>
            <a:endParaRPr/>
          </a:p>
        </p:txBody>
      </p:sp>
      <p:grpSp>
        <p:nvGrpSpPr>
          <p:cNvPr id="717" name="Google Shape;717;p108"/>
          <p:cNvGrpSpPr/>
          <p:nvPr/>
        </p:nvGrpSpPr>
        <p:grpSpPr>
          <a:xfrm>
            <a:off x="6851990" y="5887477"/>
            <a:ext cx="1680381" cy="918000"/>
            <a:chOff x="6939451" y="5887473"/>
            <a:chExt cx="1608174" cy="918000"/>
          </a:xfrm>
        </p:grpSpPr>
        <p:sp>
          <p:nvSpPr>
            <p:cNvPr id="718" name="Google Shape;718;p108"/>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19" name="Google Shape;719;p108"/>
            <p:cNvSpPr txBox="1"/>
            <p:nvPr/>
          </p:nvSpPr>
          <p:spPr>
            <a:xfrm>
              <a:off x="7363613" y="618507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endParaRPr sz="1400" b="0" i="0" u="none" strike="noStrike" cap="none">
                <a:solidFill>
                  <a:srgbClr val="000000"/>
                </a:solidFill>
                <a:latin typeface="Arial"/>
                <a:ea typeface="Arial"/>
                <a:cs typeface="Arial"/>
                <a:sym typeface="Arial"/>
              </a:endParaRPr>
            </a:p>
          </p:txBody>
        </p:sp>
      </p:grpSp>
      <p:sp>
        <p:nvSpPr>
          <p:cNvPr id="720" name="Google Shape;720;p108"/>
          <p:cNvSpPr txBox="1"/>
          <p:nvPr/>
        </p:nvSpPr>
        <p:spPr>
          <a:xfrm>
            <a:off x="7233000" y="5581075"/>
            <a:ext cx="1947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17365D"/>
                </a:solidFill>
              </a:rPr>
              <a:t>Fuchs &amp; Fuchs, 2017</a:t>
            </a:r>
            <a:endParaRPr sz="1200" b="0" u="none" strike="noStrike" cap="none">
              <a:solidFill>
                <a:srgbClr val="17365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82"/>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Module 13 Objectives</a:t>
            </a:r>
            <a:endParaRPr/>
          </a:p>
        </p:txBody>
      </p:sp>
      <p:sp>
        <p:nvSpPr>
          <p:cNvPr id="418" name="Google Shape;418;p82"/>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3</a:t>
            </a:fld>
            <a:endParaRPr/>
          </a:p>
        </p:txBody>
      </p:sp>
      <p:pic>
        <p:nvPicPr>
          <p:cNvPr id="419" name="Google Shape;419;p82"/>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420" name="Google Shape;420;p82"/>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a:t>Participants will be able to: </a:t>
            </a:r>
            <a:endParaRPr/>
          </a:p>
          <a:p>
            <a:pPr marL="457200" lvl="0" indent="-381000" algn="l" rtl="0">
              <a:spcBef>
                <a:spcPts val="600"/>
              </a:spcBef>
              <a:spcAft>
                <a:spcPts val="0"/>
              </a:spcAft>
              <a:buSzPts val="2400"/>
              <a:buChar char="▪"/>
            </a:pPr>
            <a:r>
              <a:rPr lang="en-US" sz="2400"/>
              <a:t>Define and explain the relationship among RTI, evidence-based practices (EBPs), and high leverage practices (HLPs).</a:t>
            </a:r>
            <a:endParaRPr sz="2400"/>
          </a:p>
          <a:p>
            <a:pPr marL="457200" lvl="0" indent="-381000" algn="l" rtl="0">
              <a:spcBef>
                <a:spcPts val="1000"/>
              </a:spcBef>
              <a:spcAft>
                <a:spcPts val="0"/>
              </a:spcAft>
              <a:buSzPts val="2400"/>
              <a:buChar char="▪"/>
            </a:pPr>
            <a:r>
              <a:rPr lang="en-US" sz="2400"/>
              <a:t>Support implementation of EBPs and HLPs across the tiers of prevention within a secondary multi-tiered system of support. </a:t>
            </a:r>
            <a:endParaRPr sz="2400"/>
          </a:p>
          <a:p>
            <a:pPr marL="233362" lvl="0" indent="-80962" algn="l" rtl="0">
              <a:spcBef>
                <a:spcPts val="1000"/>
              </a:spcBef>
              <a:spcAft>
                <a:spcPts val="0"/>
              </a:spcAft>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9"/>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Indicators of Tier 1 Concerns</a:t>
            </a:r>
            <a:endParaRPr/>
          </a:p>
        </p:txBody>
      </p:sp>
      <p:sp>
        <p:nvSpPr>
          <p:cNvPr id="727" name="Google Shape;727;p109"/>
          <p:cNvSpPr txBox="1">
            <a:spLocks noGrp="1"/>
          </p:cNvSpPr>
          <p:nvPr>
            <p:ph type="body" idx="1"/>
          </p:nvPr>
        </p:nvSpPr>
        <p:spPr>
          <a:xfrm>
            <a:off x="687400" y="1970050"/>
            <a:ext cx="8224800" cy="38799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a:t>Less than 80% of students are identified as at or above grade level expectations or identified measures</a:t>
            </a:r>
            <a:endParaRPr/>
          </a:p>
          <a:p>
            <a:pPr marL="457200" lvl="0" indent="-342900" algn="l" rtl="0">
              <a:spcBef>
                <a:spcPts val="0"/>
              </a:spcBef>
              <a:spcAft>
                <a:spcPts val="0"/>
              </a:spcAft>
              <a:buSzPts val="1800"/>
              <a:buChar char="▪"/>
            </a:pPr>
            <a:r>
              <a:rPr lang="en-US"/>
              <a:t>Inconsistent performance across classrooms, grades, or schools</a:t>
            </a:r>
            <a:endParaRPr/>
          </a:p>
          <a:p>
            <a:pPr marL="457200" lvl="0" indent="-342900" algn="l" rtl="0">
              <a:spcBef>
                <a:spcPts val="0"/>
              </a:spcBef>
              <a:spcAft>
                <a:spcPts val="0"/>
              </a:spcAft>
              <a:buSzPts val="1800"/>
              <a:buChar char="▪"/>
            </a:pPr>
            <a:r>
              <a:rPr lang="en-US"/>
              <a:t>Poor attendance, low student engagement, and/or frequent behavior problems</a:t>
            </a:r>
            <a:endParaRPr/>
          </a:p>
          <a:p>
            <a:pPr marL="457200" lvl="0" indent="-342900" algn="l" rtl="0">
              <a:spcBef>
                <a:spcPts val="0"/>
              </a:spcBef>
              <a:spcAft>
                <a:spcPts val="0"/>
              </a:spcAft>
              <a:buSzPts val="1800"/>
              <a:buChar char="▪"/>
            </a:pPr>
            <a:r>
              <a:rPr lang="en-US"/>
              <a:t>High rates of students (&gt;20%) identified for supplemental support</a:t>
            </a:r>
            <a:endParaRPr/>
          </a:p>
          <a:p>
            <a:pPr marL="457200" lvl="0" indent="-342900" algn="l" rtl="0">
              <a:spcBef>
                <a:spcPts val="0"/>
              </a:spcBef>
              <a:spcAft>
                <a:spcPts val="0"/>
              </a:spcAft>
              <a:buSzPts val="1800"/>
              <a:buChar char="▪"/>
            </a:pPr>
            <a:r>
              <a:rPr lang="en-US"/>
              <a:t>Differential benefit across student populations</a:t>
            </a:r>
            <a:endParaRPr/>
          </a:p>
          <a:p>
            <a:pPr marL="457200" lvl="0" indent="-342900" algn="l" rtl="0">
              <a:spcBef>
                <a:spcPts val="0"/>
              </a:spcBef>
              <a:spcAft>
                <a:spcPts val="0"/>
              </a:spcAft>
              <a:buSzPts val="1800"/>
              <a:buChar char="▪"/>
            </a:pPr>
            <a:r>
              <a:rPr lang="en-US"/>
              <a:t>Low teacher satisfaction or engagement</a:t>
            </a:r>
            <a:endParaRPr/>
          </a:p>
        </p:txBody>
      </p:sp>
      <p:sp>
        <p:nvSpPr>
          <p:cNvPr id="728" name="Google Shape;728;p109"/>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10"/>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Key Characteristics of </a:t>
            </a:r>
            <a:endParaRPr/>
          </a:p>
          <a:p>
            <a:pPr marL="0" lvl="0" indent="0" algn="l" rtl="0">
              <a:lnSpc>
                <a:spcPct val="90000"/>
              </a:lnSpc>
              <a:spcBef>
                <a:spcPts val="0"/>
              </a:spcBef>
              <a:spcAft>
                <a:spcPts val="0"/>
              </a:spcAft>
              <a:buNone/>
            </a:pPr>
            <a:r>
              <a:rPr lang="en-US"/>
              <a:t>High Quality Tier 1 Instruction</a:t>
            </a:r>
            <a:endParaRPr/>
          </a:p>
        </p:txBody>
      </p:sp>
      <p:sp>
        <p:nvSpPr>
          <p:cNvPr id="735" name="Google Shape;735;p110"/>
          <p:cNvSpPr txBox="1">
            <a:spLocks noGrp="1"/>
          </p:cNvSpPr>
          <p:nvPr>
            <p:ph type="body" idx="1"/>
          </p:nvPr>
        </p:nvSpPr>
        <p:spPr>
          <a:xfrm>
            <a:off x="687388" y="2055812"/>
            <a:ext cx="8224800" cy="3794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a:t>Consistent opportunities to work on grade-appropriate assignments</a:t>
            </a:r>
            <a:endParaRPr/>
          </a:p>
          <a:p>
            <a:pPr marL="457200" lvl="0" indent="-342900" algn="l" rtl="0">
              <a:spcBef>
                <a:spcPts val="1000"/>
              </a:spcBef>
              <a:spcAft>
                <a:spcPts val="0"/>
              </a:spcAft>
              <a:buSzPts val="1800"/>
              <a:buChar char="▪"/>
            </a:pPr>
            <a:r>
              <a:rPr lang="en-US"/>
              <a:t>Strong core instruction where students do most of the thinking in a lesson</a:t>
            </a:r>
            <a:endParaRPr/>
          </a:p>
          <a:p>
            <a:pPr marL="457200" lvl="0" indent="-342900" algn="l" rtl="0">
              <a:spcBef>
                <a:spcPts val="1000"/>
              </a:spcBef>
              <a:spcAft>
                <a:spcPts val="0"/>
              </a:spcAft>
              <a:buSzPts val="1800"/>
              <a:buChar char="▪"/>
            </a:pPr>
            <a:r>
              <a:rPr lang="en-US"/>
              <a:t>Deep engagement in what students are learning</a:t>
            </a:r>
            <a:endParaRPr/>
          </a:p>
          <a:p>
            <a:pPr marL="457200" lvl="0" indent="-342900" algn="l" rtl="0">
              <a:spcBef>
                <a:spcPts val="1000"/>
              </a:spcBef>
              <a:spcAft>
                <a:spcPts val="1000"/>
              </a:spcAft>
              <a:buSzPts val="1800"/>
              <a:buChar char="▪"/>
            </a:pPr>
            <a:r>
              <a:rPr lang="en-US"/>
              <a:t>Teachers who hold high expectations for students and believe they can meet grade level standards </a:t>
            </a:r>
            <a:endParaRPr sz="2000"/>
          </a:p>
        </p:txBody>
      </p:sp>
      <p:sp>
        <p:nvSpPr>
          <p:cNvPr id="736" name="Google Shape;736;p110"/>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31</a:t>
            </a:fld>
            <a:endParaRPr/>
          </a:p>
        </p:txBody>
      </p:sp>
      <p:sp>
        <p:nvSpPr>
          <p:cNvPr id="737" name="Google Shape;737;p110"/>
          <p:cNvSpPr txBox="1"/>
          <p:nvPr/>
        </p:nvSpPr>
        <p:spPr>
          <a:xfrm>
            <a:off x="7233000" y="5581075"/>
            <a:ext cx="1947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17365D"/>
                </a:solidFill>
              </a:rPr>
              <a:t>TNTP, Inc. 2018</a:t>
            </a:r>
            <a:endParaRPr sz="1200" b="0" u="none" strike="noStrike" cap="none">
              <a:solidFill>
                <a:srgbClr val="17365D"/>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11"/>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32</a:t>
            </a:fld>
            <a:endParaRPr/>
          </a:p>
        </p:txBody>
      </p:sp>
      <p:sp>
        <p:nvSpPr>
          <p:cNvPr id="744" name="Google Shape;744;p111"/>
          <p:cNvSpPr txBox="1">
            <a:spLocks noGrp="1"/>
          </p:cNvSpPr>
          <p:nvPr>
            <p:ph type="title"/>
          </p:nvPr>
        </p:nvSpPr>
        <p:spPr>
          <a:xfrm>
            <a:off x="687400" y="394250"/>
            <a:ext cx="8224800" cy="1413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Effective Instruction</a:t>
            </a:r>
            <a:endParaRPr/>
          </a:p>
        </p:txBody>
      </p:sp>
      <p:sp>
        <p:nvSpPr>
          <p:cNvPr id="745" name="Google Shape;745;p111"/>
          <p:cNvSpPr txBox="1"/>
          <p:nvPr/>
        </p:nvSpPr>
        <p:spPr>
          <a:xfrm>
            <a:off x="687525" y="1941475"/>
            <a:ext cx="8224800" cy="3286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sz="1800">
              <a:solidFill>
                <a:srgbClr val="25496F"/>
              </a:solidFill>
            </a:endParaRPr>
          </a:p>
          <a:p>
            <a:pPr marL="0" lvl="0" indent="0" algn="l" rtl="0">
              <a:lnSpc>
                <a:spcPct val="115000"/>
              </a:lnSpc>
              <a:spcBef>
                <a:spcPts val="0"/>
              </a:spcBef>
              <a:spcAft>
                <a:spcPts val="0"/>
              </a:spcAft>
              <a:buNone/>
            </a:pPr>
            <a:r>
              <a:rPr lang="en-US" sz="3000">
                <a:solidFill>
                  <a:srgbClr val="25496F"/>
                </a:solidFill>
              </a:rPr>
              <a:t>“It is imperative to equip teachers with a set of practices that are supported by research evidence to have significant potential for improving academic or behavioral outcomes for students with disabilities.” </a:t>
            </a:r>
            <a:endParaRPr sz="1800">
              <a:solidFill>
                <a:srgbClr val="25496F"/>
              </a:solidFill>
            </a:endParaRPr>
          </a:p>
          <a:p>
            <a:pPr marL="0" lvl="0" indent="0" algn="l" rtl="0">
              <a:spcBef>
                <a:spcPts val="600"/>
              </a:spcBef>
              <a:spcAft>
                <a:spcPts val="0"/>
              </a:spcAft>
              <a:buNone/>
            </a:pPr>
            <a:endParaRPr sz="2400">
              <a:solidFill>
                <a:srgbClr val="25496F"/>
              </a:solidFill>
            </a:endParaRPr>
          </a:p>
        </p:txBody>
      </p:sp>
      <p:sp>
        <p:nvSpPr>
          <p:cNvPr id="746" name="Google Shape;746;p111"/>
          <p:cNvSpPr txBox="1"/>
          <p:nvPr/>
        </p:nvSpPr>
        <p:spPr>
          <a:xfrm>
            <a:off x="3878600" y="5575375"/>
            <a:ext cx="53199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17365D"/>
                </a:solidFill>
              </a:rPr>
              <a:t>High Leverage Practices for Inclusive Classroom, CEC 2019.</a:t>
            </a:r>
            <a:endParaRPr>
              <a:solidFill>
                <a:srgbClr val="17365D"/>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12"/>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33</a:t>
            </a:fld>
            <a:endParaRPr/>
          </a:p>
        </p:txBody>
      </p:sp>
      <p:sp>
        <p:nvSpPr>
          <p:cNvPr id="753" name="Google Shape;753;p112"/>
          <p:cNvSpPr txBox="1">
            <a:spLocks noGrp="1"/>
          </p:cNvSpPr>
          <p:nvPr>
            <p:ph type="title"/>
          </p:nvPr>
        </p:nvSpPr>
        <p:spPr>
          <a:xfrm>
            <a:off x="687400" y="394250"/>
            <a:ext cx="8224800" cy="1413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High Leverage Practices</a:t>
            </a:r>
            <a:endParaRPr/>
          </a:p>
        </p:txBody>
      </p:sp>
      <p:sp>
        <p:nvSpPr>
          <p:cNvPr id="754" name="Google Shape;754;p112"/>
          <p:cNvSpPr txBox="1"/>
          <p:nvPr/>
        </p:nvSpPr>
        <p:spPr>
          <a:xfrm>
            <a:off x="687400" y="1859100"/>
            <a:ext cx="3836400" cy="37110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None/>
            </a:pPr>
            <a:r>
              <a:rPr lang="en-US" sz="2400">
                <a:solidFill>
                  <a:srgbClr val="25496F"/>
                </a:solidFill>
              </a:rPr>
              <a:t>Set of practices that:</a:t>
            </a:r>
            <a:endParaRPr sz="2400">
              <a:solidFill>
                <a:srgbClr val="25496F"/>
              </a:solidFill>
            </a:endParaRPr>
          </a:p>
          <a:p>
            <a:pPr marL="457200" lvl="0" indent="-381000" algn="l" rtl="0">
              <a:spcBef>
                <a:spcPts val="600"/>
              </a:spcBef>
              <a:spcAft>
                <a:spcPts val="0"/>
              </a:spcAft>
              <a:buClr>
                <a:srgbClr val="A5A5A5"/>
              </a:buClr>
              <a:buSzPts val="2400"/>
              <a:buFont typeface="Noto Sans Symbols"/>
              <a:buChar char="▪"/>
            </a:pPr>
            <a:r>
              <a:rPr lang="en-US" sz="2200">
                <a:solidFill>
                  <a:srgbClr val="25496F"/>
                </a:solidFill>
              </a:rPr>
              <a:t>Support student learning</a:t>
            </a:r>
            <a:endParaRPr sz="22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200">
                <a:solidFill>
                  <a:srgbClr val="25496F"/>
                </a:solidFill>
              </a:rPr>
              <a:t>Can be taught, learned, and implemented  </a:t>
            </a:r>
            <a:endParaRPr sz="2600">
              <a:solidFill>
                <a:srgbClr val="25496F"/>
              </a:solidFill>
            </a:endParaRPr>
          </a:p>
        </p:txBody>
      </p:sp>
      <p:cxnSp>
        <p:nvCxnSpPr>
          <p:cNvPr id="755" name="Google Shape;755;p112"/>
          <p:cNvCxnSpPr/>
          <p:nvPr/>
        </p:nvCxnSpPr>
        <p:spPr>
          <a:xfrm>
            <a:off x="4584400" y="1859100"/>
            <a:ext cx="0" cy="4028100"/>
          </a:xfrm>
          <a:prstGeom prst="straightConnector1">
            <a:avLst/>
          </a:prstGeom>
          <a:noFill/>
          <a:ln w="19050" cap="flat" cmpd="sng">
            <a:solidFill>
              <a:srgbClr val="B7B7B7"/>
            </a:solidFill>
            <a:prstDash val="solid"/>
            <a:round/>
            <a:headEnd type="none" w="med" len="med"/>
            <a:tailEnd type="none" w="med" len="med"/>
          </a:ln>
        </p:spPr>
      </p:cxnSp>
      <p:sp>
        <p:nvSpPr>
          <p:cNvPr id="756" name="Google Shape;756;p112"/>
          <p:cNvSpPr txBox="1"/>
          <p:nvPr/>
        </p:nvSpPr>
        <p:spPr>
          <a:xfrm>
            <a:off x="4978250" y="1859100"/>
            <a:ext cx="3836400" cy="40281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None/>
            </a:pPr>
            <a:r>
              <a:rPr lang="en-US" sz="2400">
                <a:solidFill>
                  <a:srgbClr val="25496F"/>
                </a:solidFill>
              </a:rPr>
              <a:t>Applicable to the everyday work of teachers:</a:t>
            </a:r>
            <a:endParaRPr sz="2400">
              <a:solidFill>
                <a:srgbClr val="25496F"/>
              </a:solidFill>
            </a:endParaRPr>
          </a:p>
          <a:p>
            <a:pPr marL="457200" lvl="0" indent="-381000" algn="l" rtl="0">
              <a:spcBef>
                <a:spcPts val="600"/>
              </a:spcBef>
              <a:spcAft>
                <a:spcPts val="0"/>
              </a:spcAft>
              <a:buClr>
                <a:srgbClr val="A5A5A5"/>
              </a:buClr>
              <a:buSzPts val="2400"/>
              <a:buFont typeface="Noto Sans Symbols"/>
              <a:buChar char="▪"/>
            </a:pPr>
            <a:r>
              <a:rPr lang="en-US" sz="2200">
                <a:solidFill>
                  <a:srgbClr val="25496F"/>
                </a:solidFill>
              </a:rPr>
              <a:t>Used in classrooms to leverage and improve student outcomes</a:t>
            </a:r>
            <a:endParaRPr sz="22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200">
                <a:solidFill>
                  <a:srgbClr val="25496F"/>
                </a:solidFill>
              </a:rPr>
              <a:t>Used frequently by teachers</a:t>
            </a:r>
            <a:endParaRPr sz="22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200">
                <a:solidFill>
                  <a:srgbClr val="25496F"/>
                </a:solidFill>
              </a:rPr>
              <a:t>Broadly applicable across content areas</a:t>
            </a:r>
            <a:endParaRPr sz="22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200">
                <a:solidFill>
                  <a:srgbClr val="25496F"/>
                </a:solidFill>
              </a:rPr>
              <a:t>Fundamental to effective teaching</a:t>
            </a:r>
            <a:endParaRPr sz="2200">
              <a:solidFill>
                <a:srgbClr val="25496F"/>
              </a:solidFill>
            </a:endParaRPr>
          </a:p>
          <a:p>
            <a:pPr marL="457200" lvl="0" indent="0" algn="l" rtl="0">
              <a:spcBef>
                <a:spcPts val="600"/>
              </a:spcBef>
              <a:spcAft>
                <a:spcPts val="0"/>
              </a:spcAft>
              <a:buNone/>
            </a:pPr>
            <a:endParaRPr sz="2600">
              <a:solidFill>
                <a:srgbClr val="25496F"/>
              </a:solidFill>
            </a:endParaRPr>
          </a:p>
        </p:txBody>
      </p:sp>
      <p:pic>
        <p:nvPicPr>
          <p:cNvPr id="757" name="Google Shape;757;p112"/>
          <p:cNvPicPr preferRelativeResize="0"/>
          <p:nvPr/>
        </p:nvPicPr>
        <p:blipFill rotWithShape="1">
          <a:blip r:embed="rId3">
            <a:alphaModFix/>
          </a:blip>
          <a:srcRect r="4251" b="7106"/>
          <a:stretch/>
        </p:blipFill>
        <p:spPr>
          <a:xfrm>
            <a:off x="1042975" y="3944300"/>
            <a:ext cx="2624150" cy="169725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113"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764" name="Google Shape;764;p11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34</a:t>
            </a:fld>
            <a:endParaRPr/>
          </a:p>
        </p:txBody>
      </p:sp>
      <p:sp>
        <p:nvSpPr>
          <p:cNvPr id="765" name="Google Shape;765;p11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Tier 1 Adolescent Literacy Practices</a:t>
            </a:r>
            <a:endParaRPr/>
          </a:p>
        </p:txBody>
      </p:sp>
      <p:graphicFrame>
        <p:nvGraphicFramePr>
          <p:cNvPr id="766" name="Google Shape;766;p113"/>
          <p:cNvGraphicFramePr/>
          <p:nvPr/>
        </p:nvGraphicFramePr>
        <p:xfrm>
          <a:off x="-12" y="1835113"/>
          <a:ext cx="9144000" cy="3759000"/>
        </p:xfrm>
        <a:graphic>
          <a:graphicData uri="http://schemas.openxmlformats.org/drawingml/2006/table">
            <a:tbl>
              <a:tblPr firstRow="1" bandRow="1">
                <a:noFill/>
                <a:tableStyleId>{37BF5414-8399-4566-A5EE-8E693F9B9000}</a:tableStyleId>
              </a:tblPr>
              <a:tblGrid>
                <a:gridCol w="517875">
                  <a:extLst>
                    <a:ext uri="{9D8B030D-6E8A-4147-A177-3AD203B41FA5}">
                      <a16:colId xmlns:a16="http://schemas.microsoft.com/office/drawing/2014/main" val="20000"/>
                    </a:ext>
                  </a:extLst>
                </a:gridCol>
                <a:gridCol w="6386300">
                  <a:extLst>
                    <a:ext uri="{9D8B030D-6E8A-4147-A177-3AD203B41FA5}">
                      <a16:colId xmlns:a16="http://schemas.microsoft.com/office/drawing/2014/main" val="20001"/>
                    </a:ext>
                  </a:extLst>
                </a:gridCol>
                <a:gridCol w="2239825">
                  <a:extLst>
                    <a:ext uri="{9D8B030D-6E8A-4147-A177-3AD203B41FA5}">
                      <a16:colId xmlns:a16="http://schemas.microsoft.com/office/drawing/2014/main" val="20002"/>
                    </a:ext>
                  </a:extLst>
                </a:gridCol>
              </a:tblGrid>
              <a:tr h="481700">
                <a:tc>
                  <a:txBody>
                    <a:bodyPr/>
                    <a:lstStyle/>
                    <a:p>
                      <a:pPr marL="0" marR="0" lvl="0" indent="0" algn="l" rtl="0">
                        <a:spcBef>
                          <a:spcPts val="0"/>
                        </a:spcBef>
                        <a:spcAft>
                          <a:spcPts val="0"/>
                        </a:spcAft>
                        <a:buNone/>
                      </a:pPr>
                      <a:r>
                        <a:rPr lang="en-US" sz="2400"/>
                        <a:t>#</a:t>
                      </a:r>
                      <a:endParaRPr sz="2400"/>
                    </a:p>
                  </a:txBody>
                  <a:tcPr marL="91375" marR="91375" marT="45725" marB="45725"/>
                </a:tc>
                <a:tc>
                  <a:txBody>
                    <a:bodyPr/>
                    <a:lstStyle/>
                    <a:p>
                      <a:pPr marL="0" marR="0" lvl="0" indent="0" algn="l" rtl="0">
                        <a:spcBef>
                          <a:spcPts val="0"/>
                        </a:spcBef>
                        <a:spcAft>
                          <a:spcPts val="0"/>
                        </a:spcAft>
                        <a:buNone/>
                      </a:pPr>
                      <a:r>
                        <a:rPr lang="en-US" sz="2400"/>
                        <a:t>Recommendations </a:t>
                      </a:r>
                      <a:endParaRPr sz="2400"/>
                    </a:p>
                  </a:txBody>
                  <a:tcPr marL="91375" marR="91375" marT="45725" marB="45725"/>
                </a:tc>
                <a:tc>
                  <a:txBody>
                    <a:bodyPr/>
                    <a:lstStyle/>
                    <a:p>
                      <a:pPr marL="0" marR="0" lvl="0" indent="0" algn="l" rtl="0">
                        <a:spcBef>
                          <a:spcPts val="0"/>
                        </a:spcBef>
                        <a:spcAft>
                          <a:spcPts val="0"/>
                        </a:spcAft>
                        <a:buNone/>
                      </a:pPr>
                      <a:r>
                        <a:rPr lang="en-US" sz="2400"/>
                        <a:t>Evidence </a:t>
                      </a:r>
                      <a:endParaRPr sz="2400"/>
                    </a:p>
                  </a:txBody>
                  <a:tcPr marL="91375" marR="91375" marT="45725" marB="45725"/>
                </a:tc>
                <a:extLst>
                  <a:ext uri="{0D108BD9-81ED-4DB2-BD59-A6C34878D82A}">
                    <a16:rowId xmlns:a16="http://schemas.microsoft.com/office/drawing/2014/main" val="10000"/>
                  </a:ext>
                </a:extLst>
              </a:tr>
              <a:tr h="819325">
                <a:tc>
                  <a:txBody>
                    <a:bodyPr/>
                    <a:lstStyle/>
                    <a:p>
                      <a:pPr marL="0" marR="0" lvl="0" indent="0" algn="l" rtl="0">
                        <a:spcBef>
                          <a:spcPts val="0"/>
                        </a:spcBef>
                        <a:spcAft>
                          <a:spcPts val="0"/>
                        </a:spcAft>
                        <a:buNone/>
                      </a:pPr>
                      <a:r>
                        <a:rPr lang="en-US" sz="2000"/>
                        <a:t>1</a:t>
                      </a:r>
                      <a:endParaRPr/>
                    </a:p>
                  </a:txBody>
                  <a:tcPr marL="91375" marR="91375" marT="45725" marB="45725"/>
                </a:tc>
                <a:tc>
                  <a:txBody>
                    <a:bodyPr/>
                    <a:lstStyle/>
                    <a:p>
                      <a:pPr marL="0" marR="0" lvl="0" indent="0" algn="l" rtl="0">
                        <a:spcBef>
                          <a:spcPts val="0"/>
                        </a:spcBef>
                        <a:spcAft>
                          <a:spcPts val="0"/>
                        </a:spcAft>
                        <a:buNone/>
                      </a:pPr>
                      <a:r>
                        <a:rPr lang="en-US" sz="2000"/>
                        <a:t>Provide </a:t>
                      </a:r>
                      <a:r>
                        <a:rPr lang="en-US" sz="2000" b="1"/>
                        <a:t>explicit vocabulary instruction</a:t>
                      </a:r>
                      <a:r>
                        <a:rPr lang="en-US" sz="2000"/>
                        <a:t>.</a:t>
                      </a:r>
                      <a:endParaRPr/>
                    </a:p>
                    <a:p>
                      <a:pPr marL="0" marR="0" lvl="0" indent="0" algn="l" rtl="0">
                        <a:spcBef>
                          <a:spcPts val="0"/>
                        </a:spcBef>
                        <a:spcAft>
                          <a:spcPts val="0"/>
                        </a:spcAft>
                        <a:buNone/>
                      </a:pPr>
                      <a:endParaRPr sz="2000"/>
                    </a:p>
                  </a:txBody>
                  <a:tcPr marL="91375" marR="91375" marT="45725" marB="45725"/>
                </a:tc>
                <a:tc>
                  <a:txBody>
                    <a:bodyPr/>
                    <a:lstStyle/>
                    <a:p>
                      <a:pPr marL="0" marR="0" lvl="0" indent="0" algn="l" rtl="0">
                        <a:spcBef>
                          <a:spcPts val="0"/>
                        </a:spcBef>
                        <a:spcAft>
                          <a:spcPts val="0"/>
                        </a:spcAft>
                        <a:buNone/>
                      </a:pPr>
                      <a:r>
                        <a:rPr lang="en-US" sz="2000"/>
                        <a:t>Strong</a:t>
                      </a:r>
                      <a:endParaRPr/>
                    </a:p>
                  </a:txBody>
                  <a:tcPr marL="91375" marR="91375" marT="45725" marB="45725"/>
                </a:tc>
                <a:extLst>
                  <a:ext uri="{0D108BD9-81ED-4DB2-BD59-A6C34878D82A}">
                    <a16:rowId xmlns:a16="http://schemas.microsoft.com/office/drawing/2014/main" val="10001"/>
                  </a:ext>
                </a:extLst>
              </a:tr>
              <a:tr h="819325">
                <a:tc>
                  <a:txBody>
                    <a:bodyPr/>
                    <a:lstStyle/>
                    <a:p>
                      <a:pPr marL="0" marR="0" lvl="0" indent="0" algn="l" rtl="0">
                        <a:spcBef>
                          <a:spcPts val="0"/>
                        </a:spcBef>
                        <a:spcAft>
                          <a:spcPts val="0"/>
                        </a:spcAft>
                        <a:buNone/>
                      </a:pPr>
                      <a:r>
                        <a:rPr lang="en-US" sz="2000"/>
                        <a:t>2</a:t>
                      </a:r>
                      <a:endParaRPr/>
                    </a:p>
                  </a:txBody>
                  <a:tcPr marL="91375" marR="91375" marT="45725" marB="45725"/>
                </a:tc>
                <a:tc>
                  <a:txBody>
                    <a:bodyPr/>
                    <a:lstStyle/>
                    <a:p>
                      <a:pPr marL="0" marR="0" lvl="0" indent="0" algn="l" rtl="0">
                        <a:spcBef>
                          <a:spcPts val="0"/>
                        </a:spcBef>
                        <a:spcAft>
                          <a:spcPts val="0"/>
                        </a:spcAft>
                        <a:buNone/>
                      </a:pPr>
                      <a:r>
                        <a:rPr lang="en-US" sz="2000"/>
                        <a:t>Provide </a:t>
                      </a:r>
                      <a:r>
                        <a:rPr lang="en-US" sz="2000" b="1"/>
                        <a:t>direct and explicit comprehension strategy instruction</a:t>
                      </a:r>
                      <a:r>
                        <a:rPr lang="en-US" sz="2000"/>
                        <a:t>.</a:t>
                      </a:r>
                      <a:endParaRPr/>
                    </a:p>
                  </a:txBody>
                  <a:tcPr marL="91375" marR="91375" marT="45725" marB="45725"/>
                </a:tc>
                <a:tc>
                  <a:txBody>
                    <a:bodyPr/>
                    <a:lstStyle/>
                    <a:p>
                      <a:pPr marL="0" marR="0" lvl="0" indent="0" algn="l" rtl="0">
                        <a:spcBef>
                          <a:spcPts val="0"/>
                        </a:spcBef>
                        <a:spcAft>
                          <a:spcPts val="0"/>
                        </a:spcAft>
                        <a:buNone/>
                      </a:pPr>
                      <a:r>
                        <a:rPr lang="en-US" sz="2000"/>
                        <a:t>Strong</a:t>
                      </a:r>
                      <a:endParaRPr/>
                    </a:p>
                  </a:txBody>
                  <a:tcPr marL="91375" marR="91375" marT="45725" marB="45725"/>
                </a:tc>
                <a:extLst>
                  <a:ext uri="{0D108BD9-81ED-4DB2-BD59-A6C34878D82A}">
                    <a16:rowId xmlns:a16="http://schemas.microsoft.com/office/drawing/2014/main" val="10002"/>
                  </a:ext>
                </a:extLst>
              </a:tr>
              <a:tr h="819325">
                <a:tc>
                  <a:txBody>
                    <a:bodyPr/>
                    <a:lstStyle/>
                    <a:p>
                      <a:pPr marL="0" marR="0" lvl="0" indent="0" algn="l" rtl="0">
                        <a:spcBef>
                          <a:spcPts val="0"/>
                        </a:spcBef>
                        <a:spcAft>
                          <a:spcPts val="0"/>
                        </a:spcAft>
                        <a:buNone/>
                      </a:pPr>
                      <a:r>
                        <a:rPr lang="en-US" sz="2000"/>
                        <a:t>3</a:t>
                      </a:r>
                      <a:endParaRPr/>
                    </a:p>
                  </a:txBody>
                  <a:tcPr marL="91375" marR="91375" marT="45725" marB="45725"/>
                </a:tc>
                <a:tc>
                  <a:txBody>
                    <a:bodyPr/>
                    <a:lstStyle/>
                    <a:p>
                      <a:pPr marL="0" marR="0" lvl="0" indent="0" algn="l" rtl="0">
                        <a:spcBef>
                          <a:spcPts val="0"/>
                        </a:spcBef>
                        <a:spcAft>
                          <a:spcPts val="0"/>
                        </a:spcAft>
                        <a:buNone/>
                      </a:pPr>
                      <a:r>
                        <a:rPr lang="en-US" sz="2000"/>
                        <a:t>Provide opportunities for </a:t>
                      </a:r>
                      <a:r>
                        <a:rPr lang="en-US" sz="2000" b="1"/>
                        <a:t>extended discussion </a:t>
                      </a:r>
                      <a:r>
                        <a:rPr lang="en-US" sz="2000"/>
                        <a:t>of text meaning and interpretation.</a:t>
                      </a:r>
                      <a:endParaRPr sz="2000" b="1"/>
                    </a:p>
                  </a:txBody>
                  <a:tcPr marL="91375" marR="91375" marT="45725" marB="45725"/>
                </a:tc>
                <a:tc>
                  <a:txBody>
                    <a:bodyPr/>
                    <a:lstStyle/>
                    <a:p>
                      <a:pPr marL="0" marR="0" lvl="0" indent="0" algn="l" rtl="0">
                        <a:spcBef>
                          <a:spcPts val="0"/>
                        </a:spcBef>
                        <a:spcAft>
                          <a:spcPts val="0"/>
                        </a:spcAft>
                        <a:buNone/>
                      </a:pPr>
                      <a:r>
                        <a:rPr lang="en-US" sz="2000"/>
                        <a:t>Moderate </a:t>
                      </a:r>
                      <a:endParaRPr/>
                    </a:p>
                  </a:txBody>
                  <a:tcPr marL="91375" marR="91375" marT="45725" marB="45725"/>
                </a:tc>
                <a:extLst>
                  <a:ext uri="{0D108BD9-81ED-4DB2-BD59-A6C34878D82A}">
                    <a16:rowId xmlns:a16="http://schemas.microsoft.com/office/drawing/2014/main" val="10003"/>
                  </a:ext>
                </a:extLst>
              </a:tr>
              <a:tr h="819325">
                <a:tc>
                  <a:txBody>
                    <a:bodyPr/>
                    <a:lstStyle/>
                    <a:p>
                      <a:pPr marL="0" marR="0" lvl="0" indent="0" algn="l" rtl="0">
                        <a:spcBef>
                          <a:spcPts val="0"/>
                        </a:spcBef>
                        <a:spcAft>
                          <a:spcPts val="0"/>
                        </a:spcAft>
                        <a:buNone/>
                      </a:pPr>
                      <a:r>
                        <a:rPr lang="en-US" sz="2000"/>
                        <a:t>4</a:t>
                      </a:r>
                      <a:endParaRPr/>
                    </a:p>
                  </a:txBody>
                  <a:tcPr marL="91375" marR="91375" marT="45725" marB="45725"/>
                </a:tc>
                <a:tc>
                  <a:txBody>
                    <a:bodyPr/>
                    <a:lstStyle/>
                    <a:p>
                      <a:pPr marL="0" marR="0" lvl="0" indent="0" algn="l" rtl="0">
                        <a:spcBef>
                          <a:spcPts val="0"/>
                        </a:spcBef>
                        <a:spcAft>
                          <a:spcPts val="0"/>
                        </a:spcAft>
                        <a:buNone/>
                      </a:pPr>
                      <a:r>
                        <a:rPr lang="en-US" sz="2000"/>
                        <a:t>Increase </a:t>
                      </a:r>
                      <a:r>
                        <a:rPr lang="en-US" sz="2000" b="1"/>
                        <a:t>student motivation and engagement </a:t>
                      </a:r>
                      <a:r>
                        <a:rPr lang="en-US" sz="2000"/>
                        <a:t>in literacy learning.</a:t>
                      </a:r>
                      <a:endParaRPr/>
                    </a:p>
                  </a:txBody>
                  <a:tcPr marL="91375" marR="91375" marT="45725" marB="45725"/>
                </a:tc>
                <a:tc>
                  <a:txBody>
                    <a:bodyPr/>
                    <a:lstStyle/>
                    <a:p>
                      <a:pPr marL="0" marR="0" lvl="0" indent="0" algn="l" rtl="0">
                        <a:spcBef>
                          <a:spcPts val="0"/>
                        </a:spcBef>
                        <a:spcAft>
                          <a:spcPts val="0"/>
                        </a:spcAft>
                        <a:buNone/>
                      </a:pPr>
                      <a:r>
                        <a:rPr lang="en-US" sz="2000"/>
                        <a:t>Moderate </a:t>
                      </a:r>
                      <a:endParaRPr/>
                    </a:p>
                  </a:txBody>
                  <a:tcPr marL="91375" marR="91375"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14"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773" name="Google Shape;773;p11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35</a:t>
            </a:fld>
            <a:endParaRPr/>
          </a:p>
        </p:txBody>
      </p:sp>
      <p:sp>
        <p:nvSpPr>
          <p:cNvPr id="774" name="Google Shape;774;p114"/>
          <p:cNvSpPr txBox="1"/>
          <p:nvPr/>
        </p:nvSpPr>
        <p:spPr>
          <a:xfrm>
            <a:off x="681050" y="0"/>
            <a:ext cx="8259900" cy="1767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Tier 1: 4</a:t>
            </a:r>
            <a:r>
              <a:rPr lang="en-US" sz="4800" baseline="30000">
                <a:solidFill>
                  <a:srgbClr val="A5A5A5"/>
                </a:solidFill>
                <a:latin typeface="Arial Narrow"/>
                <a:ea typeface="Arial Narrow"/>
                <a:cs typeface="Arial Narrow"/>
                <a:sym typeface="Arial Narrow"/>
              </a:rPr>
              <a:t>th</a:t>
            </a:r>
            <a:r>
              <a:rPr lang="en-US" sz="4800">
                <a:solidFill>
                  <a:srgbClr val="A5A5A5"/>
                </a:solidFill>
                <a:latin typeface="Arial Narrow"/>
                <a:ea typeface="Arial Narrow"/>
                <a:cs typeface="Arial Narrow"/>
                <a:sym typeface="Arial Narrow"/>
              </a:rPr>
              <a:t>-8</a:t>
            </a:r>
            <a:r>
              <a:rPr lang="en-US" sz="4800" baseline="30000">
                <a:solidFill>
                  <a:srgbClr val="A5A5A5"/>
                </a:solidFill>
                <a:latin typeface="Arial Narrow"/>
                <a:ea typeface="Arial Narrow"/>
                <a:cs typeface="Arial Narrow"/>
                <a:sym typeface="Arial Narrow"/>
              </a:rPr>
              <a:t>th</a:t>
            </a:r>
            <a:r>
              <a:rPr lang="en-US" sz="4800">
                <a:solidFill>
                  <a:srgbClr val="A5A5A5"/>
                </a:solidFill>
                <a:latin typeface="Arial Narrow"/>
                <a:ea typeface="Arial Narrow"/>
                <a:cs typeface="Arial Narrow"/>
                <a:sym typeface="Arial Narrow"/>
              </a:rPr>
              <a:t> Math </a:t>
            </a:r>
            <a:endParaRPr sz="4800">
              <a:solidFill>
                <a:srgbClr val="A5A5A5"/>
              </a:solidFill>
              <a:latin typeface="Arial Narrow"/>
              <a:ea typeface="Arial Narrow"/>
              <a:cs typeface="Arial Narrow"/>
              <a:sym typeface="Arial Narrow"/>
            </a:endParaRPr>
          </a:p>
          <a:p>
            <a:pPr marL="0" lvl="0" indent="0" algn="l"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Instructional Practices </a:t>
            </a:r>
            <a:endParaRPr sz="4800">
              <a:solidFill>
                <a:srgbClr val="A5A5A5"/>
              </a:solidFill>
              <a:latin typeface="Arial Narrow"/>
              <a:ea typeface="Arial Narrow"/>
              <a:cs typeface="Arial Narrow"/>
              <a:sym typeface="Arial Narrow"/>
            </a:endParaRPr>
          </a:p>
        </p:txBody>
      </p:sp>
      <p:graphicFrame>
        <p:nvGraphicFramePr>
          <p:cNvPr id="775" name="Google Shape;775;p114"/>
          <p:cNvGraphicFramePr/>
          <p:nvPr/>
        </p:nvGraphicFramePr>
        <p:xfrm>
          <a:off x="0" y="1716088"/>
          <a:ext cx="9144000" cy="3866625"/>
        </p:xfrm>
        <a:graphic>
          <a:graphicData uri="http://schemas.openxmlformats.org/drawingml/2006/table">
            <a:tbl>
              <a:tblPr firstRow="1" bandRow="1">
                <a:noFill/>
                <a:tableStyleId>{37BF5414-8399-4566-A5EE-8E693F9B9000}</a:tableStyleId>
              </a:tblPr>
              <a:tblGrid>
                <a:gridCol w="517900">
                  <a:extLst>
                    <a:ext uri="{9D8B030D-6E8A-4147-A177-3AD203B41FA5}">
                      <a16:colId xmlns:a16="http://schemas.microsoft.com/office/drawing/2014/main" val="20000"/>
                    </a:ext>
                  </a:extLst>
                </a:gridCol>
                <a:gridCol w="6771200">
                  <a:extLst>
                    <a:ext uri="{9D8B030D-6E8A-4147-A177-3AD203B41FA5}">
                      <a16:colId xmlns:a16="http://schemas.microsoft.com/office/drawing/2014/main" val="20001"/>
                    </a:ext>
                  </a:extLst>
                </a:gridCol>
                <a:gridCol w="1854900">
                  <a:extLst>
                    <a:ext uri="{9D8B030D-6E8A-4147-A177-3AD203B41FA5}">
                      <a16:colId xmlns:a16="http://schemas.microsoft.com/office/drawing/2014/main" val="20002"/>
                    </a:ext>
                  </a:extLst>
                </a:gridCol>
              </a:tblGrid>
              <a:tr h="506575">
                <a:tc>
                  <a:txBody>
                    <a:bodyPr/>
                    <a:lstStyle/>
                    <a:p>
                      <a:pPr marL="0" marR="0" lvl="0" indent="0" algn="l" rtl="0">
                        <a:spcBef>
                          <a:spcPts val="0"/>
                        </a:spcBef>
                        <a:spcAft>
                          <a:spcPts val="0"/>
                        </a:spcAft>
                        <a:buNone/>
                      </a:pPr>
                      <a:r>
                        <a:rPr lang="en-US" sz="2400"/>
                        <a:t>#</a:t>
                      </a:r>
                      <a:endParaRPr sz="2400"/>
                    </a:p>
                  </a:txBody>
                  <a:tcPr marL="91450" marR="91450" marT="45725" marB="45725"/>
                </a:tc>
                <a:tc>
                  <a:txBody>
                    <a:bodyPr/>
                    <a:lstStyle/>
                    <a:p>
                      <a:pPr marL="0" marR="0" lvl="0" indent="0" algn="l" rtl="0">
                        <a:spcBef>
                          <a:spcPts val="0"/>
                        </a:spcBef>
                        <a:spcAft>
                          <a:spcPts val="0"/>
                        </a:spcAft>
                        <a:buNone/>
                      </a:pPr>
                      <a:r>
                        <a:rPr lang="en-US" sz="2400"/>
                        <a:t>Recommendations </a:t>
                      </a:r>
                      <a:endParaRPr sz="2400"/>
                    </a:p>
                  </a:txBody>
                  <a:tcPr marL="91450" marR="91450" marT="45725" marB="45725"/>
                </a:tc>
                <a:tc>
                  <a:txBody>
                    <a:bodyPr/>
                    <a:lstStyle/>
                    <a:p>
                      <a:pPr marL="0" marR="0" lvl="0" indent="0" algn="l" rtl="0">
                        <a:spcBef>
                          <a:spcPts val="0"/>
                        </a:spcBef>
                        <a:spcAft>
                          <a:spcPts val="0"/>
                        </a:spcAft>
                        <a:buNone/>
                      </a:pPr>
                      <a:r>
                        <a:rPr lang="en-US" sz="2400"/>
                        <a:t>Evidence </a:t>
                      </a:r>
                      <a:endParaRPr sz="2400"/>
                    </a:p>
                  </a:txBody>
                  <a:tcPr marL="91450" marR="91450" marT="45725" marB="45725"/>
                </a:tc>
                <a:extLst>
                  <a:ext uri="{0D108BD9-81ED-4DB2-BD59-A6C34878D82A}">
                    <a16:rowId xmlns:a16="http://schemas.microsoft.com/office/drawing/2014/main" val="10000"/>
                  </a:ext>
                </a:extLst>
              </a:tr>
              <a:tr h="783275">
                <a:tc>
                  <a:txBody>
                    <a:bodyPr/>
                    <a:lstStyle/>
                    <a:p>
                      <a:pPr marL="0" marR="0" lvl="0" indent="0" algn="l" rtl="0">
                        <a:spcBef>
                          <a:spcPts val="0"/>
                        </a:spcBef>
                        <a:spcAft>
                          <a:spcPts val="0"/>
                        </a:spcAft>
                        <a:buNone/>
                      </a:pPr>
                      <a:r>
                        <a:rPr lang="en-US" sz="2000"/>
                        <a:t>1</a:t>
                      </a:r>
                      <a:endParaRPr/>
                    </a:p>
                  </a:txBody>
                  <a:tcPr marL="91450" marR="91450" marT="45725" marB="45725"/>
                </a:tc>
                <a:tc>
                  <a:txBody>
                    <a:bodyPr/>
                    <a:lstStyle/>
                    <a:p>
                      <a:pPr marL="0" marR="0" lvl="0" indent="0" algn="l" rtl="0">
                        <a:spcBef>
                          <a:spcPts val="0"/>
                        </a:spcBef>
                        <a:spcAft>
                          <a:spcPts val="0"/>
                        </a:spcAft>
                        <a:buNone/>
                      </a:pPr>
                      <a:r>
                        <a:rPr lang="en-US" sz="2000" b="1"/>
                        <a:t>Prepare problems</a:t>
                      </a:r>
                      <a:r>
                        <a:rPr lang="en-US" sz="2000"/>
                        <a:t> and use them in whole-class instruction.</a:t>
                      </a:r>
                      <a:endParaRPr/>
                    </a:p>
                  </a:txBody>
                  <a:tcPr marL="91450" marR="91450" marT="45725" marB="45725"/>
                </a:tc>
                <a:tc>
                  <a:txBody>
                    <a:bodyPr/>
                    <a:lstStyle/>
                    <a:p>
                      <a:pPr marL="0" marR="0" lvl="0" indent="0" algn="l" rtl="0">
                        <a:spcBef>
                          <a:spcPts val="0"/>
                        </a:spcBef>
                        <a:spcAft>
                          <a:spcPts val="0"/>
                        </a:spcAft>
                        <a:buNone/>
                      </a:pPr>
                      <a:r>
                        <a:rPr lang="en-US" sz="2000"/>
                        <a:t>Minimal</a:t>
                      </a:r>
                      <a:endParaRPr/>
                    </a:p>
                  </a:txBody>
                  <a:tcPr marL="91450" marR="91450" marT="45725" marB="45725"/>
                </a:tc>
                <a:extLst>
                  <a:ext uri="{0D108BD9-81ED-4DB2-BD59-A6C34878D82A}">
                    <a16:rowId xmlns:a16="http://schemas.microsoft.com/office/drawing/2014/main" val="10001"/>
                  </a:ext>
                </a:extLst>
              </a:tr>
              <a:tr h="783275">
                <a:tc>
                  <a:txBody>
                    <a:bodyPr/>
                    <a:lstStyle/>
                    <a:p>
                      <a:pPr marL="0" marR="0" lvl="0" indent="0" algn="l" rtl="0">
                        <a:spcBef>
                          <a:spcPts val="0"/>
                        </a:spcBef>
                        <a:spcAft>
                          <a:spcPts val="0"/>
                        </a:spcAft>
                        <a:buNone/>
                      </a:pPr>
                      <a:r>
                        <a:rPr lang="en-US" sz="2000"/>
                        <a:t>2</a:t>
                      </a:r>
                      <a:endParaRPr/>
                    </a:p>
                  </a:txBody>
                  <a:tcPr marL="91450" marR="91450" marT="45725" marB="45725"/>
                </a:tc>
                <a:tc>
                  <a:txBody>
                    <a:bodyPr/>
                    <a:lstStyle/>
                    <a:p>
                      <a:pPr marL="0" marR="0" lvl="0" indent="0" algn="l" rtl="0">
                        <a:spcBef>
                          <a:spcPts val="0"/>
                        </a:spcBef>
                        <a:spcAft>
                          <a:spcPts val="0"/>
                        </a:spcAft>
                        <a:buNone/>
                      </a:pPr>
                      <a:r>
                        <a:rPr lang="en-US" sz="2000"/>
                        <a:t>Assist students in </a:t>
                      </a:r>
                      <a:r>
                        <a:rPr lang="en-US" sz="2000" b="1"/>
                        <a:t>monitoring and reflecting on the problem-solving process</a:t>
                      </a:r>
                      <a:r>
                        <a:rPr lang="en-US" sz="2000"/>
                        <a:t>.</a:t>
                      </a:r>
                      <a:endParaRPr/>
                    </a:p>
                  </a:txBody>
                  <a:tcPr marL="91450" marR="91450" marT="45725" marB="45725"/>
                </a:tc>
                <a:tc>
                  <a:txBody>
                    <a:bodyPr/>
                    <a:lstStyle/>
                    <a:p>
                      <a:pPr marL="0" marR="0" lvl="0" indent="0" algn="l" rtl="0">
                        <a:spcBef>
                          <a:spcPts val="0"/>
                        </a:spcBef>
                        <a:spcAft>
                          <a:spcPts val="0"/>
                        </a:spcAft>
                        <a:buNone/>
                      </a:pPr>
                      <a:r>
                        <a:rPr lang="en-US" sz="2000"/>
                        <a:t>Strong</a:t>
                      </a:r>
                      <a:endParaRPr/>
                    </a:p>
                  </a:txBody>
                  <a:tcPr marL="91450" marR="91450" marT="45725" marB="45725"/>
                </a:tc>
                <a:extLst>
                  <a:ext uri="{0D108BD9-81ED-4DB2-BD59-A6C34878D82A}">
                    <a16:rowId xmlns:a16="http://schemas.microsoft.com/office/drawing/2014/main" val="10002"/>
                  </a:ext>
                </a:extLst>
              </a:tr>
              <a:tr h="547350">
                <a:tc>
                  <a:txBody>
                    <a:bodyPr/>
                    <a:lstStyle/>
                    <a:p>
                      <a:pPr marL="0" marR="0" lvl="0" indent="0" algn="l" rtl="0">
                        <a:spcBef>
                          <a:spcPts val="0"/>
                        </a:spcBef>
                        <a:spcAft>
                          <a:spcPts val="0"/>
                        </a:spcAft>
                        <a:buNone/>
                      </a:pPr>
                      <a:r>
                        <a:rPr lang="en-US" sz="2000"/>
                        <a:t>3</a:t>
                      </a:r>
                      <a:endParaRPr/>
                    </a:p>
                  </a:txBody>
                  <a:tcPr marL="91450" marR="91450" marT="45725" marB="45725"/>
                </a:tc>
                <a:tc>
                  <a:txBody>
                    <a:bodyPr/>
                    <a:lstStyle/>
                    <a:p>
                      <a:pPr marL="0" marR="0" lvl="0" indent="0" algn="l" rtl="0">
                        <a:spcBef>
                          <a:spcPts val="0"/>
                        </a:spcBef>
                        <a:spcAft>
                          <a:spcPts val="0"/>
                        </a:spcAft>
                        <a:buNone/>
                      </a:pPr>
                      <a:r>
                        <a:rPr lang="en-US" sz="2000" b="0"/>
                        <a:t>Teach students how to use </a:t>
                      </a:r>
                      <a:r>
                        <a:rPr lang="en-US" sz="2000" b="1"/>
                        <a:t>visual representations.</a:t>
                      </a:r>
                      <a:endParaRPr/>
                    </a:p>
                  </a:txBody>
                  <a:tcPr marL="91450" marR="91450" marT="45725" marB="45725"/>
                </a:tc>
                <a:tc>
                  <a:txBody>
                    <a:bodyPr/>
                    <a:lstStyle/>
                    <a:p>
                      <a:pPr marL="0" marR="0" lvl="0" indent="0" algn="l" rtl="0">
                        <a:spcBef>
                          <a:spcPts val="0"/>
                        </a:spcBef>
                        <a:spcAft>
                          <a:spcPts val="0"/>
                        </a:spcAft>
                        <a:buNone/>
                      </a:pPr>
                      <a:r>
                        <a:rPr lang="en-US" sz="2000"/>
                        <a:t>Strong</a:t>
                      </a:r>
                      <a:endParaRPr/>
                    </a:p>
                  </a:txBody>
                  <a:tcPr marL="91450" marR="91450" marT="45725" marB="45725"/>
                </a:tc>
                <a:extLst>
                  <a:ext uri="{0D108BD9-81ED-4DB2-BD59-A6C34878D82A}">
                    <a16:rowId xmlns:a16="http://schemas.microsoft.com/office/drawing/2014/main" val="10003"/>
                  </a:ext>
                </a:extLst>
              </a:tr>
              <a:tr h="462875">
                <a:tc>
                  <a:txBody>
                    <a:bodyPr/>
                    <a:lstStyle/>
                    <a:p>
                      <a:pPr marL="0" marR="0" lvl="0" indent="0" algn="l" rtl="0">
                        <a:spcBef>
                          <a:spcPts val="0"/>
                        </a:spcBef>
                        <a:spcAft>
                          <a:spcPts val="0"/>
                        </a:spcAft>
                        <a:buNone/>
                      </a:pPr>
                      <a:r>
                        <a:rPr lang="en-US" sz="2000"/>
                        <a:t>4</a:t>
                      </a:r>
                      <a:endParaRPr/>
                    </a:p>
                  </a:txBody>
                  <a:tcPr marL="91450" marR="91450" marT="45725" marB="45725"/>
                </a:tc>
                <a:tc>
                  <a:txBody>
                    <a:bodyPr/>
                    <a:lstStyle/>
                    <a:p>
                      <a:pPr marL="0" marR="0" lvl="0" indent="0" algn="l" rtl="0">
                        <a:spcBef>
                          <a:spcPts val="0"/>
                        </a:spcBef>
                        <a:spcAft>
                          <a:spcPts val="0"/>
                        </a:spcAft>
                        <a:buNone/>
                      </a:pPr>
                      <a:r>
                        <a:rPr lang="en-US" sz="2000"/>
                        <a:t>Expose students to </a:t>
                      </a:r>
                      <a:r>
                        <a:rPr lang="en-US" sz="2000" b="1"/>
                        <a:t>multiple problem-solving </a:t>
                      </a:r>
                      <a:r>
                        <a:rPr lang="en-US" sz="2000"/>
                        <a:t>strategies.</a:t>
                      </a:r>
                      <a:endParaRPr/>
                    </a:p>
                  </a:txBody>
                  <a:tcPr marL="91450" marR="91450" marT="45725" marB="45725"/>
                </a:tc>
                <a:tc>
                  <a:txBody>
                    <a:bodyPr/>
                    <a:lstStyle/>
                    <a:p>
                      <a:pPr marL="0" marR="0" lvl="0" indent="0" algn="l" rtl="0">
                        <a:spcBef>
                          <a:spcPts val="0"/>
                        </a:spcBef>
                        <a:spcAft>
                          <a:spcPts val="0"/>
                        </a:spcAft>
                        <a:buNone/>
                      </a:pPr>
                      <a:r>
                        <a:rPr lang="en-US" sz="2000"/>
                        <a:t>Moderate</a:t>
                      </a:r>
                      <a:endParaRPr/>
                    </a:p>
                  </a:txBody>
                  <a:tcPr marL="91450" marR="91450" marT="45725" marB="45725"/>
                </a:tc>
                <a:extLst>
                  <a:ext uri="{0D108BD9-81ED-4DB2-BD59-A6C34878D82A}">
                    <a16:rowId xmlns:a16="http://schemas.microsoft.com/office/drawing/2014/main" val="10004"/>
                  </a:ext>
                </a:extLst>
              </a:tr>
              <a:tr h="783275">
                <a:tc>
                  <a:txBody>
                    <a:bodyPr/>
                    <a:lstStyle/>
                    <a:p>
                      <a:pPr marL="0" marR="0" lvl="0" indent="0" algn="l" rtl="0">
                        <a:spcBef>
                          <a:spcPts val="0"/>
                        </a:spcBef>
                        <a:spcAft>
                          <a:spcPts val="0"/>
                        </a:spcAft>
                        <a:buNone/>
                      </a:pPr>
                      <a:r>
                        <a:rPr lang="en-US" sz="2000"/>
                        <a:t>5</a:t>
                      </a:r>
                      <a:endParaRPr/>
                    </a:p>
                  </a:txBody>
                  <a:tcPr marL="91450" marR="91450" marT="45725" marB="45725"/>
                </a:tc>
                <a:tc>
                  <a:txBody>
                    <a:bodyPr/>
                    <a:lstStyle/>
                    <a:p>
                      <a:pPr marL="0" marR="0" lvl="0" indent="0" algn="l" rtl="0">
                        <a:spcBef>
                          <a:spcPts val="0"/>
                        </a:spcBef>
                        <a:spcAft>
                          <a:spcPts val="0"/>
                        </a:spcAft>
                        <a:buNone/>
                      </a:pPr>
                      <a:r>
                        <a:rPr lang="en-US" sz="2000"/>
                        <a:t>Help students </a:t>
                      </a:r>
                      <a:r>
                        <a:rPr lang="en-US" sz="2000" b="1"/>
                        <a:t>recognize and articulate mathematical concepts </a:t>
                      </a:r>
                      <a:r>
                        <a:rPr lang="en-US" sz="2000"/>
                        <a:t>and notation.</a:t>
                      </a:r>
                      <a:endParaRPr/>
                    </a:p>
                  </a:txBody>
                  <a:tcPr marL="91450" marR="91450" marT="45725" marB="45725"/>
                </a:tc>
                <a:tc>
                  <a:txBody>
                    <a:bodyPr/>
                    <a:lstStyle/>
                    <a:p>
                      <a:pPr marL="0" marR="0" lvl="0" indent="0" algn="l" rtl="0">
                        <a:spcBef>
                          <a:spcPts val="0"/>
                        </a:spcBef>
                        <a:spcAft>
                          <a:spcPts val="0"/>
                        </a:spcAft>
                        <a:buNone/>
                      </a:pPr>
                      <a:r>
                        <a:rPr lang="en-US" sz="2000"/>
                        <a:t>Moderate</a:t>
                      </a:r>
                      <a:endParaRPr/>
                    </a:p>
                  </a:txBody>
                  <a:tcPr marL="91450" marR="91450" marT="45725" marB="45725"/>
                </a:tc>
                <a:extLst>
                  <a:ext uri="{0D108BD9-81ED-4DB2-BD59-A6C34878D82A}">
                    <a16:rowId xmlns:a16="http://schemas.microsoft.com/office/drawing/2014/main" val="10005"/>
                  </a:ext>
                </a:extLst>
              </a:tr>
            </a:tbl>
          </a:graphicData>
        </a:graphic>
      </p:graphicFrame>
      <p:sp>
        <p:nvSpPr>
          <p:cNvPr id="776" name="Google Shape;776;p114"/>
          <p:cNvSpPr txBox="1"/>
          <p:nvPr/>
        </p:nvSpPr>
        <p:spPr>
          <a:xfrm>
            <a:off x="5381674" y="5680775"/>
            <a:ext cx="3762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25496F"/>
                </a:solidFill>
                <a:latin typeface="Arial"/>
                <a:ea typeface="Arial"/>
                <a:cs typeface="Arial"/>
                <a:sym typeface="Arial"/>
              </a:rPr>
              <a:t>(Woodward, Beckmann, Driscoll, et al., 2018) </a:t>
            </a:r>
            <a:endParaRPr sz="1200">
              <a:solidFill>
                <a:srgbClr val="25496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p115"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783" name="Google Shape;783;p11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36</a:t>
            </a:fld>
            <a:endParaRPr/>
          </a:p>
        </p:txBody>
      </p:sp>
      <p:sp>
        <p:nvSpPr>
          <p:cNvPr id="784" name="Google Shape;784;p115"/>
          <p:cNvSpPr txBox="1">
            <a:spLocks noGrp="1"/>
          </p:cNvSpPr>
          <p:nvPr>
            <p:ph type="title"/>
          </p:nvPr>
        </p:nvSpPr>
        <p:spPr>
          <a:xfrm>
            <a:off x="612100" y="541076"/>
            <a:ext cx="7258800" cy="1215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latin typeface="Arial Narrow"/>
                <a:ea typeface="Arial Narrow"/>
                <a:cs typeface="Arial Narrow"/>
                <a:sym typeface="Arial Narrow"/>
              </a:rPr>
              <a:t>Secondary Core Tier 1 </a:t>
            </a:r>
            <a:endParaRPr>
              <a:latin typeface="Arial Narrow"/>
              <a:ea typeface="Arial Narrow"/>
              <a:cs typeface="Arial Narrow"/>
              <a:sym typeface="Arial Narrow"/>
            </a:endParaRPr>
          </a:p>
          <a:p>
            <a:pPr marL="0" lvl="0" indent="0" algn="l" rtl="0">
              <a:lnSpc>
                <a:spcPct val="90000"/>
              </a:lnSpc>
              <a:spcBef>
                <a:spcPts val="0"/>
              </a:spcBef>
              <a:spcAft>
                <a:spcPts val="0"/>
              </a:spcAft>
              <a:buNone/>
            </a:pPr>
            <a:r>
              <a:rPr lang="en-US">
                <a:latin typeface="Arial Narrow"/>
                <a:ea typeface="Arial Narrow"/>
                <a:cs typeface="Arial Narrow"/>
                <a:sym typeface="Arial Narrow"/>
              </a:rPr>
              <a:t>EBPs: School Completion</a:t>
            </a:r>
            <a:endParaRPr>
              <a:latin typeface="Arial Narrow"/>
              <a:ea typeface="Arial Narrow"/>
              <a:cs typeface="Arial Narrow"/>
              <a:sym typeface="Arial Narrow"/>
            </a:endParaRPr>
          </a:p>
        </p:txBody>
      </p:sp>
      <p:graphicFrame>
        <p:nvGraphicFramePr>
          <p:cNvPr id="785" name="Google Shape;785;p115"/>
          <p:cNvGraphicFramePr/>
          <p:nvPr/>
        </p:nvGraphicFramePr>
        <p:xfrm>
          <a:off x="-7" y="1693753"/>
          <a:ext cx="9144000" cy="4450880"/>
        </p:xfrm>
        <a:graphic>
          <a:graphicData uri="http://schemas.openxmlformats.org/drawingml/2006/table">
            <a:tbl>
              <a:tblPr firstRow="1" bandRow="1">
                <a:noFill/>
                <a:tableStyleId>{37BF5414-8399-4566-A5EE-8E693F9B9000}</a:tableStyleId>
              </a:tblPr>
              <a:tblGrid>
                <a:gridCol w="409475">
                  <a:extLst>
                    <a:ext uri="{9D8B030D-6E8A-4147-A177-3AD203B41FA5}">
                      <a16:colId xmlns:a16="http://schemas.microsoft.com/office/drawing/2014/main" val="20000"/>
                    </a:ext>
                  </a:extLst>
                </a:gridCol>
                <a:gridCol w="7118175">
                  <a:extLst>
                    <a:ext uri="{9D8B030D-6E8A-4147-A177-3AD203B41FA5}">
                      <a16:colId xmlns:a16="http://schemas.microsoft.com/office/drawing/2014/main" val="20001"/>
                    </a:ext>
                  </a:extLst>
                </a:gridCol>
                <a:gridCol w="1616350">
                  <a:extLst>
                    <a:ext uri="{9D8B030D-6E8A-4147-A177-3AD203B41FA5}">
                      <a16:colId xmlns:a16="http://schemas.microsoft.com/office/drawing/2014/main" val="20002"/>
                    </a:ext>
                  </a:extLst>
                </a:gridCol>
              </a:tblGrid>
              <a:tr h="436650">
                <a:tc>
                  <a:txBody>
                    <a:bodyPr/>
                    <a:lstStyle/>
                    <a:p>
                      <a:pPr marL="0" marR="0" lvl="0" indent="0" algn="l" rtl="0">
                        <a:spcBef>
                          <a:spcPts val="0"/>
                        </a:spcBef>
                        <a:spcAft>
                          <a:spcPts val="0"/>
                        </a:spcAft>
                        <a:buNone/>
                      </a:pPr>
                      <a:r>
                        <a:rPr lang="en-US" sz="2400"/>
                        <a:t>#</a:t>
                      </a:r>
                      <a:endParaRPr sz="2400"/>
                    </a:p>
                  </a:txBody>
                  <a:tcPr marL="91450" marR="91450" marT="45725" marB="45725"/>
                </a:tc>
                <a:tc>
                  <a:txBody>
                    <a:bodyPr/>
                    <a:lstStyle/>
                    <a:p>
                      <a:pPr marL="0" marR="0" lvl="0" indent="0" algn="l" rtl="0">
                        <a:spcBef>
                          <a:spcPts val="0"/>
                        </a:spcBef>
                        <a:spcAft>
                          <a:spcPts val="0"/>
                        </a:spcAft>
                        <a:buNone/>
                      </a:pPr>
                      <a:r>
                        <a:rPr lang="en-US" sz="2400"/>
                        <a:t>Recommendations </a:t>
                      </a:r>
                      <a:endParaRPr sz="2400"/>
                    </a:p>
                  </a:txBody>
                  <a:tcPr marL="91450" marR="91450" marT="45725" marB="45725"/>
                </a:tc>
                <a:tc>
                  <a:txBody>
                    <a:bodyPr/>
                    <a:lstStyle/>
                    <a:p>
                      <a:pPr marL="0" marR="0" lvl="0" indent="0" algn="l" rtl="0">
                        <a:spcBef>
                          <a:spcPts val="0"/>
                        </a:spcBef>
                        <a:spcAft>
                          <a:spcPts val="0"/>
                        </a:spcAft>
                        <a:buNone/>
                      </a:pPr>
                      <a:r>
                        <a:rPr lang="en-US" sz="2400"/>
                        <a:t>Evidence </a:t>
                      </a:r>
                      <a:endParaRPr sz="2400"/>
                    </a:p>
                  </a:txBody>
                  <a:tcPr marL="91450" marR="91450" marT="45725" marB="45725"/>
                </a:tc>
                <a:extLst>
                  <a:ext uri="{0D108BD9-81ED-4DB2-BD59-A6C34878D82A}">
                    <a16:rowId xmlns:a16="http://schemas.microsoft.com/office/drawing/2014/main" val="10000"/>
                  </a:ext>
                </a:extLst>
              </a:tr>
              <a:tr h="913625">
                <a:tc>
                  <a:txBody>
                    <a:bodyPr/>
                    <a:lstStyle/>
                    <a:p>
                      <a:pPr marL="0" marR="0" lvl="0" indent="0" algn="l" rtl="0">
                        <a:spcBef>
                          <a:spcPts val="0"/>
                        </a:spcBef>
                        <a:spcAft>
                          <a:spcPts val="0"/>
                        </a:spcAft>
                        <a:buNone/>
                      </a:pPr>
                      <a:r>
                        <a:rPr lang="en-US" sz="1900"/>
                        <a:t>1</a:t>
                      </a:r>
                      <a:endParaRPr/>
                    </a:p>
                  </a:txBody>
                  <a:tcPr marL="91450" marR="91450" marT="45725" marB="45725"/>
                </a:tc>
                <a:tc>
                  <a:txBody>
                    <a:bodyPr/>
                    <a:lstStyle/>
                    <a:p>
                      <a:pPr marL="0" marR="0" lvl="0" indent="0" algn="l" rtl="0">
                        <a:spcBef>
                          <a:spcPts val="0"/>
                        </a:spcBef>
                        <a:spcAft>
                          <a:spcPts val="0"/>
                        </a:spcAft>
                        <a:buNone/>
                      </a:pPr>
                      <a:r>
                        <a:rPr lang="en-US" sz="1900"/>
                        <a:t>Monitor the progress of all students, and proactively </a:t>
                      </a:r>
                      <a:r>
                        <a:rPr lang="en-US" sz="1900" b="1"/>
                        <a:t>intervene when students show early signs of attendance, behavior, or academic problems.</a:t>
                      </a:r>
                      <a:endParaRPr/>
                    </a:p>
                  </a:txBody>
                  <a:tcPr marL="91450" marR="91450" marT="45725" marB="45725"/>
                </a:tc>
                <a:tc>
                  <a:txBody>
                    <a:bodyPr/>
                    <a:lstStyle/>
                    <a:p>
                      <a:pPr marL="0" marR="0" lvl="0" indent="0" algn="l" rtl="0">
                        <a:spcBef>
                          <a:spcPts val="0"/>
                        </a:spcBef>
                        <a:spcAft>
                          <a:spcPts val="0"/>
                        </a:spcAft>
                        <a:buNone/>
                      </a:pPr>
                      <a:r>
                        <a:rPr lang="en-US" sz="1900"/>
                        <a:t>Minimal</a:t>
                      </a:r>
                      <a:endParaRPr/>
                    </a:p>
                  </a:txBody>
                  <a:tcPr marL="91450" marR="91450" marT="45725" marB="45725"/>
                </a:tc>
                <a:extLst>
                  <a:ext uri="{0D108BD9-81ED-4DB2-BD59-A6C34878D82A}">
                    <a16:rowId xmlns:a16="http://schemas.microsoft.com/office/drawing/2014/main" val="10001"/>
                  </a:ext>
                </a:extLst>
              </a:tr>
              <a:tr h="891925">
                <a:tc>
                  <a:txBody>
                    <a:bodyPr/>
                    <a:lstStyle/>
                    <a:p>
                      <a:pPr marL="0" marR="0" lvl="0" indent="0" algn="l" rtl="0">
                        <a:spcBef>
                          <a:spcPts val="0"/>
                        </a:spcBef>
                        <a:spcAft>
                          <a:spcPts val="0"/>
                        </a:spcAft>
                        <a:buNone/>
                      </a:pPr>
                      <a:r>
                        <a:rPr lang="en-US" sz="1900"/>
                        <a:t>2</a:t>
                      </a:r>
                      <a:endParaRPr/>
                    </a:p>
                  </a:txBody>
                  <a:tcPr marL="91450" marR="91450" marT="45725" marB="45725"/>
                </a:tc>
                <a:tc>
                  <a:txBody>
                    <a:bodyPr/>
                    <a:lstStyle/>
                    <a:p>
                      <a:pPr marL="0" marR="0" lvl="0" indent="0" algn="l" rtl="0">
                        <a:spcBef>
                          <a:spcPts val="0"/>
                        </a:spcBef>
                        <a:spcAft>
                          <a:spcPts val="0"/>
                        </a:spcAft>
                        <a:buNone/>
                      </a:pPr>
                      <a:r>
                        <a:rPr lang="en-US" sz="1900" b="1"/>
                        <a:t>Provide intensive, individualized support </a:t>
                      </a:r>
                      <a:r>
                        <a:rPr lang="en-US" sz="1900"/>
                        <a:t>to students who have fallen off track and face significant challenges to success.</a:t>
                      </a:r>
                      <a:endParaRPr/>
                    </a:p>
                  </a:txBody>
                  <a:tcPr marL="91450" marR="91450" marT="45725" marB="45725"/>
                </a:tc>
                <a:tc>
                  <a:txBody>
                    <a:bodyPr/>
                    <a:lstStyle/>
                    <a:p>
                      <a:pPr marL="0" marR="0" lvl="0" indent="0" algn="l" rtl="0">
                        <a:spcBef>
                          <a:spcPts val="0"/>
                        </a:spcBef>
                        <a:spcAft>
                          <a:spcPts val="0"/>
                        </a:spcAft>
                        <a:buNone/>
                      </a:pPr>
                      <a:r>
                        <a:rPr lang="en-US" sz="1900"/>
                        <a:t>Moderate</a:t>
                      </a:r>
                      <a:endParaRPr/>
                    </a:p>
                  </a:txBody>
                  <a:tcPr marL="91450" marR="91450" marT="45725" marB="45725"/>
                </a:tc>
                <a:extLst>
                  <a:ext uri="{0D108BD9-81ED-4DB2-BD59-A6C34878D82A}">
                    <a16:rowId xmlns:a16="http://schemas.microsoft.com/office/drawing/2014/main" val="10002"/>
                  </a:ext>
                </a:extLst>
              </a:tr>
              <a:tr h="1188825">
                <a:tc>
                  <a:txBody>
                    <a:bodyPr/>
                    <a:lstStyle/>
                    <a:p>
                      <a:pPr marL="0" marR="0" lvl="0" indent="0" algn="l" rtl="0">
                        <a:spcBef>
                          <a:spcPts val="0"/>
                        </a:spcBef>
                        <a:spcAft>
                          <a:spcPts val="0"/>
                        </a:spcAft>
                        <a:buNone/>
                      </a:pPr>
                      <a:r>
                        <a:rPr lang="en-US" sz="1900"/>
                        <a:t>3</a:t>
                      </a:r>
                      <a:endParaRPr/>
                    </a:p>
                  </a:txBody>
                  <a:tcPr marL="91450" marR="91450" marT="45725" marB="45725"/>
                </a:tc>
                <a:tc>
                  <a:txBody>
                    <a:bodyPr/>
                    <a:lstStyle/>
                    <a:p>
                      <a:pPr marL="0" marR="0" lvl="0" indent="0" algn="l" rtl="0">
                        <a:spcBef>
                          <a:spcPts val="0"/>
                        </a:spcBef>
                        <a:spcAft>
                          <a:spcPts val="0"/>
                        </a:spcAft>
                        <a:buNone/>
                      </a:pPr>
                      <a:r>
                        <a:rPr lang="en-US" sz="1900" b="1"/>
                        <a:t>Engage students </a:t>
                      </a:r>
                      <a:r>
                        <a:rPr lang="en-US" sz="1900"/>
                        <a:t>by offering curricula and programs that connect schoolwork with college and career success and that improve students’ capacity to manage challenges in and out of school.</a:t>
                      </a:r>
                      <a:endParaRPr sz="1900" b="1"/>
                    </a:p>
                  </a:txBody>
                  <a:tcPr marL="91450" marR="91450" marT="45725" marB="45725"/>
                </a:tc>
                <a:tc>
                  <a:txBody>
                    <a:bodyPr/>
                    <a:lstStyle/>
                    <a:p>
                      <a:pPr marL="0" marR="0" lvl="0" indent="0" algn="l" rtl="0">
                        <a:spcBef>
                          <a:spcPts val="0"/>
                        </a:spcBef>
                        <a:spcAft>
                          <a:spcPts val="0"/>
                        </a:spcAft>
                        <a:buNone/>
                      </a:pPr>
                      <a:r>
                        <a:rPr lang="en-US" sz="1900"/>
                        <a:t>Strong </a:t>
                      </a:r>
                      <a:endParaRPr/>
                    </a:p>
                  </a:txBody>
                  <a:tcPr marL="91450" marR="91450" marT="45725" marB="45725"/>
                </a:tc>
                <a:extLst>
                  <a:ext uri="{0D108BD9-81ED-4DB2-BD59-A6C34878D82A}">
                    <a16:rowId xmlns:a16="http://schemas.microsoft.com/office/drawing/2014/main" val="10003"/>
                  </a:ext>
                </a:extLst>
              </a:tr>
              <a:tr h="891925">
                <a:tc>
                  <a:txBody>
                    <a:bodyPr/>
                    <a:lstStyle/>
                    <a:p>
                      <a:pPr marL="0" marR="0" lvl="0" indent="0" algn="l" rtl="0">
                        <a:spcBef>
                          <a:spcPts val="0"/>
                        </a:spcBef>
                        <a:spcAft>
                          <a:spcPts val="0"/>
                        </a:spcAft>
                        <a:buNone/>
                      </a:pPr>
                      <a:r>
                        <a:rPr lang="en-US" sz="1900"/>
                        <a:t>4</a:t>
                      </a:r>
                      <a:endParaRPr/>
                    </a:p>
                  </a:txBody>
                  <a:tcPr marL="91450" marR="91450" marT="45725" marB="45725"/>
                </a:tc>
                <a:tc>
                  <a:txBody>
                    <a:bodyPr/>
                    <a:lstStyle/>
                    <a:p>
                      <a:pPr marL="0" marR="0" lvl="0" indent="0" algn="l" rtl="0">
                        <a:spcBef>
                          <a:spcPts val="0"/>
                        </a:spcBef>
                        <a:spcAft>
                          <a:spcPts val="0"/>
                        </a:spcAft>
                        <a:buNone/>
                      </a:pPr>
                      <a:r>
                        <a:rPr lang="en-US" sz="1900"/>
                        <a:t>For schools with many at-risk students, create </a:t>
                      </a:r>
                      <a:r>
                        <a:rPr lang="en-US" sz="1900" b="1"/>
                        <a:t>small, personalized communities </a:t>
                      </a:r>
                      <a:r>
                        <a:rPr lang="en-US" sz="1900"/>
                        <a:t>to facilitate monitoring and support.</a:t>
                      </a:r>
                      <a:endParaRPr/>
                    </a:p>
                  </a:txBody>
                  <a:tcPr marL="91450" marR="91450" marT="45725" marB="45725"/>
                </a:tc>
                <a:tc>
                  <a:txBody>
                    <a:bodyPr/>
                    <a:lstStyle/>
                    <a:p>
                      <a:pPr marL="0" marR="0" lvl="0" indent="0" algn="l" rtl="0">
                        <a:spcBef>
                          <a:spcPts val="0"/>
                        </a:spcBef>
                        <a:spcAft>
                          <a:spcPts val="0"/>
                        </a:spcAft>
                        <a:buNone/>
                      </a:pPr>
                      <a:r>
                        <a:rPr lang="en-US" sz="1900"/>
                        <a:t>Moderate </a:t>
                      </a:r>
                      <a:endParaRPr/>
                    </a:p>
                  </a:txBody>
                  <a:tcPr marL="91450" marR="91450" marT="45725" marB="45725"/>
                </a:tc>
                <a:extLst>
                  <a:ext uri="{0D108BD9-81ED-4DB2-BD59-A6C34878D82A}">
                    <a16:rowId xmlns:a16="http://schemas.microsoft.com/office/drawing/2014/main" val="10004"/>
                  </a:ext>
                </a:extLst>
              </a:tr>
            </a:tbl>
          </a:graphicData>
        </a:graphic>
      </p:graphicFrame>
      <p:sp>
        <p:nvSpPr>
          <p:cNvPr id="786" name="Google Shape;786;p115"/>
          <p:cNvSpPr txBox="1"/>
          <p:nvPr/>
        </p:nvSpPr>
        <p:spPr>
          <a:xfrm>
            <a:off x="4363656" y="6199539"/>
            <a:ext cx="5947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(Rumberger, R., Addis, H., Allensworth, E., et al., 2017).</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116"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793" name="Google Shape;793;p11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37</a:t>
            </a:fld>
            <a:endParaRPr/>
          </a:p>
        </p:txBody>
      </p:sp>
      <p:sp>
        <p:nvSpPr>
          <p:cNvPr id="794" name="Google Shape;794;p116"/>
          <p:cNvSpPr txBox="1">
            <a:spLocks noGrp="1"/>
          </p:cNvSpPr>
          <p:nvPr>
            <p:ph type="title"/>
          </p:nvPr>
        </p:nvSpPr>
        <p:spPr>
          <a:xfrm>
            <a:off x="685800" y="1083175"/>
            <a:ext cx="8070900" cy="6630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u="sng">
                <a:solidFill>
                  <a:schemeClr val="hlink"/>
                </a:solidFill>
                <a:latin typeface="Arial Narrow"/>
                <a:ea typeface="Arial Narrow"/>
                <a:cs typeface="Arial Narrow"/>
                <a:sym typeface="Arial Narrow"/>
                <a:hlinkClick r:id="rId4"/>
              </a:rPr>
              <a:t>Identifying Tier 1 </a:t>
            </a:r>
            <a:endParaRPr/>
          </a:p>
          <a:p>
            <a:pPr marL="0" lvl="0" indent="0" algn="l" rtl="0">
              <a:lnSpc>
                <a:spcPct val="90000"/>
              </a:lnSpc>
              <a:spcBef>
                <a:spcPts val="0"/>
              </a:spcBef>
              <a:spcAft>
                <a:spcPts val="0"/>
              </a:spcAft>
              <a:buNone/>
            </a:pPr>
            <a:r>
              <a:rPr lang="en-US" u="sng">
                <a:solidFill>
                  <a:schemeClr val="hlink"/>
                </a:solidFill>
                <a:latin typeface="Arial Narrow"/>
                <a:ea typeface="Arial Narrow"/>
                <a:cs typeface="Arial Narrow"/>
                <a:sym typeface="Arial Narrow"/>
                <a:hlinkClick r:id="rId4"/>
              </a:rPr>
              <a:t>Evidence-Based Practices</a:t>
            </a:r>
            <a:endParaRPr>
              <a:latin typeface="Arial Narrow"/>
              <a:ea typeface="Arial Narrow"/>
              <a:cs typeface="Arial Narrow"/>
              <a:sym typeface="Arial Narrow"/>
            </a:endParaRPr>
          </a:p>
        </p:txBody>
      </p:sp>
      <p:pic>
        <p:nvPicPr>
          <p:cNvPr id="795" name="Google Shape;795;p116"/>
          <p:cNvPicPr preferRelativeResize="0"/>
          <p:nvPr/>
        </p:nvPicPr>
        <p:blipFill rotWithShape="1">
          <a:blip r:embed="rId5">
            <a:alphaModFix/>
          </a:blip>
          <a:srcRect/>
          <a:stretch/>
        </p:blipFill>
        <p:spPr>
          <a:xfrm>
            <a:off x="4821305" y="1745946"/>
            <a:ext cx="3933825" cy="2038350"/>
          </a:xfrm>
          <a:prstGeom prst="rect">
            <a:avLst/>
          </a:prstGeom>
          <a:noFill/>
          <a:ln>
            <a:noFill/>
          </a:ln>
        </p:spPr>
      </p:pic>
      <p:pic>
        <p:nvPicPr>
          <p:cNvPr id="796" name="Google Shape;796;p116"/>
          <p:cNvPicPr preferRelativeResize="0"/>
          <p:nvPr/>
        </p:nvPicPr>
        <p:blipFill rotWithShape="1">
          <a:blip r:embed="rId6">
            <a:alphaModFix/>
          </a:blip>
          <a:srcRect/>
          <a:stretch/>
        </p:blipFill>
        <p:spPr>
          <a:xfrm>
            <a:off x="463944" y="1783560"/>
            <a:ext cx="4410223" cy="2000736"/>
          </a:xfrm>
          <a:prstGeom prst="rect">
            <a:avLst/>
          </a:prstGeom>
          <a:noFill/>
          <a:ln>
            <a:noFill/>
          </a:ln>
        </p:spPr>
      </p:pic>
      <p:pic>
        <p:nvPicPr>
          <p:cNvPr id="797" name="Google Shape;797;p116"/>
          <p:cNvPicPr preferRelativeResize="0"/>
          <p:nvPr/>
        </p:nvPicPr>
        <p:blipFill rotWithShape="1">
          <a:blip r:embed="rId7">
            <a:alphaModFix/>
          </a:blip>
          <a:srcRect/>
          <a:stretch/>
        </p:blipFill>
        <p:spPr>
          <a:xfrm>
            <a:off x="411082" y="3785838"/>
            <a:ext cx="4410223" cy="1978115"/>
          </a:xfrm>
          <a:prstGeom prst="rect">
            <a:avLst/>
          </a:prstGeom>
          <a:noFill/>
          <a:ln>
            <a:noFill/>
          </a:ln>
        </p:spPr>
      </p:pic>
      <p:pic>
        <p:nvPicPr>
          <p:cNvPr id="798" name="Google Shape;798;p116"/>
          <p:cNvPicPr preferRelativeResize="0"/>
          <p:nvPr/>
        </p:nvPicPr>
        <p:blipFill rotWithShape="1">
          <a:blip r:embed="rId8">
            <a:alphaModFix/>
          </a:blip>
          <a:srcRect/>
          <a:stretch/>
        </p:blipFill>
        <p:spPr>
          <a:xfrm>
            <a:off x="4799806" y="3784296"/>
            <a:ext cx="4275118" cy="1981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117"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805" name="Google Shape;805;p11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38</a:t>
            </a:fld>
            <a:endParaRPr/>
          </a:p>
        </p:txBody>
      </p:sp>
      <p:sp>
        <p:nvSpPr>
          <p:cNvPr id="806" name="Google Shape;806;p117"/>
          <p:cNvSpPr/>
          <p:nvPr/>
        </p:nvSpPr>
        <p:spPr>
          <a:xfrm>
            <a:off x="614375" y="1700225"/>
            <a:ext cx="8529600" cy="457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7"/>
          <p:cNvSpPr txBox="1">
            <a:spLocks noGrp="1"/>
          </p:cNvSpPr>
          <p:nvPr>
            <p:ph type="title"/>
          </p:nvPr>
        </p:nvSpPr>
        <p:spPr>
          <a:xfrm>
            <a:off x="468750" y="241850"/>
            <a:ext cx="8443500" cy="918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atin typeface="Arial Narrow"/>
                <a:ea typeface="Arial Narrow"/>
                <a:cs typeface="Arial Narrow"/>
                <a:sym typeface="Arial Narrow"/>
              </a:rPr>
              <a:t>Tier I: Self-Evaluation</a:t>
            </a:r>
            <a:endParaRPr>
              <a:latin typeface="Arial Narrow"/>
              <a:ea typeface="Arial Narrow"/>
              <a:cs typeface="Arial Narrow"/>
              <a:sym typeface="Arial Narrow"/>
            </a:endParaRPr>
          </a:p>
        </p:txBody>
      </p:sp>
      <p:sp>
        <p:nvSpPr>
          <p:cNvPr id="808" name="Google Shape;808;p117"/>
          <p:cNvSpPr/>
          <p:nvPr/>
        </p:nvSpPr>
        <p:spPr>
          <a:xfrm>
            <a:off x="5169406" y="6100768"/>
            <a:ext cx="14808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809" name="Google Shape;809;p117"/>
          <p:cNvGrpSpPr/>
          <p:nvPr/>
        </p:nvGrpSpPr>
        <p:grpSpPr>
          <a:xfrm>
            <a:off x="6851990" y="5887477"/>
            <a:ext cx="1680381" cy="918000"/>
            <a:chOff x="6939451" y="5887473"/>
            <a:chExt cx="1608174" cy="918000"/>
          </a:xfrm>
        </p:grpSpPr>
        <p:sp>
          <p:nvSpPr>
            <p:cNvPr id="810" name="Google Shape;810;p117"/>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11" name="Google Shape;811;p117"/>
            <p:cNvSpPr txBox="1"/>
            <p:nvPr/>
          </p:nvSpPr>
          <p:spPr>
            <a:xfrm>
              <a:off x="7363613" y="618507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pic>
        <p:nvPicPr>
          <p:cNvPr id="812" name="Google Shape;812;p117"/>
          <p:cNvPicPr preferRelativeResize="0"/>
          <p:nvPr/>
        </p:nvPicPr>
        <p:blipFill>
          <a:blip r:embed="rId4">
            <a:alphaModFix/>
          </a:blip>
          <a:stretch>
            <a:fillRect/>
          </a:stretch>
        </p:blipFill>
        <p:spPr>
          <a:xfrm>
            <a:off x="468750" y="1236350"/>
            <a:ext cx="8286374" cy="4611737"/>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18"/>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Multi-Tiered System of Supports: Supplemental and Intensive Intervention</a:t>
            </a:r>
            <a:endParaRPr/>
          </a:p>
        </p:txBody>
      </p:sp>
      <p:sp>
        <p:nvSpPr>
          <p:cNvPr id="819" name="Google Shape;819;p11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83"/>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THINK-PAIR-SHARE</a:t>
            </a:r>
            <a:endParaRPr/>
          </a:p>
        </p:txBody>
      </p:sp>
      <p:sp>
        <p:nvSpPr>
          <p:cNvPr id="427" name="Google Shape;427;p83"/>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4</a:t>
            </a:fld>
            <a:endParaRPr/>
          </a:p>
        </p:txBody>
      </p:sp>
      <p:sp>
        <p:nvSpPr>
          <p:cNvPr id="428" name="Google Shape;428;p83"/>
          <p:cNvSpPr txBox="1">
            <a:spLocks noGrp="1"/>
          </p:cNvSpPr>
          <p:nvPr>
            <p:ph type="body" idx="1"/>
          </p:nvPr>
        </p:nvSpPr>
        <p:spPr>
          <a:xfrm>
            <a:off x="687526" y="2055813"/>
            <a:ext cx="8224800" cy="35097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a:t>What comes to mind when you think of evidence-based practices, or EBPs?</a:t>
            </a:r>
            <a:endParaRPr/>
          </a:p>
          <a:p>
            <a:pPr marL="457200" lvl="0" indent="0" algn="l" rtl="0">
              <a:spcBef>
                <a:spcPts val="600"/>
              </a:spcBef>
              <a:spcAft>
                <a:spcPts val="0"/>
              </a:spcAft>
              <a:buNone/>
            </a:pPr>
            <a:endParaRPr/>
          </a:p>
          <a:p>
            <a:pPr marL="457200" lvl="0" indent="-381000" algn="l" rtl="0">
              <a:spcBef>
                <a:spcPts val="600"/>
              </a:spcBef>
              <a:spcAft>
                <a:spcPts val="0"/>
              </a:spcAft>
              <a:buSzPts val="2400"/>
              <a:buChar char="▪"/>
            </a:pPr>
            <a:r>
              <a:rPr lang="en-US"/>
              <a:t>What would you like to learn more about in regard to EBPs in secondary settings?  </a:t>
            </a:r>
            <a:endParaRPr/>
          </a:p>
        </p:txBody>
      </p:sp>
      <p:sp>
        <p:nvSpPr>
          <p:cNvPr id="429" name="Google Shape;429;p83"/>
          <p:cNvSpPr/>
          <p:nvPr/>
        </p:nvSpPr>
        <p:spPr>
          <a:xfrm>
            <a:off x="6939451" y="5810550"/>
            <a:ext cx="1815696" cy="1034586"/>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30" name="Google Shape;430;p83"/>
          <p:cNvSpPr txBox="1"/>
          <p:nvPr/>
        </p:nvSpPr>
        <p:spPr>
          <a:xfrm>
            <a:off x="7264550" y="6113900"/>
            <a:ext cx="1165500" cy="39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Discuss</a:t>
            </a:r>
            <a:endParaRPr sz="1400" b="0" i="0" u="none" strike="noStrike" cap="none">
              <a:solidFill>
                <a:srgbClr val="000000"/>
              </a:solidFill>
              <a:latin typeface="Arial"/>
              <a:ea typeface="Arial"/>
              <a:cs typeface="Arial"/>
              <a:sym typeface="Arial"/>
            </a:endParaRPr>
          </a:p>
        </p:txBody>
      </p:sp>
      <p:pic>
        <p:nvPicPr>
          <p:cNvPr id="431" name="Google Shape;431;p83"/>
          <p:cNvPicPr preferRelativeResize="0"/>
          <p:nvPr/>
        </p:nvPicPr>
        <p:blipFill>
          <a:blip r:embed="rId3">
            <a:alphaModFix/>
          </a:blip>
          <a:stretch>
            <a:fillRect/>
          </a:stretch>
        </p:blipFill>
        <p:spPr>
          <a:xfrm>
            <a:off x="6643700" y="318050"/>
            <a:ext cx="2500300" cy="651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19"/>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40</a:t>
            </a:fld>
            <a:endParaRPr/>
          </a:p>
        </p:txBody>
      </p:sp>
      <p:sp>
        <p:nvSpPr>
          <p:cNvPr id="826" name="Google Shape;826;p11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Supplemental and </a:t>
            </a:r>
            <a:endParaRPr/>
          </a:p>
          <a:p>
            <a:pPr marL="0" lvl="0" indent="0" algn="l" rtl="0">
              <a:lnSpc>
                <a:spcPct val="90000"/>
              </a:lnSpc>
              <a:spcBef>
                <a:spcPts val="0"/>
              </a:spcBef>
              <a:spcAft>
                <a:spcPts val="0"/>
              </a:spcAft>
              <a:buNone/>
            </a:pPr>
            <a:r>
              <a:rPr lang="en-US"/>
              <a:t>Intensive Instruction Focus</a:t>
            </a:r>
            <a:endParaRPr/>
          </a:p>
        </p:txBody>
      </p:sp>
      <p:sp>
        <p:nvSpPr>
          <p:cNvPr id="827" name="Google Shape;827;p119"/>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233362" lvl="0" indent="-233362" algn="l" rtl="0">
              <a:spcBef>
                <a:spcPts val="0"/>
              </a:spcBef>
              <a:spcAft>
                <a:spcPts val="0"/>
              </a:spcAft>
              <a:buSzPts val="2400"/>
              <a:buFont typeface="Noto Sans Symbols"/>
              <a:buChar char="▪"/>
            </a:pPr>
            <a:r>
              <a:rPr lang="en-US"/>
              <a:t>Students identified through screening as at risk for </a:t>
            </a:r>
            <a:br>
              <a:rPr lang="en-US"/>
            </a:br>
            <a:r>
              <a:rPr lang="en-US"/>
              <a:t>poor learning outcomes; verified by progress monitoring </a:t>
            </a:r>
            <a:br>
              <a:rPr lang="en-US"/>
            </a:br>
            <a:r>
              <a:rPr lang="en-US"/>
              <a:t>or other data</a:t>
            </a:r>
            <a:endParaRPr/>
          </a:p>
          <a:p>
            <a:pPr marL="233362" lvl="0" indent="-233362" algn="l" rtl="0">
              <a:spcBef>
                <a:spcPts val="1200"/>
              </a:spcBef>
              <a:spcAft>
                <a:spcPts val="0"/>
              </a:spcAft>
              <a:buSzPts val="2400"/>
              <a:buFont typeface="Noto Sans Symbols"/>
              <a:buChar char="▪"/>
            </a:pPr>
            <a:r>
              <a:rPr lang="en-US"/>
              <a:t>Typically, 15 percent to 20 percent of entire school population</a:t>
            </a:r>
            <a:endParaRPr/>
          </a:p>
          <a:p>
            <a:pPr marL="233362" lvl="0" indent="-233362" algn="l" rtl="0">
              <a:spcBef>
                <a:spcPts val="1200"/>
              </a:spcBef>
              <a:spcAft>
                <a:spcPts val="0"/>
              </a:spcAft>
              <a:buSzPts val="2400"/>
              <a:buFont typeface="Noto Sans Symbols"/>
              <a:buChar char="▪"/>
            </a:pPr>
            <a:r>
              <a:rPr lang="en-US"/>
              <a:t>At the high school level, a problem-solving approach should be used if the failure rate in any course, especially core courses, is greater than 10 percent</a:t>
            </a:r>
            <a:endParaRPr/>
          </a:p>
          <a:p>
            <a:pPr marL="233362" lvl="0" indent="-55562" algn="l" rtl="0">
              <a:spcBef>
                <a:spcPts val="600"/>
              </a:spcBef>
              <a:spcAft>
                <a:spcPts val="0"/>
              </a:spcAft>
              <a:buClr>
                <a:schemeClr val="accent1"/>
              </a:buClr>
              <a:buSzPts val="2800"/>
              <a:buFont typeface="Noto Sans Symbols"/>
              <a:buNone/>
            </a:pP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2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pic>
        <p:nvPicPr>
          <p:cNvPr id="834" name="Google Shape;834;p120"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35" name="Google Shape;835;p120"/>
          <p:cNvSpPr txBox="1">
            <a:spLocks noGrp="1"/>
          </p:cNvSpPr>
          <p:nvPr>
            <p:ph type="title"/>
          </p:nvPr>
        </p:nvSpPr>
        <p:spPr>
          <a:xfrm>
            <a:off x="656325" y="1031675"/>
            <a:ext cx="82560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II Supplemental Intervention</a:t>
            </a:r>
            <a:endParaRPr/>
          </a:p>
        </p:txBody>
      </p:sp>
      <p:graphicFrame>
        <p:nvGraphicFramePr>
          <p:cNvPr id="836" name="Google Shape;836;p120"/>
          <p:cNvGraphicFramePr/>
          <p:nvPr/>
        </p:nvGraphicFramePr>
        <p:xfrm>
          <a:off x="283092" y="1896207"/>
          <a:ext cx="8637075" cy="3697565"/>
        </p:xfrm>
        <a:graphic>
          <a:graphicData uri="http://schemas.openxmlformats.org/drawingml/2006/table">
            <a:tbl>
              <a:tblPr>
                <a:noFill/>
                <a:tableStyleId>{5BE84D21-5BDB-4197-81A0-216E6D5142FE}</a:tableStyleId>
              </a:tblPr>
              <a:tblGrid>
                <a:gridCol w="1854375">
                  <a:extLst>
                    <a:ext uri="{9D8B030D-6E8A-4147-A177-3AD203B41FA5}">
                      <a16:colId xmlns:a16="http://schemas.microsoft.com/office/drawing/2014/main" val="20000"/>
                    </a:ext>
                  </a:extLst>
                </a:gridCol>
                <a:gridCol w="2290275">
                  <a:extLst>
                    <a:ext uri="{9D8B030D-6E8A-4147-A177-3AD203B41FA5}">
                      <a16:colId xmlns:a16="http://schemas.microsoft.com/office/drawing/2014/main" val="20001"/>
                    </a:ext>
                  </a:extLst>
                </a:gridCol>
                <a:gridCol w="2268075">
                  <a:extLst>
                    <a:ext uri="{9D8B030D-6E8A-4147-A177-3AD203B41FA5}">
                      <a16:colId xmlns:a16="http://schemas.microsoft.com/office/drawing/2014/main" val="20002"/>
                    </a:ext>
                  </a:extLst>
                </a:gridCol>
                <a:gridCol w="2224350">
                  <a:extLst>
                    <a:ext uri="{9D8B030D-6E8A-4147-A177-3AD203B41FA5}">
                      <a16:colId xmlns:a16="http://schemas.microsoft.com/office/drawing/2014/main" val="20003"/>
                    </a:ext>
                  </a:extLst>
                </a:gridCol>
              </a:tblGrid>
              <a:tr h="609250">
                <a:tc>
                  <a:txBody>
                    <a:bodyPr/>
                    <a:lstStyle/>
                    <a:p>
                      <a:pPr marL="0" marR="0" lvl="0" indent="0" algn="ctr" rtl="0">
                        <a:lnSpc>
                          <a:spcPct val="100000"/>
                        </a:lnSpc>
                        <a:spcBef>
                          <a:spcPts val="0"/>
                        </a:spcBef>
                        <a:spcAft>
                          <a:spcPts val="0"/>
                        </a:spcAft>
                        <a:buClr>
                          <a:schemeClr val="dk1"/>
                        </a:buClr>
                        <a:buSzPts val="1600"/>
                        <a:buFont typeface="Arial"/>
                        <a:buNone/>
                      </a:pPr>
                      <a:r>
                        <a:rPr lang="en-US" sz="1800" b="1" u="none" strike="noStrike" cap="none">
                          <a:solidFill>
                            <a:srgbClr val="FFFFFF"/>
                          </a:solidFill>
                        </a:rPr>
                        <a:t>FOCUS</a:t>
                      </a:r>
                      <a:endParaRPr sz="1800" b="1"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800" b="1" u="none" strike="noStrike" cap="none">
                          <a:solidFill>
                            <a:srgbClr val="FFFFFF"/>
                          </a:solidFill>
                        </a:rPr>
                        <a:t>INTERVENTIONIST</a:t>
                      </a:r>
                      <a:endParaRPr sz="1800" b="1"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800" b="1" u="none" strike="noStrike" cap="none">
                          <a:solidFill>
                            <a:srgbClr val="FFFFFF"/>
                          </a:solidFill>
                        </a:rPr>
                        <a:t>CURRICULUM</a:t>
                      </a:r>
                      <a:endParaRPr sz="1800" b="1"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800" b="1" u="none" strike="noStrike" cap="none">
                          <a:solidFill>
                            <a:srgbClr val="FFFFFF"/>
                          </a:solidFill>
                        </a:rPr>
                        <a:t>GROUPING/</a:t>
                      </a:r>
                      <a:endParaRPr sz="1800" u="none" strike="noStrike" cap="none">
                        <a:solidFill>
                          <a:srgbClr val="FFFFFF"/>
                        </a:solidFill>
                      </a:endParaRPr>
                    </a:p>
                    <a:p>
                      <a:pPr marL="0" marR="0" lvl="0" indent="0" algn="ctr" rtl="0">
                        <a:lnSpc>
                          <a:spcPct val="100000"/>
                        </a:lnSpc>
                        <a:spcBef>
                          <a:spcPts val="0"/>
                        </a:spcBef>
                        <a:spcAft>
                          <a:spcPts val="0"/>
                        </a:spcAft>
                        <a:buClr>
                          <a:schemeClr val="dk1"/>
                        </a:buClr>
                        <a:buSzPts val="1600"/>
                        <a:buFont typeface="Arial"/>
                        <a:buNone/>
                      </a:pPr>
                      <a:r>
                        <a:rPr lang="en-US" sz="1800" b="1" u="none" strike="noStrike" cap="none">
                          <a:solidFill>
                            <a:srgbClr val="FFFFFF"/>
                          </a:solidFill>
                        </a:rPr>
                        <a:t>SETTING</a:t>
                      </a:r>
                      <a:endParaRPr sz="1800" b="1"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81000">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a:solidFill>
                            <a:schemeClr val="lt1"/>
                          </a:solidFill>
                        </a:rPr>
                        <a:t>Who receives instruction?</a:t>
                      </a:r>
                      <a:endParaRPr sz="18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a:solidFill>
                            <a:schemeClr val="lt1"/>
                          </a:solidFill>
                        </a:rPr>
                        <a:t>Who provides instruction?</a:t>
                      </a:r>
                      <a:endParaRPr sz="1800" b="1" u="none" strike="noStrike" cap="none">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a:solidFill>
                            <a:schemeClr val="lt1"/>
                          </a:solidFill>
                        </a:rPr>
                        <a:t>What instructional materials are used?</a:t>
                      </a:r>
                      <a:endParaRPr sz="18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a:solidFill>
                            <a:schemeClr val="lt1"/>
                          </a:solidFill>
                        </a:rPr>
                        <a:t>How is instruction delivered?</a:t>
                      </a:r>
                      <a:endParaRPr sz="18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1976475">
                <a:tc>
                  <a:txBody>
                    <a:bodyPr/>
                    <a:lstStyle/>
                    <a:p>
                      <a:pPr marL="0" marR="0" lvl="0" indent="0" algn="l" rtl="0">
                        <a:lnSpc>
                          <a:spcPct val="100000"/>
                        </a:lnSpc>
                        <a:spcBef>
                          <a:spcPts val="0"/>
                        </a:spcBef>
                        <a:spcAft>
                          <a:spcPts val="0"/>
                        </a:spcAft>
                        <a:buClr>
                          <a:schemeClr val="dk1"/>
                        </a:buClr>
                        <a:buSzPts val="1600"/>
                        <a:buFont typeface="Arial"/>
                        <a:buNone/>
                      </a:pPr>
                      <a:r>
                        <a:rPr lang="en-US" sz="1800" u="none" strike="noStrike" cap="none"/>
                        <a:t>Students not adequately responding to Tier 1: core instruction</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5DF"/>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u="none" strike="noStrike" cap="none"/>
                        <a:t>General education teacher or other trained professional</a:t>
                      </a:r>
                      <a:endParaRPr sz="18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BF0"/>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u="none" strike="noStrike" cap="none"/>
                        <a:t>Evidence- based tools that address identified area(s) of need </a:t>
                      </a:r>
                      <a:endParaRPr sz="18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5DF"/>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u="none" strike="noStrike" cap="none"/>
                        <a:t>In small groups of 3–5 students</a:t>
                      </a:r>
                      <a:r>
                        <a:rPr lang="en-US" sz="1800" u="none" strike="noStrike" cap="none" baseline="30000"/>
                        <a:t>a</a:t>
                      </a:r>
                      <a:endParaRPr sz="1800" u="none" strike="noStrike" cap="none"/>
                    </a:p>
                    <a:p>
                      <a:pPr marL="0" marR="0" lvl="0" indent="0" algn="l" rtl="0">
                        <a:lnSpc>
                          <a:spcPct val="100000"/>
                        </a:lnSpc>
                        <a:spcBef>
                          <a:spcPts val="1200"/>
                        </a:spcBef>
                        <a:spcAft>
                          <a:spcPts val="0"/>
                        </a:spcAft>
                        <a:buClr>
                          <a:schemeClr val="dk1"/>
                        </a:buClr>
                        <a:buSzPts val="1600"/>
                        <a:buFont typeface="Arial"/>
                        <a:buNone/>
                      </a:pPr>
                      <a:r>
                        <a:rPr lang="en-US" sz="1800" u="none" strike="noStrike" cap="none"/>
                        <a:t>In targeted,  homogenous groups determined by skill</a:t>
                      </a:r>
                      <a:endParaRPr sz="18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BF0"/>
                    </a:solidFill>
                  </a:tcPr>
                </a:tc>
                <a:extLst>
                  <a:ext uri="{0D108BD9-81ED-4DB2-BD59-A6C34878D82A}">
                    <a16:rowId xmlns:a16="http://schemas.microsoft.com/office/drawing/2014/main" val="10002"/>
                  </a:ext>
                </a:extLst>
              </a:tr>
            </a:tbl>
          </a:graphicData>
        </a:graphic>
      </p:graphicFrame>
      <p:sp>
        <p:nvSpPr>
          <p:cNvPr id="837" name="Google Shape;837;p120"/>
          <p:cNvSpPr txBox="1"/>
          <p:nvPr/>
        </p:nvSpPr>
        <p:spPr>
          <a:xfrm>
            <a:off x="45125" y="5581075"/>
            <a:ext cx="8754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i="1" u="none" strike="noStrike" cap="none">
                <a:solidFill>
                  <a:schemeClr val="dk1"/>
                </a:solidFill>
                <a:latin typeface="Arial"/>
                <a:ea typeface="Arial"/>
                <a:cs typeface="Arial"/>
                <a:sym typeface="Arial"/>
              </a:rPr>
              <a:t>Note. </a:t>
            </a:r>
            <a:r>
              <a:rPr lang="en-US" sz="1000" b="0" i="0" u="none" strike="noStrike" cap="none">
                <a:solidFill>
                  <a:schemeClr val="dk1"/>
                </a:solidFill>
                <a:latin typeface="Arial"/>
                <a:ea typeface="Arial"/>
                <a:cs typeface="Arial"/>
                <a:sym typeface="Arial"/>
              </a:rPr>
              <a:t>All interventions should be delivered with adherence to program developer guidelines.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000" b="0" i="0" u="none" strike="noStrike" cap="none" baseline="30000">
                <a:solidFill>
                  <a:schemeClr val="dk1"/>
                </a:solidFill>
                <a:latin typeface="Arial"/>
                <a:ea typeface="Arial"/>
                <a:cs typeface="Arial"/>
                <a:sym typeface="Arial"/>
              </a:rPr>
              <a:t>a</a:t>
            </a:r>
            <a:r>
              <a:rPr lang="en-US" sz="1000" b="0" i="1" u="none" strike="noStrike" cap="none" baseline="30000">
                <a:solidFill>
                  <a:schemeClr val="dk1"/>
                </a:solidFill>
                <a:latin typeface="Arial"/>
                <a:ea typeface="Arial"/>
                <a:cs typeface="Arial"/>
                <a:sym typeface="Arial"/>
              </a:rPr>
              <a:t> </a:t>
            </a:r>
            <a:r>
              <a:rPr lang="en-US" sz="1000" b="0" i="0" u="none" strike="noStrike" cap="none">
                <a:solidFill>
                  <a:schemeClr val="dk1"/>
                </a:solidFill>
                <a:latin typeface="Arial"/>
                <a:ea typeface="Arial"/>
                <a:cs typeface="Arial"/>
                <a:sym typeface="Arial"/>
              </a:rPr>
              <a:t>Although research recommends small groups of 3</a:t>
            </a:r>
            <a:r>
              <a:rPr lang="en-US" sz="1000" b="0" i="0" u="none" strike="noStrike" cap="none">
                <a:solidFill>
                  <a:schemeClr val="dk1"/>
                </a:solidFill>
                <a:latin typeface="Libre Franklin"/>
                <a:ea typeface="Libre Franklin"/>
                <a:cs typeface="Libre Franklin"/>
                <a:sym typeface="Libre Franklin"/>
              </a:rPr>
              <a:t>–</a:t>
            </a:r>
            <a:r>
              <a:rPr lang="en-US" sz="1000" b="0" i="0" u="none" strike="noStrike" cap="none">
                <a:solidFill>
                  <a:schemeClr val="dk1"/>
                </a:solidFill>
                <a:latin typeface="Arial"/>
                <a:ea typeface="Arial"/>
                <a:cs typeface="Arial"/>
                <a:sym typeface="Arial"/>
              </a:rPr>
              <a:t>5 students, the intervention program should dictate the group size. </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3" name="Google Shape;843;p121"/>
          <p:cNvPicPr preferRelativeResize="0"/>
          <p:nvPr/>
        </p:nvPicPr>
        <p:blipFill rotWithShape="1">
          <a:blip r:embed="rId3">
            <a:alphaModFix/>
          </a:blip>
          <a:srcRect t="17543" b="15700"/>
          <a:stretch/>
        </p:blipFill>
        <p:spPr>
          <a:xfrm>
            <a:off x="6244675" y="4020875"/>
            <a:ext cx="2675501" cy="1785974"/>
          </a:xfrm>
          <a:prstGeom prst="rect">
            <a:avLst/>
          </a:prstGeom>
          <a:noFill/>
          <a:ln>
            <a:noFill/>
          </a:ln>
        </p:spPr>
      </p:pic>
      <p:sp>
        <p:nvSpPr>
          <p:cNvPr id="844" name="Google Shape;844;p12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42</a:t>
            </a:fld>
            <a:endParaRPr/>
          </a:p>
        </p:txBody>
      </p:sp>
      <p:pic>
        <p:nvPicPr>
          <p:cNvPr id="845" name="Google Shape;845;p121" descr="RTI Arkansas Logo.png"/>
          <p:cNvPicPr preferRelativeResize="0"/>
          <p:nvPr/>
        </p:nvPicPr>
        <p:blipFill rotWithShape="1">
          <a:blip r:embed="rId4">
            <a:alphaModFix/>
          </a:blip>
          <a:srcRect/>
          <a:stretch/>
        </p:blipFill>
        <p:spPr>
          <a:xfrm>
            <a:off x="6887173" y="336608"/>
            <a:ext cx="2025052" cy="373943"/>
          </a:xfrm>
          <a:prstGeom prst="rect">
            <a:avLst/>
          </a:prstGeom>
          <a:noFill/>
          <a:ln>
            <a:noFill/>
          </a:ln>
        </p:spPr>
      </p:pic>
      <p:sp>
        <p:nvSpPr>
          <p:cNvPr id="846" name="Google Shape;846;p121"/>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AutoNum type="arabicPeriod"/>
            </a:pPr>
            <a:r>
              <a:rPr lang="en-US"/>
              <a:t>Uses evidence-based interventions that support academic and behavior needs</a:t>
            </a:r>
            <a:endParaRPr/>
          </a:p>
          <a:p>
            <a:pPr marL="457200" lvl="0" indent="-381000" algn="l" rtl="0">
              <a:lnSpc>
                <a:spcPct val="100000"/>
              </a:lnSpc>
              <a:spcBef>
                <a:spcPts val="1000"/>
              </a:spcBef>
              <a:spcAft>
                <a:spcPts val="0"/>
              </a:spcAft>
              <a:buSzPts val="2400"/>
              <a:buAutoNum type="arabicPeriod"/>
            </a:pPr>
            <a:r>
              <a:rPr lang="en-US"/>
              <a:t>Complements core instruction/program</a:t>
            </a:r>
            <a:endParaRPr/>
          </a:p>
          <a:p>
            <a:pPr marL="457200" lvl="0" indent="-381000" algn="l" rtl="0">
              <a:spcBef>
                <a:spcPts val="600"/>
              </a:spcBef>
              <a:spcAft>
                <a:spcPts val="0"/>
              </a:spcAft>
              <a:buSzPts val="2400"/>
              <a:buAutoNum type="arabicPeriod"/>
            </a:pPr>
            <a:r>
              <a:rPr lang="en-US"/>
              <a:t>Uses standardized interventions with appropriate dosage and grouping size delivered by trained personnel with fidelity</a:t>
            </a:r>
            <a:endParaRPr/>
          </a:p>
          <a:p>
            <a:pPr marL="457200" lvl="0" indent="-381000" algn="l" rtl="0">
              <a:lnSpc>
                <a:spcPct val="100000"/>
              </a:lnSpc>
              <a:spcBef>
                <a:spcPts val="1000"/>
              </a:spcBef>
              <a:spcAft>
                <a:spcPts val="0"/>
              </a:spcAft>
              <a:buSzPts val="2400"/>
              <a:buAutoNum type="arabicPeriod"/>
            </a:pPr>
            <a:r>
              <a:rPr lang="en-US"/>
              <a:t>Scheduled in addition to Tier 1</a:t>
            </a:r>
            <a:endParaRPr/>
          </a:p>
          <a:p>
            <a:pPr marL="457200" lvl="0" indent="0" algn="l" rtl="0">
              <a:lnSpc>
                <a:spcPct val="100000"/>
              </a:lnSpc>
              <a:spcBef>
                <a:spcPts val="1000"/>
              </a:spcBef>
              <a:spcAft>
                <a:spcPts val="0"/>
              </a:spcAft>
              <a:buNone/>
            </a:pPr>
            <a:endParaRPr/>
          </a:p>
        </p:txBody>
      </p:sp>
      <p:sp>
        <p:nvSpPr>
          <p:cNvPr id="847" name="Google Shape;847;p121"/>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Four Critical Features of Tier 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2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43</a:t>
            </a:fld>
            <a:endParaRPr/>
          </a:p>
        </p:txBody>
      </p:sp>
      <p:sp>
        <p:nvSpPr>
          <p:cNvPr id="854" name="Google Shape;854;p122"/>
          <p:cNvSpPr txBox="1">
            <a:spLocks noGrp="1"/>
          </p:cNvSpPr>
          <p:nvPr>
            <p:ph type="body" idx="1"/>
          </p:nvPr>
        </p:nvSpPr>
        <p:spPr>
          <a:xfrm>
            <a:off x="687525" y="1935225"/>
            <a:ext cx="8224800" cy="370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b="1"/>
              <a:t>Intensive intervention</a:t>
            </a:r>
            <a:r>
              <a:rPr lang="en-US"/>
              <a:t> is designed to address severe and persistent learning or behavioral difficulties </a:t>
            </a:r>
            <a:endParaRPr/>
          </a:p>
          <a:p>
            <a:pPr marL="341312" lvl="0" indent="-341312" algn="l" rtl="0">
              <a:lnSpc>
                <a:spcPct val="100000"/>
              </a:lnSpc>
              <a:spcBef>
                <a:spcPts val="600"/>
              </a:spcBef>
              <a:spcAft>
                <a:spcPts val="0"/>
              </a:spcAft>
              <a:buSzPts val="2400"/>
              <a:buChar char="▪"/>
            </a:pPr>
            <a:r>
              <a:rPr lang="en-US"/>
              <a:t>Driven by data </a:t>
            </a:r>
            <a:endParaRPr/>
          </a:p>
          <a:p>
            <a:pPr marL="341312" lvl="0" indent="-341312" algn="l" rtl="0">
              <a:lnSpc>
                <a:spcPct val="100000"/>
              </a:lnSpc>
              <a:spcBef>
                <a:spcPts val="600"/>
              </a:spcBef>
              <a:spcAft>
                <a:spcPts val="0"/>
              </a:spcAft>
              <a:buSzPts val="2400"/>
              <a:buChar char="▪"/>
            </a:pPr>
            <a:r>
              <a:rPr lang="en-US"/>
              <a:t>Characterized by increased intensity (e.g., smaller group, expanded time)</a:t>
            </a:r>
            <a:endParaRPr/>
          </a:p>
          <a:p>
            <a:pPr marL="341312" lvl="0" indent="-341312" algn="l" rtl="0">
              <a:lnSpc>
                <a:spcPct val="100000"/>
              </a:lnSpc>
              <a:spcBef>
                <a:spcPts val="600"/>
              </a:spcBef>
              <a:spcAft>
                <a:spcPts val="0"/>
              </a:spcAft>
              <a:buSzPts val="2400"/>
              <a:buChar char="▪"/>
            </a:pPr>
            <a:r>
              <a:rPr lang="en-US"/>
              <a:t>Provided with individualized academic instruction and/or behavioral supports</a:t>
            </a:r>
            <a:endParaRPr/>
          </a:p>
          <a:p>
            <a:pPr marL="341312" lvl="0" indent="-188912" algn="l" rtl="0">
              <a:lnSpc>
                <a:spcPct val="100000"/>
              </a:lnSpc>
              <a:spcBef>
                <a:spcPts val="600"/>
              </a:spcBef>
              <a:spcAft>
                <a:spcPts val="0"/>
              </a:spcAft>
              <a:buSzPts val="2400"/>
              <a:buNone/>
            </a:pPr>
            <a:endParaRPr/>
          </a:p>
        </p:txBody>
      </p:sp>
      <p:sp>
        <p:nvSpPr>
          <p:cNvPr id="855" name="Google Shape;855;p122"/>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3: Intensive Intervention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44</a:t>
            </a:fld>
            <a:endParaRPr/>
          </a:p>
        </p:txBody>
      </p:sp>
      <p:sp>
        <p:nvSpPr>
          <p:cNvPr id="862" name="Google Shape;862;p123"/>
          <p:cNvSpPr txBox="1">
            <a:spLocks noGrp="1"/>
          </p:cNvSpPr>
          <p:nvPr>
            <p:ph type="body" idx="1"/>
          </p:nvPr>
        </p:nvSpPr>
        <p:spPr>
          <a:xfrm>
            <a:off x="687525" y="1859025"/>
            <a:ext cx="8224800" cy="3706500"/>
          </a:xfrm>
          <a:prstGeom prst="rect">
            <a:avLst/>
          </a:prstGeom>
          <a:noFill/>
          <a:ln>
            <a:noFill/>
          </a:ln>
        </p:spPr>
        <p:txBody>
          <a:bodyPr spcFirstLastPara="1" wrap="square" lIns="0" tIns="0" rIns="0" bIns="0" anchor="t" anchorCtr="0">
            <a:noAutofit/>
          </a:bodyPr>
          <a:lstStyle/>
          <a:p>
            <a:pPr marL="344487" lvl="0" indent="-344487" algn="l" rtl="0">
              <a:lnSpc>
                <a:spcPct val="100000"/>
              </a:lnSpc>
              <a:spcBef>
                <a:spcPts val="1200"/>
              </a:spcBef>
              <a:spcAft>
                <a:spcPts val="0"/>
              </a:spcAft>
              <a:buSzPts val="2400"/>
              <a:buChar char="▪"/>
            </a:pPr>
            <a:r>
              <a:rPr lang="en-US"/>
              <a:t>Students with very </a:t>
            </a:r>
            <a:r>
              <a:rPr lang="en-US" b="1"/>
              <a:t>low academic achievement </a:t>
            </a:r>
            <a:r>
              <a:rPr lang="en-US"/>
              <a:t>and/or </a:t>
            </a:r>
            <a:r>
              <a:rPr lang="en-US" b="1"/>
              <a:t>high-intensity or high-frequency behavior problems</a:t>
            </a:r>
            <a:r>
              <a:rPr lang="en-US"/>
              <a:t> (may be with disabilities) </a:t>
            </a:r>
            <a:endParaRPr/>
          </a:p>
          <a:p>
            <a:pPr marL="344487" lvl="0" indent="-344487" algn="l" rtl="0">
              <a:lnSpc>
                <a:spcPct val="100000"/>
              </a:lnSpc>
              <a:spcBef>
                <a:spcPts val="1200"/>
              </a:spcBef>
              <a:spcAft>
                <a:spcPts val="0"/>
              </a:spcAft>
              <a:buSzPts val="2400"/>
              <a:buChar char="▪"/>
            </a:pPr>
            <a:r>
              <a:rPr lang="en-US"/>
              <a:t>Students in a tiered intervention program who </a:t>
            </a:r>
            <a:r>
              <a:rPr lang="en-US" b="1"/>
              <a:t>have not responded </a:t>
            </a:r>
            <a:r>
              <a:rPr lang="en-US"/>
              <a:t>to Tier 2 intervention(s) delivered with fidelity</a:t>
            </a:r>
            <a:endParaRPr/>
          </a:p>
          <a:p>
            <a:pPr marL="344487" lvl="0" indent="-344487" algn="l" rtl="0">
              <a:lnSpc>
                <a:spcPct val="100000"/>
              </a:lnSpc>
              <a:spcBef>
                <a:spcPts val="1200"/>
              </a:spcBef>
              <a:spcAft>
                <a:spcPts val="0"/>
              </a:spcAft>
              <a:buSzPts val="2400"/>
              <a:buChar char="▪"/>
            </a:pPr>
            <a:r>
              <a:rPr lang="en-US"/>
              <a:t>Students with disabilities who are </a:t>
            </a:r>
            <a:r>
              <a:rPr lang="en-US" b="1"/>
              <a:t>not making adequate progress</a:t>
            </a:r>
            <a:r>
              <a:rPr lang="en-US"/>
              <a:t> in their current instructional program</a:t>
            </a:r>
            <a:endParaRPr/>
          </a:p>
          <a:p>
            <a:pPr marL="233362" lvl="0" indent="-80962" algn="l" rtl="0">
              <a:lnSpc>
                <a:spcPct val="100000"/>
              </a:lnSpc>
              <a:spcBef>
                <a:spcPts val="600"/>
              </a:spcBef>
              <a:spcAft>
                <a:spcPts val="0"/>
              </a:spcAft>
              <a:buSzPts val="2400"/>
              <a:buNone/>
            </a:pPr>
            <a:endParaRPr/>
          </a:p>
        </p:txBody>
      </p:sp>
      <p:sp>
        <p:nvSpPr>
          <p:cNvPr id="863" name="Google Shape;863;p12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Who Needs Intensive Intervention?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2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45</a:t>
            </a:fld>
            <a:endParaRPr/>
          </a:p>
        </p:txBody>
      </p:sp>
      <p:sp>
        <p:nvSpPr>
          <p:cNvPr id="870" name="Google Shape;870;p124"/>
          <p:cNvSpPr txBox="1">
            <a:spLocks noGrp="1"/>
          </p:cNvSpPr>
          <p:nvPr>
            <p:ph type="body" idx="1"/>
          </p:nvPr>
        </p:nvSpPr>
        <p:spPr>
          <a:xfrm>
            <a:off x="687525" y="1782950"/>
            <a:ext cx="8224800" cy="4146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a:t>More intensive than Tier 2 intervention(s) </a:t>
            </a: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a:p>
            <a:pPr marL="457200" lvl="0" indent="-381000" algn="l" rtl="0">
              <a:lnSpc>
                <a:spcPct val="100000"/>
              </a:lnSpc>
              <a:spcBef>
                <a:spcPts val="1000"/>
              </a:spcBef>
              <a:spcAft>
                <a:spcPts val="0"/>
              </a:spcAft>
              <a:buSzPts val="2400"/>
              <a:buChar char="▪"/>
            </a:pPr>
            <a:r>
              <a:rPr lang="en-US"/>
              <a:t>Adapted to address individual student needs in a number of ways (e.g., increased duration or frequency, change in interventionist, decreased group size, change in instructional delivery, and change in type of intervention)</a:t>
            </a:r>
            <a:endParaRPr/>
          </a:p>
          <a:p>
            <a:pPr marL="457200" lvl="0" indent="-381000" algn="l" rtl="0">
              <a:lnSpc>
                <a:spcPct val="100000"/>
              </a:lnSpc>
              <a:spcBef>
                <a:spcPts val="1000"/>
              </a:spcBef>
              <a:spcAft>
                <a:spcPts val="1000"/>
              </a:spcAft>
              <a:buSzPts val="2400"/>
              <a:buChar char="▪"/>
            </a:pPr>
            <a:r>
              <a:rPr lang="en-US"/>
              <a:t>A consistent process based on student data</a:t>
            </a:r>
            <a:endParaRPr/>
          </a:p>
        </p:txBody>
      </p:sp>
      <p:sp>
        <p:nvSpPr>
          <p:cNvPr id="871" name="Google Shape;871;p124"/>
          <p:cNvSpPr txBox="1">
            <a:spLocks noGrp="1"/>
          </p:cNvSpPr>
          <p:nvPr>
            <p:ph type="title"/>
          </p:nvPr>
        </p:nvSpPr>
        <p:spPr>
          <a:xfrm>
            <a:off x="687388" y="2418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Essential Tier 3 Criteria</a:t>
            </a:r>
            <a:endParaRPr/>
          </a:p>
        </p:txBody>
      </p:sp>
      <p:pic>
        <p:nvPicPr>
          <p:cNvPr id="872" name="Google Shape;872;p124"/>
          <p:cNvPicPr preferRelativeResize="0"/>
          <p:nvPr/>
        </p:nvPicPr>
        <p:blipFill rotWithShape="1">
          <a:blip r:embed="rId3">
            <a:alphaModFix/>
          </a:blip>
          <a:srcRect/>
          <a:stretch/>
        </p:blipFill>
        <p:spPr>
          <a:xfrm>
            <a:off x="1172500" y="2248825"/>
            <a:ext cx="5933150" cy="1643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46</a:t>
            </a:fld>
            <a:endParaRPr/>
          </a:p>
        </p:txBody>
      </p:sp>
      <p:sp>
        <p:nvSpPr>
          <p:cNvPr id="879" name="Google Shape;879;p125"/>
          <p:cNvSpPr txBox="1">
            <a:spLocks noGrp="1"/>
          </p:cNvSpPr>
          <p:nvPr>
            <p:ph type="body" idx="1"/>
          </p:nvPr>
        </p:nvSpPr>
        <p:spPr>
          <a:xfrm>
            <a:off x="687525" y="2055825"/>
            <a:ext cx="8224800" cy="350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Led by well-trained staff, experienced in individualizing instruction based on student data</a:t>
            </a:r>
            <a:endParaRPr/>
          </a:p>
          <a:p>
            <a:pPr marL="457200" lvl="0" indent="-381000" algn="l" rtl="0">
              <a:lnSpc>
                <a:spcPct val="100000"/>
              </a:lnSpc>
              <a:spcBef>
                <a:spcPts val="1000"/>
              </a:spcBef>
              <a:spcAft>
                <a:spcPts val="0"/>
              </a:spcAft>
              <a:buSzPts val="2400"/>
              <a:buChar char="▪"/>
            </a:pPr>
            <a:r>
              <a:rPr lang="en-US"/>
              <a:t>Students can be identified for Tier 3 supports either through universal screeners or nonresponse to an evidence-based intervention</a:t>
            </a:r>
            <a:endParaRPr/>
          </a:p>
          <a:p>
            <a:pPr marL="457200" lvl="0" indent="-381000" algn="l" rtl="0">
              <a:lnSpc>
                <a:spcPct val="100000"/>
              </a:lnSpc>
              <a:spcBef>
                <a:spcPts val="1000"/>
              </a:spcBef>
              <a:spcAft>
                <a:spcPts val="0"/>
              </a:spcAft>
              <a:buSzPts val="2400"/>
              <a:buChar char="▪"/>
            </a:pPr>
            <a:r>
              <a:rPr lang="en-US"/>
              <a:t>The advantage of using a universal screener is that students do not have to wait to fail at Tiers 1 and 2 </a:t>
            </a:r>
            <a:endParaRPr/>
          </a:p>
        </p:txBody>
      </p:sp>
      <p:sp>
        <p:nvSpPr>
          <p:cNvPr id="880" name="Google Shape;880;p12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Essential Tier 3 Criteria</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2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47</a:t>
            </a:fld>
            <a:endParaRPr/>
          </a:p>
        </p:txBody>
      </p:sp>
      <p:sp>
        <p:nvSpPr>
          <p:cNvPr id="887" name="Google Shape;887;p126"/>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latin typeface="Arial Narrow"/>
                <a:ea typeface="Arial Narrow"/>
                <a:cs typeface="Arial Narrow"/>
                <a:sym typeface="Arial Narrow"/>
              </a:rPr>
              <a:t>Key Considerations: Evidence-Based Interventions</a:t>
            </a:r>
            <a:endParaRPr>
              <a:latin typeface="Arial Narrow"/>
              <a:ea typeface="Arial Narrow"/>
              <a:cs typeface="Arial Narrow"/>
              <a:sym typeface="Arial Narrow"/>
            </a:endParaRPr>
          </a:p>
        </p:txBody>
      </p:sp>
      <p:sp>
        <p:nvSpPr>
          <p:cNvPr id="888" name="Google Shape;888;p126"/>
          <p:cNvSpPr txBox="1">
            <a:spLocks noGrp="1"/>
          </p:cNvSpPr>
          <p:nvPr>
            <p:ph type="body" idx="1"/>
          </p:nvPr>
        </p:nvSpPr>
        <p:spPr>
          <a:xfrm>
            <a:off x="571500" y="1906950"/>
            <a:ext cx="8229600" cy="4041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latin typeface="Arial"/>
                <a:ea typeface="Arial"/>
                <a:cs typeface="Arial"/>
                <a:sym typeface="Arial"/>
              </a:rPr>
              <a:t>Does evidence suggest the intervention is expected to lead to improved outcomes (</a:t>
            </a:r>
            <a:r>
              <a:rPr lang="en-US" i="1">
                <a:latin typeface="Arial"/>
                <a:ea typeface="Arial"/>
                <a:cs typeface="Arial"/>
                <a:sym typeface="Arial"/>
              </a:rPr>
              <a:t>strength</a:t>
            </a:r>
            <a:r>
              <a:rPr lang="en-US">
                <a:latin typeface="Arial"/>
                <a:ea typeface="Arial"/>
                <a:cs typeface="Arial"/>
                <a:sym typeface="Arial"/>
              </a:rPr>
              <a:t>)? </a:t>
            </a:r>
            <a:endParaRPr/>
          </a:p>
          <a:p>
            <a:pPr marL="457200" lvl="0" indent="-381000" algn="l" rtl="0">
              <a:lnSpc>
                <a:spcPct val="100000"/>
              </a:lnSpc>
              <a:spcBef>
                <a:spcPts val="1000"/>
              </a:spcBef>
              <a:spcAft>
                <a:spcPts val="0"/>
              </a:spcAft>
              <a:buSzPts val="2400"/>
              <a:buChar char="▪"/>
            </a:pPr>
            <a:r>
              <a:rPr lang="en-US">
                <a:latin typeface="Arial"/>
                <a:ea typeface="Arial"/>
                <a:cs typeface="Arial"/>
                <a:sym typeface="Arial"/>
              </a:rPr>
              <a:t>Will the group size, duration, and frequency provide sufficient opportunities to respond (</a:t>
            </a:r>
            <a:r>
              <a:rPr lang="en-US" i="1">
                <a:latin typeface="Arial"/>
                <a:ea typeface="Arial"/>
                <a:cs typeface="Arial"/>
                <a:sym typeface="Arial"/>
              </a:rPr>
              <a:t>dosage</a:t>
            </a:r>
            <a:r>
              <a:rPr lang="en-US">
                <a:latin typeface="Arial"/>
                <a:ea typeface="Arial"/>
                <a:cs typeface="Arial"/>
                <a:sym typeface="Arial"/>
              </a:rPr>
              <a:t>)?</a:t>
            </a:r>
            <a:endParaRPr/>
          </a:p>
          <a:p>
            <a:pPr marL="457200" lvl="0" indent="-381000" algn="l" rtl="0">
              <a:lnSpc>
                <a:spcPct val="100000"/>
              </a:lnSpc>
              <a:spcBef>
                <a:spcPts val="1000"/>
              </a:spcBef>
              <a:spcAft>
                <a:spcPts val="0"/>
              </a:spcAft>
              <a:buSzPts val="2400"/>
              <a:buChar char="▪"/>
            </a:pPr>
            <a:r>
              <a:rPr lang="en-US">
                <a:latin typeface="Arial"/>
                <a:ea typeface="Arial"/>
                <a:cs typeface="Arial"/>
                <a:sym typeface="Arial"/>
              </a:rPr>
              <a:t>Does the intervention match to the student’s identified needs (</a:t>
            </a:r>
            <a:r>
              <a:rPr lang="en-US" i="1">
                <a:latin typeface="Arial"/>
                <a:ea typeface="Arial"/>
                <a:cs typeface="Arial"/>
                <a:sym typeface="Arial"/>
              </a:rPr>
              <a:t>alignment</a:t>
            </a:r>
            <a:r>
              <a:rPr lang="en-US">
                <a:latin typeface="Arial"/>
                <a:ea typeface="Arial"/>
                <a:cs typeface="Arial"/>
                <a:sym typeface="Arial"/>
              </a:rPr>
              <a:t>)?</a:t>
            </a:r>
            <a:endParaRPr/>
          </a:p>
          <a:p>
            <a:pPr marL="457200" lvl="0" indent="-381000" algn="l" rtl="0">
              <a:lnSpc>
                <a:spcPct val="100000"/>
              </a:lnSpc>
              <a:spcBef>
                <a:spcPts val="1000"/>
              </a:spcBef>
              <a:spcAft>
                <a:spcPts val="1000"/>
              </a:spcAft>
              <a:buSzPts val="2400"/>
              <a:buChar char="▪"/>
            </a:pPr>
            <a:r>
              <a:rPr lang="en-US">
                <a:latin typeface="Arial"/>
                <a:ea typeface="Arial"/>
                <a:cs typeface="Arial"/>
                <a:sym typeface="Arial"/>
              </a:rPr>
              <a:t>Does it assist the student in generalizing the learned skills to general education or other tasks (</a:t>
            </a:r>
            <a:r>
              <a:rPr lang="en-US" i="1">
                <a:latin typeface="Arial"/>
                <a:ea typeface="Arial"/>
                <a:cs typeface="Arial"/>
                <a:sym typeface="Arial"/>
              </a:rPr>
              <a:t>attention to transfer</a:t>
            </a:r>
            <a:r>
              <a:rPr lang="en-US">
                <a:latin typeface="Arial"/>
                <a:ea typeface="Arial"/>
                <a:cs typeface="Arial"/>
                <a:sym typeface="Arial"/>
              </a:rPr>
              <a: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2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48</a:t>
            </a:fld>
            <a:endParaRPr/>
          </a:p>
        </p:txBody>
      </p:sp>
      <p:sp>
        <p:nvSpPr>
          <p:cNvPr id="895" name="Google Shape;895;p127"/>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latin typeface="Arial Narrow"/>
                <a:ea typeface="Arial Narrow"/>
                <a:cs typeface="Arial Narrow"/>
                <a:sym typeface="Arial Narrow"/>
              </a:rPr>
              <a:t>Key Considerations: Evidence-Based Interventions</a:t>
            </a:r>
            <a:endParaRPr>
              <a:latin typeface="Arial Narrow"/>
              <a:ea typeface="Arial Narrow"/>
              <a:cs typeface="Arial Narrow"/>
              <a:sym typeface="Arial Narrow"/>
            </a:endParaRPr>
          </a:p>
        </p:txBody>
      </p:sp>
      <p:sp>
        <p:nvSpPr>
          <p:cNvPr id="896" name="Google Shape;896;p127"/>
          <p:cNvSpPr txBox="1">
            <a:spLocks noGrp="1"/>
          </p:cNvSpPr>
          <p:nvPr>
            <p:ph type="body" idx="1"/>
          </p:nvPr>
        </p:nvSpPr>
        <p:spPr>
          <a:xfrm>
            <a:off x="571500" y="1983150"/>
            <a:ext cx="8340900" cy="2897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latin typeface="Arial"/>
                <a:ea typeface="Arial"/>
                <a:cs typeface="Arial"/>
                <a:sym typeface="Arial"/>
              </a:rPr>
              <a:t>Does the intervention include elements of explicit instruction (</a:t>
            </a:r>
            <a:r>
              <a:rPr lang="en-US" i="1">
                <a:latin typeface="Arial"/>
                <a:ea typeface="Arial"/>
                <a:cs typeface="Arial"/>
                <a:sym typeface="Arial"/>
              </a:rPr>
              <a:t>comprehensiveness</a:t>
            </a:r>
            <a:r>
              <a:rPr lang="en-US">
                <a:latin typeface="Arial"/>
                <a:ea typeface="Arial"/>
                <a:cs typeface="Arial"/>
                <a:sym typeface="Arial"/>
              </a:rPr>
              <a:t>)?</a:t>
            </a:r>
            <a:endParaRPr/>
          </a:p>
          <a:p>
            <a:pPr marL="457200" lvl="0" indent="-381000" algn="l" rtl="0">
              <a:lnSpc>
                <a:spcPct val="100000"/>
              </a:lnSpc>
              <a:spcBef>
                <a:spcPts val="1000"/>
              </a:spcBef>
              <a:spcAft>
                <a:spcPts val="1000"/>
              </a:spcAft>
              <a:buSzPts val="2400"/>
              <a:buChar char="▪"/>
            </a:pPr>
            <a:r>
              <a:rPr lang="en-US">
                <a:latin typeface="Arial"/>
                <a:ea typeface="Arial"/>
                <a:cs typeface="Arial"/>
                <a:sym typeface="Arial"/>
              </a:rPr>
              <a:t>Does the student have opportunities to develop the behavior skills necessary to be successful (</a:t>
            </a:r>
            <a:r>
              <a:rPr lang="en-US" i="1">
                <a:latin typeface="Arial"/>
                <a:ea typeface="Arial"/>
                <a:cs typeface="Arial"/>
                <a:sym typeface="Arial"/>
              </a:rPr>
              <a:t>behavioral support</a:t>
            </a:r>
            <a:r>
              <a:rPr lang="en-US">
                <a:latin typeface="Arial"/>
                <a:ea typeface="Arial"/>
                <a:cs typeface="Arial"/>
                <a:sym typeface="Arial"/>
              </a:rPr>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8"/>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Fidelity of Implementation</a:t>
            </a:r>
            <a:endParaRPr/>
          </a:p>
        </p:txBody>
      </p:sp>
      <p:sp>
        <p:nvSpPr>
          <p:cNvPr id="903" name="Google Shape;903;p12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4"/>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RTI Overview</a:t>
            </a:r>
            <a:endParaRPr/>
          </a:p>
        </p:txBody>
      </p:sp>
      <p:sp>
        <p:nvSpPr>
          <p:cNvPr id="438" name="Google Shape;438;p8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9"/>
          <p:cNvSpPr/>
          <p:nvPr/>
        </p:nvSpPr>
        <p:spPr>
          <a:xfrm rot="1712766">
            <a:off x="571808" y="3301315"/>
            <a:ext cx="8740110" cy="1105671"/>
          </a:xfrm>
          <a:prstGeom prst="doubleWave">
            <a:avLst>
              <a:gd name="adj1" fmla="val 12500"/>
              <a:gd name="adj2" fmla="val -215"/>
            </a:avLst>
          </a:prstGeom>
          <a:gradFill>
            <a:gsLst>
              <a:gs pos="0">
                <a:srgbClr val="6F5880"/>
              </a:gs>
              <a:gs pos="99000">
                <a:srgbClr val="7E4D99"/>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910" name="Google Shape;910;p129"/>
          <p:cNvSpPr txBox="1"/>
          <p:nvPr/>
        </p:nvSpPr>
        <p:spPr>
          <a:xfrm rot="1429001">
            <a:off x="1142634" y="1821942"/>
            <a:ext cx="1292682" cy="2597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Fidelity</a:t>
            </a:r>
            <a:endParaRPr sz="2400" b="1" i="0" u="none" strike="noStrike" cap="none">
              <a:solidFill>
                <a:srgbClr val="000000"/>
              </a:solidFill>
              <a:latin typeface="Arial"/>
              <a:ea typeface="Arial"/>
              <a:cs typeface="Arial"/>
              <a:sym typeface="Arial"/>
            </a:endParaRPr>
          </a:p>
        </p:txBody>
      </p:sp>
      <p:sp>
        <p:nvSpPr>
          <p:cNvPr id="911" name="Google Shape;911;p129"/>
          <p:cNvSpPr/>
          <p:nvPr/>
        </p:nvSpPr>
        <p:spPr>
          <a:xfrm rot="7311173">
            <a:off x="338746" y="1265922"/>
            <a:ext cx="962683" cy="333329"/>
          </a:xfrm>
          <a:prstGeom prst="flowChartExtra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912" name="Google Shape;912;p129"/>
          <p:cNvSpPr txBox="1">
            <a:spLocks noGrp="1"/>
          </p:cNvSpPr>
          <p:nvPr>
            <p:ph type="title"/>
          </p:nvPr>
        </p:nvSpPr>
        <p:spPr>
          <a:xfrm>
            <a:off x="459606" y="768841"/>
            <a:ext cx="8224800" cy="105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a:t>Fidelity &amp; Your RTI Framework</a:t>
            </a:r>
            <a:endParaRPr/>
          </a:p>
        </p:txBody>
      </p:sp>
      <p:sp>
        <p:nvSpPr>
          <p:cNvPr id="913" name="Google Shape;913;p12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50</a:t>
            </a:fld>
            <a:endParaRPr/>
          </a:p>
        </p:txBody>
      </p:sp>
      <p:grpSp>
        <p:nvGrpSpPr>
          <p:cNvPr id="914" name="Google Shape;914;p129"/>
          <p:cNvGrpSpPr/>
          <p:nvPr/>
        </p:nvGrpSpPr>
        <p:grpSpPr>
          <a:xfrm>
            <a:off x="2106341" y="2015223"/>
            <a:ext cx="6422141" cy="4300434"/>
            <a:chOff x="344187" y="326606"/>
            <a:chExt cx="6283895" cy="4329441"/>
          </a:xfrm>
        </p:grpSpPr>
        <p:sp>
          <p:nvSpPr>
            <p:cNvPr id="915" name="Google Shape;915;p129"/>
            <p:cNvSpPr/>
            <p:nvPr/>
          </p:nvSpPr>
          <p:spPr>
            <a:xfrm>
              <a:off x="344187" y="326606"/>
              <a:ext cx="1991400" cy="1991400"/>
            </a:xfrm>
            <a:prstGeom prst="ellipse">
              <a:avLst/>
            </a:prstGeom>
            <a:gradFill>
              <a:gsLst>
                <a:gs pos="0">
                  <a:srgbClr val="3D76AC">
                    <a:alpha val="88627"/>
                  </a:srgbClr>
                </a:gs>
                <a:gs pos="100000">
                  <a:srgbClr val="A4C4F1">
                    <a:alpha val="48627"/>
                  </a:srgbClr>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916" name="Google Shape;916;p129"/>
            <p:cNvSpPr txBox="1"/>
            <p:nvPr/>
          </p:nvSpPr>
          <p:spPr>
            <a:xfrm>
              <a:off x="635834" y="618253"/>
              <a:ext cx="1408200" cy="1408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Multi-Tiered System of Supports</a:t>
              </a:r>
              <a:endParaRPr sz="1800" b="0" i="0" u="none" strike="noStrike" cap="none">
                <a:solidFill>
                  <a:srgbClr val="000000"/>
                </a:solidFill>
                <a:latin typeface="Arial"/>
                <a:ea typeface="Arial"/>
                <a:cs typeface="Arial"/>
                <a:sym typeface="Arial"/>
              </a:endParaRPr>
            </a:p>
          </p:txBody>
        </p:sp>
        <p:sp>
          <p:nvSpPr>
            <p:cNvPr id="917" name="Google Shape;917;p129"/>
            <p:cNvSpPr/>
            <p:nvPr/>
          </p:nvSpPr>
          <p:spPr>
            <a:xfrm>
              <a:off x="1842150" y="1006313"/>
              <a:ext cx="1991400" cy="1991400"/>
            </a:xfrm>
            <a:prstGeom prst="ellipse">
              <a:avLst/>
            </a:prstGeom>
            <a:gradFill>
              <a:gsLst>
                <a:gs pos="0">
                  <a:srgbClr val="3D76AC">
                    <a:alpha val="88627"/>
                  </a:srgbClr>
                </a:gs>
                <a:gs pos="100000">
                  <a:srgbClr val="A4C4F1">
                    <a:alpha val="48627"/>
                  </a:srgbClr>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918" name="Google Shape;918;p129"/>
            <p:cNvSpPr txBox="1"/>
            <p:nvPr/>
          </p:nvSpPr>
          <p:spPr>
            <a:xfrm>
              <a:off x="2133797" y="1297960"/>
              <a:ext cx="1408200" cy="1408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Data-Based Decision Making</a:t>
              </a:r>
              <a:endParaRPr sz="1800" b="0" i="0" u="none" strike="noStrike" cap="none">
                <a:solidFill>
                  <a:srgbClr val="000000"/>
                </a:solidFill>
                <a:latin typeface="Arial"/>
                <a:ea typeface="Arial"/>
                <a:cs typeface="Arial"/>
                <a:sym typeface="Arial"/>
              </a:endParaRPr>
            </a:p>
          </p:txBody>
        </p:sp>
        <p:sp>
          <p:nvSpPr>
            <p:cNvPr id="919" name="Google Shape;919;p129"/>
            <p:cNvSpPr/>
            <p:nvPr/>
          </p:nvSpPr>
          <p:spPr>
            <a:xfrm>
              <a:off x="4636682" y="2664647"/>
              <a:ext cx="1991400" cy="1991400"/>
            </a:xfrm>
            <a:prstGeom prst="ellipse">
              <a:avLst/>
            </a:prstGeom>
            <a:gradFill>
              <a:gsLst>
                <a:gs pos="0">
                  <a:srgbClr val="3D76AC">
                    <a:alpha val="88627"/>
                  </a:srgbClr>
                </a:gs>
                <a:gs pos="100000">
                  <a:srgbClr val="A4C4F1">
                    <a:alpha val="48627"/>
                  </a:srgbClr>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920" name="Google Shape;920;p129"/>
            <p:cNvSpPr txBox="1"/>
            <p:nvPr/>
          </p:nvSpPr>
          <p:spPr>
            <a:xfrm>
              <a:off x="4928329" y="2956294"/>
              <a:ext cx="1408200" cy="140820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Formative/</a:t>
              </a: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Summative Assessment</a:t>
              </a:r>
              <a:endParaRPr sz="1800" b="0" i="0" u="none" strike="noStrike" cap="none">
                <a:solidFill>
                  <a:srgbClr val="0A0014"/>
                </a:solidFill>
                <a:latin typeface="Arial"/>
                <a:ea typeface="Arial"/>
                <a:cs typeface="Arial"/>
                <a:sym typeface="Arial"/>
              </a:endParaRPr>
            </a:p>
          </p:txBody>
        </p:sp>
        <p:sp>
          <p:nvSpPr>
            <p:cNvPr id="921" name="Google Shape;921;p129"/>
            <p:cNvSpPr/>
            <p:nvPr/>
          </p:nvSpPr>
          <p:spPr>
            <a:xfrm>
              <a:off x="3277184" y="1837159"/>
              <a:ext cx="1893900" cy="1893900"/>
            </a:xfrm>
            <a:prstGeom prst="ellipse">
              <a:avLst/>
            </a:prstGeom>
            <a:gradFill>
              <a:gsLst>
                <a:gs pos="0">
                  <a:srgbClr val="3D76AC">
                    <a:alpha val="88627"/>
                  </a:srgbClr>
                </a:gs>
                <a:gs pos="100000">
                  <a:srgbClr val="A4C4F1">
                    <a:alpha val="48627"/>
                  </a:srgbClr>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922" name="Google Shape;922;p129"/>
            <p:cNvSpPr txBox="1"/>
            <p:nvPr/>
          </p:nvSpPr>
          <p:spPr>
            <a:xfrm>
              <a:off x="3554535" y="2114510"/>
              <a:ext cx="1339200" cy="133920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Screening/</a:t>
              </a: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Diagnostic/</a:t>
              </a: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Progress Monitoring</a:t>
              </a:r>
              <a:endParaRPr sz="1800" b="0" i="0" u="none" strike="noStrike" cap="none">
                <a:solidFill>
                  <a:srgbClr val="000000"/>
                </a:solidFill>
                <a:latin typeface="Arial"/>
                <a:ea typeface="Arial"/>
                <a:cs typeface="Arial"/>
                <a:sym typeface="Arial"/>
              </a:endParaRPr>
            </a:p>
          </p:txBody>
        </p:sp>
      </p:grpSp>
      <p:sp>
        <p:nvSpPr>
          <p:cNvPr id="923" name="Google Shape;923;p129"/>
          <p:cNvSpPr txBox="1"/>
          <p:nvPr/>
        </p:nvSpPr>
        <p:spPr>
          <a:xfrm>
            <a:off x="5338131" y="6507316"/>
            <a:ext cx="32550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5496F"/>
                </a:solidFill>
                <a:latin typeface="Arial"/>
                <a:ea typeface="Arial"/>
                <a:cs typeface="Arial"/>
                <a:sym typeface="Arial"/>
              </a:rPr>
              <a:t>National Center on Response  to Intervention,  2012</a:t>
            </a:r>
            <a:endParaRPr sz="1400" b="0" i="0" u="none" strike="noStrike" cap="none">
              <a:solidFill>
                <a:srgbClr val="000000"/>
              </a:solidFill>
              <a:latin typeface="Arial"/>
              <a:ea typeface="Arial"/>
              <a:cs typeface="Arial"/>
              <a:sym typeface="Arial"/>
            </a:endParaRPr>
          </a:p>
        </p:txBody>
      </p:sp>
      <p:pic>
        <p:nvPicPr>
          <p:cNvPr id="924" name="Google Shape;924;p129"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pic>
        <p:nvPicPr>
          <p:cNvPr id="925" name="Google Shape;925;p129"/>
          <p:cNvPicPr preferRelativeResize="0"/>
          <p:nvPr/>
        </p:nvPicPr>
        <p:blipFill>
          <a:blip r:embed="rId4">
            <a:alphaModFix/>
          </a:blip>
          <a:stretch>
            <a:fillRect/>
          </a:stretch>
        </p:blipFill>
        <p:spPr>
          <a:xfrm>
            <a:off x="6643700" y="318050"/>
            <a:ext cx="2500300" cy="6517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3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51</a:t>
            </a:fld>
            <a:endParaRPr/>
          </a:p>
        </p:txBody>
      </p:sp>
      <p:sp>
        <p:nvSpPr>
          <p:cNvPr id="932" name="Google Shape;932;p130"/>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is Fidelity of Implementation?</a:t>
            </a:r>
            <a:endParaRPr/>
          </a:p>
        </p:txBody>
      </p:sp>
      <p:sp>
        <p:nvSpPr>
          <p:cNvPr id="933" name="Google Shape;933;p130"/>
          <p:cNvSpPr txBox="1"/>
          <p:nvPr/>
        </p:nvSpPr>
        <p:spPr>
          <a:xfrm>
            <a:off x="530432" y="2161250"/>
            <a:ext cx="8224800" cy="2205600"/>
          </a:xfrm>
          <a:prstGeom prst="rect">
            <a:avLst/>
          </a:prstGeom>
          <a:noFill/>
          <a:ln>
            <a:noFill/>
          </a:ln>
        </p:spPr>
        <p:txBody>
          <a:bodyPr spcFirstLastPara="1" wrap="square" lIns="0" tIns="0" rIns="0" bIns="0" anchor="t" anchorCtr="0">
            <a:noAutofit/>
          </a:bodyPr>
          <a:lstStyle/>
          <a:p>
            <a:pPr marL="457200" lvl="0" indent="-381000" algn="l" rtl="0">
              <a:spcBef>
                <a:spcPts val="0"/>
              </a:spcBef>
              <a:spcAft>
                <a:spcPts val="0"/>
              </a:spcAft>
              <a:buClr>
                <a:srgbClr val="A5A5A5"/>
              </a:buClr>
              <a:buSzPts val="2400"/>
              <a:buFont typeface="Noto Sans Symbols"/>
              <a:buChar char="▪"/>
            </a:pPr>
            <a:r>
              <a:rPr lang="en-US" sz="2400">
                <a:solidFill>
                  <a:srgbClr val="25496F"/>
                </a:solidFill>
              </a:rPr>
              <a:t>Delivery of instruction in the way in which it was designed</a:t>
            </a:r>
            <a:endParaRPr sz="24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400">
                <a:solidFill>
                  <a:srgbClr val="25496F"/>
                </a:solidFill>
              </a:rPr>
              <a:t>Quality of implementation </a:t>
            </a:r>
            <a:endParaRPr sz="24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400">
                <a:solidFill>
                  <a:srgbClr val="25496F"/>
                </a:solidFill>
              </a:rPr>
              <a:t>Degree to which the selected scientifically-based interventions are supported by data</a:t>
            </a:r>
            <a:endParaRPr sz="2400">
              <a:solidFill>
                <a:srgbClr val="25496F"/>
              </a:solidFill>
            </a:endParaRPr>
          </a:p>
        </p:txBody>
      </p:sp>
      <p:grpSp>
        <p:nvGrpSpPr>
          <p:cNvPr id="934" name="Google Shape;934;p130"/>
          <p:cNvGrpSpPr/>
          <p:nvPr/>
        </p:nvGrpSpPr>
        <p:grpSpPr>
          <a:xfrm>
            <a:off x="720590" y="4154119"/>
            <a:ext cx="7702825" cy="1236900"/>
            <a:chOff x="4452" y="869859"/>
            <a:chExt cx="7702825" cy="1236900"/>
          </a:xfrm>
        </p:grpSpPr>
        <p:sp>
          <p:nvSpPr>
            <p:cNvPr id="935" name="Google Shape;935;p130"/>
            <p:cNvSpPr/>
            <p:nvPr/>
          </p:nvSpPr>
          <p:spPr>
            <a:xfrm>
              <a:off x="4452"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30"/>
            <p:cNvSpPr txBox="1"/>
            <p:nvPr/>
          </p:nvSpPr>
          <p:spPr>
            <a:xfrm>
              <a:off x="185603" y="1051010"/>
              <a:ext cx="8748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Accuracy</a:t>
              </a:r>
              <a:endParaRPr sz="1400" b="1" i="0" u="none" strike="noStrike" cap="none">
                <a:solidFill>
                  <a:srgbClr val="000000"/>
                </a:solidFill>
                <a:latin typeface="Arial"/>
                <a:ea typeface="Arial"/>
                <a:cs typeface="Arial"/>
                <a:sym typeface="Arial"/>
              </a:endParaRPr>
            </a:p>
          </p:txBody>
        </p:sp>
        <p:sp>
          <p:nvSpPr>
            <p:cNvPr id="937" name="Google Shape;937;p130"/>
            <p:cNvSpPr/>
            <p:nvPr/>
          </p:nvSpPr>
          <p:spPr>
            <a:xfrm>
              <a:off x="1341871" y="1129624"/>
              <a:ext cx="717300" cy="717300"/>
            </a:xfrm>
            <a:prstGeom prst="mathPlus">
              <a:avLst>
                <a:gd name="adj1" fmla="val 23520"/>
              </a:avLst>
            </a:prstGeom>
            <a:solidFill>
              <a:srgbClr val="B0B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30"/>
            <p:cNvSpPr txBox="1"/>
            <p:nvPr/>
          </p:nvSpPr>
          <p:spPr>
            <a:xfrm>
              <a:off x="1436968" y="1403975"/>
              <a:ext cx="527400" cy="16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p:txBody>
        </p:sp>
        <p:sp>
          <p:nvSpPr>
            <p:cNvPr id="939" name="Google Shape;939;p130"/>
            <p:cNvSpPr/>
            <p:nvPr/>
          </p:nvSpPr>
          <p:spPr>
            <a:xfrm>
              <a:off x="2159760"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30"/>
            <p:cNvSpPr txBox="1"/>
            <p:nvPr/>
          </p:nvSpPr>
          <p:spPr>
            <a:xfrm>
              <a:off x="2159624" y="1051015"/>
              <a:ext cx="12369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Consistency</a:t>
              </a:r>
              <a:endParaRPr sz="1400" b="1" i="0" u="none" strike="noStrike" cap="none">
                <a:solidFill>
                  <a:srgbClr val="000000"/>
                </a:solidFill>
                <a:latin typeface="Arial"/>
                <a:ea typeface="Arial"/>
                <a:cs typeface="Arial"/>
                <a:sym typeface="Arial"/>
              </a:endParaRPr>
            </a:p>
          </p:txBody>
        </p:sp>
        <p:sp>
          <p:nvSpPr>
            <p:cNvPr id="941" name="Google Shape;941;p130"/>
            <p:cNvSpPr/>
            <p:nvPr/>
          </p:nvSpPr>
          <p:spPr>
            <a:xfrm>
              <a:off x="3497180" y="1129624"/>
              <a:ext cx="717300" cy="717300"/>
            </a:xfrm>
            <a:prstGeom prst="mathPlus">
              <a:avLst>
                <a:gd name="adj1" fmla="val 23520"/>
              </a:avLst>
            </a:prstGeom>
            <a:solidFill>
              <a:srgbClr val="B0B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30"/>
            <p:cNvSpPr txBox="1"/>
            <p:nvPr/>
          </p:nvSpPr>
          <p:spPr>
            <a:xfrm>
              <a:off x="3592277" y="1403975"/>
              <a:ext cx="527400" cy="16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p:txBody>
        </p:sp>
        <p:sp>
          <p:nvSpPr>
            <p:cNvPr id="943" name="Google Shape;943;p130"/>
            <p:cNvSpPr/>
            <p:nvPr/>
          </p:nvSpPr>
          <p:spPr>
            <a:xfrm>
              <a:off x="4315069"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30"/>
            <p:cNvSpPr txBox="1"/>
            <p:nvPr/>
          </p:nvSpPr>
          <p:spPr>
            <a:xfrm>
              <a:off x="4496220" y="1051010"/>
              <a:ext cx="8748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Integrity</a:t>
              </a:r>
              <a:endParaRPr sz="1400" b="1" i="0" u="none" strike="noStrike" cap="none">
                <a:solidFill>
                  <a:srgbClr val="000000"/>
                </a:solidFill>
                <a:latin typeface="Arial"/>
                <a:ea typeface="Arial"/>
                <a:cs typeface="Arial"/>
                <a:sym typeface="Arial"/>
              </a:endParaRPr>
            </a:p>
          </p:txBody>
        </p:sp>
        <p:sp>
          <p:nvSpPr>
            <p:cNvPr id="945" name="Google Shape;945;p130"/>
            <p:cNvSpPr/>
            <p:nvPr/>
          </p:nvSpPr>
          <p:spPr>
            <a:xfrm>
              <a:off x="5652488" y="1129624"/>
              <a:ext cx="717300" cy="717300"/>
            </a:xfrm>
            <a:prstGeom prst="mathEqual">
              <a:avLst>
                <a:gd name="adj1" fmla="val 23520"/>
                <a:gd name="adj2" fmla="val 11760"/>
              </a:avLst>
            </a:prstGeom>
            <a:solidFill>
              <a:srgbClr val="B0B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30"/>
            <p:cNvSpPr txBox="1"/>
            <p:nvPr/>
          </p:nvSpPr>
          <p:spPr>
            <a:xfrm>
              <a:off x="5747585" y="1277418"/>
              <a:ext cx="527400" cy="421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p:txBody>
        </p:sp>
        <p:sp>
          <p:nvSpPr>
            <p:cNvPr id="947" name="Google Shape;947;p130"/>
            <p:cNvSpPr/>
            <p:nvPr/>
          </p:nvSpPr>
          <p:spPr>
            <a:xfrm>
              <a:off x="6470377"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30"/>
            <p:cNvSpPr txBox="1"/>
            <p:nvPr/>
          </p:nvSpPr>
          <p:spPr>
            <a:xfrm>
              <a:off x="6651528" y="1051010"/>
              <a:ext cx="8748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Fidelity</a:t>
              </a:r>
              <a:endParaRPr sz="1400" b="1" i="0" u="none" strike="noStrike" cap="non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3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52</a:t>
            </a:fld>
            <a:endParaRPr/>
          </a:p>
        </p:txBody>
      </p:sp>
      <p:sp>
        <p:nvSpPr>
          <p:cNvPr id="955" name="Google Shape;955;p131"/>
          <p:cNvSpPr txBox="1">
            <a:spLocks noGrp="1"/>
          </p:cNvSpPr>
          <p:nvPr>
            <p:ph type="title"/>
          </p:nvPr>
        </p:nvSpPr>
        <p:spPr>
          <a:xfrm>
            <a:off x="687400" y="318050"/>
            <a:ext cx="62127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Why is Fidelity Important?</a:t>
            </a:r>
            <a:endParaRPr/>
          </a:p>
        </p:txBody>
      </p:sp>
      <p:sp>
        <p:nvSpPr>
          <p:cNvPr id="956" name="Google Shape;956;p131"/>
          <p:cNvSpPr txBox="1"/>
          <p:nvPr/>
        </p:nvSpPr>
        <p:spPr>
          <a:xfrm>
            <a:off x="687525" y="1906950"/>
            <a:ext cx="8224800" cy="40011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A5A5A5"/>
              </a:buClr>
              <a:buSzPts val="2400"/>
              <a:buFont typeface="Noto Sans Symbols"/>
              <a:buChar char="▪"/>
            </a:pPr>
            <a:r>
              <a:rPr lang="en-US" sz="2400">
                <a:solidFill>
                  <a:srgbClr val="25496F"/>
                </a:solidFill>
              </a:rPr>
              <a:t>Ensures that instruction has been implemented as intended</a:t>
            </a:r>
            <a:endParaRPr sz="24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400">
                <a:solidFill>
                  <a:srgbClr val="25496F"/>
                </a:solidFill>
              </a:rPr>
              <a:t>Allows us to link student outcomes to instruction</a:t>
            </a:r>
            <a:endParaRPr sz="24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400">
                <a:solidFill>
                  <a:srgbClr val="25496F"/>
                </a:solidFill>
              </a:rPr>
              <a:t>Helps in the determination of intervention effectiveness and instructional decision-making</a:t>
            </a:r>
            <a:endParaRPr sz="2400">
              <a:solidFill>
                <a:srgbClr val="25496F"/>
              </a:solidFill>
            </a:endParaRPr>
          </a:p>
          <a:p>
            <a:pPr marL="457200" lvl="0" indent="-381000" algn="l" rtl="0">
              <a:spcBef>
                <a:spcPts val="0"/>
              </a:spcBef>
              <a:spcAft>
                <a:spcPts val="0"/>
              </a:spcAft>
              <a:buClr>
                <a:srgbClr val="A5A5A5"/>
              </a:buClr>
              <a:buSzPts val="2400"/>
              <a:buFont typeface="Noto Sans Symbols"/>
              <a:buChar char="▪"/>
            </a:pPr>
            <a:r>
              <a:rPr lang="en-US" sz="2400">
                <a:solidFill>
                  <a:srgbClr val="25496F"/>
                </a:solidFill>
              </a:rPr>
              <a:t>Positive student outcomes depend on level of fidelity of intervention implementation</a:t>
            </a:r>
            <a:endParaRPr sz="2400">
              <a:solidFill>
                <a:srgbClr val="25496F"/>
              </a:solidFill>
            </a:endParaRPr>
          </a:p>
        </p:txBody>
      </p:sp>
      <p:sp>
        <p:nvSpPr>
          <p:cNvPr id="957" name="Google Shape;957;p131"/>
          <p:cNvSpPr txBox="1"/>
          <p:nvPr/>
        </p:nvSpPr>
        <p:spPr>
          <a:xfrm>
            <a:off x="894025" y="5785500"/>
            <a:ext cx="8018400" cy="307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0" i="0" u="none" strike="noStrike" cap="none">
                <a:solidFill>
                  <a:srgbClr val="25496F"/>
                </a:solidFill>
                <a:latin typeface="Arial"/>
                <a:ea typeface="Arial"/>
                <a:cs typeface="Arial"/>
                <a:sym typeface="Arial"/>
              </a:rPr>
              <a:t>Pierangelo &amp; Giuliani, 2008</a:t>
            </a:r>
            <a:endParaRPr sz="1200" b="0" i="0" u="none" strike="noStrike" cap="none">
              <a:solidFill>
                <a:srgbClr val="25496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endParaRPr sz="1200" b="0" i="0" u="none" strike="noStrike" cap="none">
              <a:solidFill>
                <a:srgbClr val="25496F"/>
              </a:solidFill>
              <a:latin typeface="Arial"/>
              <a:ea typeface="Arial"/>
              <a:cs typeface="Arial"/>
              <a:sym typeface="Arial"/>
            </a:endParaRPr>
          </a:p>
        </p:txBody>
      </p:sp>
      <p:sp>
        <p:nvSpPr>
          <p:cNvPr id="958" name="Google Shape;958;p131"/>
          <p:cNvSpPr txBox="1"/>
          <p:nvPr/>
        </p:nvSpPr>
        <p:spPr>
          <a:xfrm>
            <a:off x="535125" y="4606200"/>
            <a:ext cx="2253300" cy="1149300"/>
          </a:xfrm>
          <a:prstGeom prst="rect">
            <a:avLst/>
          </a:prstGeom>
          <a:noFill/>
          <a:ln w="38100" cap="flat" cmpd="sng">
            <a:solidFill>
              <a:srgbClr val="6F588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Evidence-</a:t>
            </a:r>
            <a:endParaRPr sz="2000" b="1"/>
          </a:p>
          <a:p>
            <a:pPr marL="0" lvl="0" indent="0" algn="ctr" rtl="0">
              <a:spcBef>
                <a:spcPts val="0"/>
              </a:spcBef>
              <a:spcAft>
                <a:spcPts val="0"/>
              </a:spcAft>
              <a:buNone/>
            </a:pPr>
            <a:r>
              <a:rPr lang="en-US" sz="2000" b="1"/>
              <a:t>Based Practices</a:t>
            </a:r>
            <a:endParaRPr sz="2000" b="1"/>
          </a:p>
        </p:txBody>
      </p:sp>
      <p:sp>
        <p:nvSpPr>
          <p:cNvPr id="959" name="Google Shape;959;p131"/>
          <p:cNvSpPr txBox="1"/>
          <p:nvPr/>
        </p:nvSpPr>
        <p:spPr>
          <a:xfrm>
            <a:off x="3430550" y="4606200"/>
            <a:ext cx="2253300" cy="1149300"/>
          </a:xfrm>
          <a:prstGeom prst="rect">
            <a:avLst/>
          </a:prstGeom>
          <a:noFill/>
          <a:ln w="38100" cap="flat" cmpd="sng">
            <a:solidFill>
              <a:srgbClr val="6F588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Implementation Fidelity</a:t>
            </a:r>
            <a:endParaRPr sz="2000" b="1"/>
          </a:p>
        </p:txBody>
      </p:sp>
      <p:sp>
        <p:nvSpPr>
          <p:cNvPr id="960" name="Google Shape;960;p131"/>
          <p:cNvSpPr txBox="1"/>
          <p:nvPr/>
        </p:nvSpPr>
        <p:spPr>
          <a:xfrm>
            <a:off x="6402350" y="4606200"/>
            <a:ext cx="2253300" cy="1149300"/>
          </a:xfrm>
          <a:prstGeom prst="rect">
            <a:avLst/>
          </a:prstGeom>
          <a:noFill/>
          <a:ln w="38100" cap="flat" cmpd="sng">
            <a:solidFill>
              <a:srgbClr val="6F588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Improved Student Outcomes</a:t>
            </a:r>
            <a:endParaRPr sz="2000" b="1"/>
          </a:p>
        </p:txBody>
      </p:sp>
      <p:sp>
        <p:nvSpPr>
          <p:cNvPr id="961" name="Google Shape;961;p131"/>
          <p:cNvSpPr/>
          <p:nvPr/>
        </p:nvSpPr>
        <p:spPr>
          <a:xfrm>
            <a:off x="2855838" y="4927200"/>
            <a:ext cx="507300" cy="507300"/>
          </a:xfrm>
          <a:prstGeom prst="mathMultiply">
            <a:avLst>
              <a:gd name="adj1" fmla="val 2352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1"/>
          <p:cNvSpPr/>
          <p:nvPr/>
        </p:nvSpPr>
        <p:spPr>
          <a:xfrm>
            <a:off x="5841950" y="4993950"/>
            <a:ext cx="402300" cy="373800"/>
          </a:xfrm>
          <a:prstGeom prst="mathEqual">
            <a:avLst>
              <a:gd name="adj1" fmla="val 23520"/>
              <a:gd name="adj2" fmla="val 1176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3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53</a:t>
            </a:fld>
            <a:endParaRPr/>
          </a:p>
        </p:txBody>
      </p:sp>
      <p:sp>
        <p:nvSpPr>
          <p:cNvPr id="969" name="Google Shape;969;p132"/>
          <p:cNvSpPr txBox="1">
            <a:spLocks noGrp="1"/>
          </p:cNvSpPr>
          <p:nvPr>
            <p:ph type="title"/>
          </p:nvPr>
        </p:nvSpPr>
        <p:spPr>
          <a:xfrm>
            <a:off x="687400" y="318050"/>
            <a:ext cx="62127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Fidelity of Implementation</a:t>
            </a:r>
            <a:endParaRPr/>
          </a:p>
        </p:txBody>
      </p:sp>
      <p:grpSp>
        <p:nvGrpSpPr>
          <p:cNvPr id="970" name="Google Shape;970;p132"/>
          <p:cNvGrpSpPr/>
          <p:nvPr/>
        </p:nvGrpSpPr>
        <p:grpSpPr>
          <a:xfrm>
            <a:off x="191725" y="2048363"/>
            <a:ext cx="8715675" cy="3415912"/>
            <a:chOff x="191725" y="2048363"/>
            <a:chExt cx="8715675" cy="3415912"/>
          </a:xfrm>
        </p:grpSpPr>
        <p:grpSp>
          <p:nvGrpSpPr>
            <p:cNvPr id="971" name="Google Shape;971;p132"/>
            <p:cNvGrpSpPr/>
            <p:nvPr/>
          </p:nvGrpSpPr>
          <p:grpSpPr>
            <a:xfrm>
              <a:off x="191725" y="2048363"/>
              <a:ext cx="8715675" cy="3415912"/>
              <a:chOff x="191725" y="2048363"/>
              <a:chExt cx="8715675" cy="3415912"/>
            </a:xfrm>
          </p:grpSpPr>
          <p:grpSp>
            <p:nvGrpSpPr>
              <p:cNvPr id="972" name="Google Shape;972;p132"/>
              <p:cNvGrpSpPr/>
              <p:nvPr/>
            </p:nvGrpSpPr>
            <p:grpSpPr>
              <a:xfrm>
                <a:off x="191725" y="2048363"/>
                <a:ext cx="8529600" cy="3415912"/>
                <a:chOff x="191725" y="2048363"/>
                <a:chExt cx="8529600" cy="3415912"/>
              </a:xfrm>
            </p:grpSpPr>
            <p:sp>
              <p:nvSpPr>
                <p:cNvPr id="973" name="Google Shape;973;p132"/>
                <p:cNvSpPr/>
                <p:nvPr/>
              </p:nvSpPr>
              <p:spPr>
                <a:xfrm>
                  <a:off x="4687525" y="2048475"/>
                  <a:ext cx="4033800" cy="3415800"/>
                </a:xfrm>
                <a:prstGeom prst="rect">
                  <a:avLst/>
                </a:prstGeom>
                <a:solidFill>
                  <a:srgbClr val="3B5978"/>
                </a:solidFill>
                <a:ln w="76200" cap="flat" cmpd="sng">
                  <a:solidFill>
                    <a:srgbClr val="3B59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4" name="Google Shape;974;p132"/>
                <p:cNvGrpSpPr/>
                <p:nvPr/>
              </p:nvGrpSpPr>
              <p:grpSpPr>
                <a:xfrm>
                  <a:off x="191725" y="2048363"/>
                  <a:ext cx="4224675" cy="3415812"/>
                  <a:chOff x="191725" y="2048363"/>
                  <a:chExt cx="4224675" cy="3415812"/>
                </a:xfrm>
              </p:grpSpPr>
              <p:grpSp>
                <p:nvGrpSpPr>
                  <p:cNvPr id="975" name="Google Shape;975;p132"/>
                  <p:cNvGrpSpPr/>
                  <p:nvPr/>
                </p:nvGrpSpPr>
                <p:grpSpPr>
                  <a:xfrm>
                    <a:off x="191725" y="2048363"/>
                    <a:ext cx="4224675" cy="3415800"/>
                    <a:chOff x="191725" y="2048363"/>
                    <a:chExt cx="4224675" cy="3415800"/>
                  </a:xfrm>
                </p:grpSpPr>
                <p:sp>
                  <p:nvSpPr>
                    <p:cNvPr id="976" name="Google Shape;976;p132"/>
                    <p:cNvSpPr/>
                    <p:nvPr/>
                  </p:nvSpPr>
                  <p:spPr>
                    <a:xfrm>
                      <a:off x="191725" y="2048363"/>
                      <a:ext cx="4033800" cy="3415800"/>
                    </a:xfrm>
                    <a:prstGeom prst="rect">
                      <a:avLst/>
                    </a:prstGeom>
                    <a:solidFill>
                      <a:srgbClr val="3B5978"/>
                    </a:solidFill>
                    <a:ln w="76200" cap="flat" cmpd="sng">
                      <a:solidFill>
                        <a:srgbClr val="3B59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32"/>
                    <p:cNvSpPr txBox="1"/>
                    <p:nvPr/>
                  </p:nvSpPr>
                  <p:spPr>
                    <a:xfrm>
                      <a:off x="382600" y="2234375"/>
                      <a:ext cx="4033800" cy="5973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0"/>
                        </a:spcAft>
                        <a:buClr>
                          <a:schemeClr val="dk1"/>
                        </a:buClr>
                        <a:buSzPts val="2400"/>
                        <a:buFont typeface="Arial"/>
                        <a:buNone/>
                      </a:pPr>
                      <a:r>
                        <a:rPr lang="en-US" sz="2400" b="1" i="0" u="none" strike="noStrike" cap="none">
                          <a:solidFill>
                            <a:srgbClr val="25496F"/>
                          </a:solidFill>
                          <a:latin typeface="Arial"/>
                          <a:ea typeface="Arial"/>
                          <a:cs typeface="Arial"/>
                          <a:sym typeface="Arial"/>
                        </a:rPr>
                        <a:t>Tier 2</a:t>
                      </a:r>
                      <a:endParaRPr sz="2400" b="1" i="0" u="none" strike="noStrike" cap="none">
                        <a:solidFill>
                          <a:srgbClr val="000000"/>
                        </a:solidFill>
                        <a:latin typeface="Arial"/>
                        <a:ea typeface="Arial"/>
                        <a:cs typeface="Arial"/>
                        <a:sym typeface="Arial"/>
                      </a:endParaRPr>
                    </a:p>
                  </p:txBody>
                </p:sp>
              </p:grpSp>
              <p:sp>
                <p:nvSpPr>
                  <p:cNvPr id="978" name="Google Shape;978;p132"/>
                  <p:cNvSpPr txBox="1"/>
                  <p:nvPr/>
                </p:nvSpPr>
                <p:spPr>
                  <a:xfrm>
                    <a:off x="382600" y="2831675"/>
                    <a:ext cx="4033800" cy="26325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5496F"/>
                        </a:solidFill>
                        <a:latin typeface="Arial"/>
                        <a:ea typeface="Arial"/>
                        <a:cs typeface="Arial"/>
                        <a:sym typeface="Arial"/>
                      </a:rPr>
                      <a:t>Degree to which the program is implemented the way it was intended by the program developer </a:t>
                    </a:r>
                    <a:endParaRPr sz="2400" b="0" i="0" u="none" strike="noStrike" cap="none">
                      <a:solidFill>
                        <a:srgbClr val="000000"/>
                      </a:solidFill>
                      <a:latin typeface="Arial"/>
                      <a:ea typeface="Arial"/>
                      <a:cs typeface="Arial"/>
                      <a:sym typeface="Arial"/>
                    </a:endParaRPr>
                  </a:p>
                </p:txBody>
              </p:sp>
            </p:grpSp>
          </p:grpSp>
          <p:sp>
            <p:nvSpPr>
              <p:cNvPr id="979" name="Google Shape;979;p132"/>
              <p:cNvSpPr txBox="1"/>
              <p:nvPr/>
            </p:nvSpPr>
            <p:spPr>
              <a:xfrm>
                <a:off x="4873600" y="2234375"/>
                <a:ext cx="4033800" cy="5973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0"/>
                  </a:spcAft>
                  <a:buClr>
                    <a:srgbClr val="000000"/>
                  </a:buClr>
                  <a:buSzPts val="2400"/>
                  <a:buFont typeface="Arial"/>
                  <a:buNone/>
                </a:pPr>
                <a:r>
                  <a:rPr lang="en-US" sz="2400" b="1" i="0" u="none" strike="noStrike" cap="none">
                    <a:solidFill>
                      <a:srgbClr val="25496F"/>
                    </a:solidFill>
                    <a:latin typeface="Arial"/>
                    <a:ea typeface="Arial"/>
                    <a:cs typeface="Arial"/>
                    <a:sym typeface="Arial"/>
                  </a:rPr>
                  <a:t>Tier 3</a:t>
                </a:r>
                <a:endParaRPr sz="2400" b="1" i="0" u="none" strike="noStrike" cap="none">
                  <a:solidFill>
                    <a:srgbClr val="000000"/>
                  </a:solidFill>
                  <a:latin typeface="Arial"/>
                  <a:ea typeface="Arial"/>
                  <a:cs typeface="Arial"/>
                  <a:sym typeface="Arial"/>
                </a:endParaRPr>
              </a:p>
            </p:txBody>
          </p:sp>
        </p:grpSp>
        <p:sp>
          <p:nvSpPr>
            <p:cNvPr id="980" name="Google Shape;980;p132"/>
            <p:cNvSpPr txBox="1"/>
            <p:nvPr/>
          </p:nvSpPr>
          <p:spPr>
            <a:xfrm>
              <a:off x="4873600" y="2831675"/>
              <a:ext cx="4033800" cy="26325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5496F"/>
                  </a:solidFill>
                  <a:latin typeface="Arial"/>
                  <a:ea typeface="Arial"/>
                  <a:cs typeface="Arial"/>
                  <a:sym typeface="Arial"/>
                </a:rPr>
                <a:t>Degree to which the program is implemented the way it was designed or adapted based on data and fidelity to the Tier 3 data decision-making process</a:t>
              </a:r>
              <a:endParaRPr sz="2400" b="0" i="0" u="none" strike="noStrike" cap="none">
                <a:solidFill>
                  <a:srgbClr val="25496F"/>
                </a:solidFill>
                <a:latin typeface="Arial"/>
                <a:ea typeface="Arial"/>
                <a:cs typeface="Arial"/>
                <a:sym typeface="Arial"/>
              </a:endParaRPr>
            </a:p>
          </p:txBody>
        </p:sp>
      </p:grpSp>
      <p:sp>
        <p:nvSpPr>
          <p:cNvPr id="981" name="Google Shape;981;p132"/>
          <p:cNvSpPr txBox="1">
            <a:spLocks noGrp="1"/>
          </p:cNvSpPr>
          <p:nvPr>
            <p:ph type="body" idx="4294967295"/>
          </p:nvPr>
        </p:nvSpPr>
        <p:spPr>
          <a:xfrm>
            <a:off x="687388" y="5734975"/>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100"/>
              <a:t>(Gersten et al., 2005; Mellard &amp; Johnson, 2007; Sanetti &amp; Kratochwill, 2009) </a:t>
            </a:r>
            <a:endParaRPr sz="11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3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54</a:t>
            </a:fld>
            <a:endParaRPr/>
          </a:p>
        </p:txBody>
      </p:sp>
      <p:sp>
        <p:nvSpPr>
          <p:cNvPr id="988" name="Google Shape;988;p133"/>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Five Elements of Fidelity</a:t>
            </a:r>
            <a:endParaRPr/>
          </a:p>
        </p:txBody>
      </p:sp>
      <p:sp>
        <p:nvSpPr>
          <p:cNvPr id="989" name="Google Shape;989;p133"/>
          <p:cNvSpPr txBox="1"/>
          <p:nvPr/>
        </p:nvSpPr>
        <p:spPr>
          <a:xfrm>
            <a:off x="6018218" y="2063476"/>
            <a:ext cx="28941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Adherence:</a:t>
            </a:r>
            <a:r>
              <a:rPr lang="en-US" sz="1600" b="0" i="0" u="none" strike="noStrike" cap="none">
                <a:solidFill>
                  <a:srgbClr val="25496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well do we stick to the plan/curriculum/assessment? </a:t>
            </a:r>
            <a:endParaRPr sz="1400" b="0" i="0" u="none" strike="noStrike" cap="none">
              <a:solidFill>
                <a:srgbClr val="000000"/>
              </a:solidFill>
              <a:latin typeface="Arial"/>
              <a:ea typeface="Arial"/>
              <a:cs typeface="Arial"/>
              <a:sym typeface="Arial"/>
            </a:endParaRPr>
          </a:p>
        </p:txBody>
      </p:sp>
      <p:sp>
        <p:nvSpPr>
          <p:cNvPr id="990" name="Google Shape;990;p133"/>
          <p:cNvSpPr txBox="1"/>
          <p:nvPr/>
        </p:nvSpPr>
        <p:spPr>
          <a:xfrm>
            <a:off x="6131796" y="3550113"/>
            <a:ext cx="26670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Exposure/Duration:</a:t>
            </a:r>
            <a:r>
              <a:rPr lang="en-US" sz="1600" b="0" i="0" u="none" strike="noStrike" cap="none">
                <a:solidFill>
                  <a:srgbClr val="25496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often does a student receive an intervention? How long does an intervention last? </a:t>
            </a:r>
            <a:endParaRPr sz="1400" b="0" i="0" u="none" strike="noStrike" cap="none">
              <a:solidFill>
                <a:srgbClr val="000000"/>
              </a:solidFill>
              <a:latin typeface="Arial"/>
              <a:ea typeface="Arial"/>
              <a:cs typeface="Arial"/>
              <a:sym typeface="Arial"/>
            </a:endParaRPr>
          </a:p>
        </p:txBody>
      </p:sp>
      <p:sp>
        <p:nvSpPr>
          <p:cNvPr id="991" name="Google Shape;991;p133"/>
          <p:cNvSpPr txBox="1"/>
          <p:nvPr/>
        </p:nvSpPr>
        <p:spPr>
          <a:xfrm>
            <a:off x="1333775" y="4873025"/>
            <a:ext cx="6426600" cy="9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Quality of Delivery: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well is the intervention, assessment, or instruction delivered? Do you use good teaching practices?</a:t>
            </a:r>
            <a:endParaRPr sz="1400" b="0" i="0" u="none" strike="noStrike" cap="none">
              <a:solidFill>
                <a:srgbClr val="000000"/>
              </a:solidFill>
              <a:latin typeface="Arial"/>
              <a:ea typeface="Arial"/>
              <a:cs typeface="Arial"/>
              <a:sym typeface="Arial"/>
            </a:endParaRPr>
          </a:p>
        </p:txBody>
      </p:sp>
      <p:sp>
        <p:nvSpPr>
          <p:cNvPr id="992" name="Google Shape;992;p133"/>
          <p:cNvSpPr txBox="1"/>
          <p:nvPr/>
        </p:nvSpPr>
        <p:spPr>
          <a:xfrm>
            <a:off x="518462" y="3559707"/>
            <a:ext cx="26670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Program Specificity: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well is the intervention defined and different from other interventions?</a:t>
            </a:r>
            <a:endParaRPr sz="1400" b="0" i="0" u="none" strike="noStrike" cap="none">
              <a:solidFill>
                <a:srgbClr val="000000"/>
              </a:solidFill>
              <a:latin typeface="Arial"/>
              <a:ea typeface="Arial"/>
              <a:cs typeface="Arial"/>
              <a:sym typeface="Arial"/>
            </a:endParaRPr>
          </a:p>
        </p:txBody>
      </p:sp>
      <p:sp>
        <p:nvSpPr>
          <p:cNvPr id="993" name="Google Shape;993;p133"/>
          <p:cNvSpPr txBox="1"/>
          <p:nvPr/>
        </p:nvSpPr>
        <p:spPr>
          <a:xfrm>
            <a:off x="480350" y="1940365"/>
            <a:ext cx="27432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Student Engagement: </a:t>
            </a:r>
            <a:r>
              <a:rPr lang="en-US" sz="1600" b="0" i="0" u="none" strike="noStrike" cap="none">
                <a:solidFill>
                  <a:srgbClr val="25496F"/>
                </a:solidFill>
                <a:latin typeface="Arial"/>
                <a:ea typeface="Arial"/>
                <a:cs typeface="Arial"/>
                <a:sym typeface="Arial"/>
              </a:rPr>
              <a:t>How engaged and involved are the students in this intervention or activity?</a:t>
            </a:r>
            <a:endParaRPr sz="1400" b="0" i="0" u="none" strike="noStrike" cap="none">
              <a:solidFill>
                <a:srgbClr val="000000"/>
              </a:solidFill>
              <a:latin typeface="Arial"/>
              <a:ea typeface="Arial"/>
              <a:cs typeface="Arial"/>
              <a:sym typeface="Arial"/>
            </a:endParaRPr>
          </a:p>
        </p:txBody>
      </p:sp>
      <p:pic>
        <p:nvPicPr>
          <p:cNvPr id="994" name="Google Shape;994;p133"/>
          <p:cNvPicPr preferRelativeResize="0"/>
          <p:nvPr/>
        </p:nvPicPr>
        <p:blipFill rotWithShape="1">
          <a:blip r:embed="rId3">
            <a:alphaModFix/>
          </a:blip>
          <a:srcRect/>
          <a:stretch/>
        </p:blipFill>
        <p:spPr>
          <a:xfrm>
            <a:off x="876148" y="1524737"/>
            <a:ext cx="7341853" cy="3973475"/>
          </a:xfrm>
          <a:prstGeom prst="rect">
            <a:avLst/>
          </a:prstGeom>
          <a:noFill/>
          <a:ln>
            <a:noFill/>
          </a:ln>
        </p:spPr>
      </p:pic>
      <p:grpSp>
        <p:nvGrpSpPr>
          <p:cNvPr id="995" name="Google Shape;995;p133"/>
          <p:cNvGrpSpPr/>
          <p:nvPr/>
        </p:nvGrpSpPr>
        <p:grpSpPr>
          <a:xfrm>
            <a:off x="5444167" y="5907823"/>
            <a:ext cx="3083316" cy="908604"/>
            <a:chOff x="5444167" y="5907823"/>
            <a:chExt cx="3083316" cy="908604"/>
          </a:xfrm>
        </p:grpSpPr>
        <p:grpSp>
          <p:nvGrpSpPr>
            <p:cNvPr id="996" name="Google Shape;996;p133"/>
            <p:cNvGrpSpPr/>
            <p:nvPr/>
          </p:nvGrpSpPr>
          <p:grpSpPr>
            <a:xfrm>
              <a:off x="5444167" y="5907823"/>
              <a:ext cx="3083316" cy="908604"/>
              <a:chOff x="5444167" y="5907823"/>
              <a:chExt cx="3083316" cy="908604"/>
            </a:xfrm>
          </p:grpSpPr>
          <p:sp>
            <p:nvSpPr>
              <p:cNvPr id="997" name="Google Shape;997;p133"/>
              <p:cNvSpPr/>
              <p:nvPr/>
            </p:nvSpPr>
            <p:spPr>
              <a:xfrm>
                <a:off x="5444167" y="61046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998" name="Google Shape;998;p133"/>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999" name="Google Shape;999;p133"/>
            <p:cNvSpPr txBox="1"/>
            <p:nvPr/>
          </p:nvSpPr>
          <p:spPr>
            <a:xfrm>
              <a:off x="7210226" y="620822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
        <p:nvSpPr>
          <p:cNvPr id="1000" name="Google Shape;1000;p133"/>
          <p:cNvSpPr txBox="1">
            <a:spLocks noGrp="1"/>
          </p:cNvSpPr>
          <p:nvPr>
            <p:ph type="body" idx="4294967295"/>
          </p:nvPr>
        </p:nvSpPr>
        <p:spPr>
          <a:xfrm>
            <a:off x="876150" y="5661525"/>
            <a:ext cx="8043900" cy="2463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endParaRPr sz="1100"/>
          </a:p>
          <a:p>
            <a:pPr marL="0" lvl="0" indent="0" algn="r" rtl="0">
              <a:lnSpc>
                <a:spcPct val="100000"/>
              </a:lnSpc>
              <a:spcBef>
                <a:spcPts val="0"/>
              </a:spcBef>
              <a:spcAft>
                <a:spcPts val="0"/>
              </a:spcAft>
              <a:buSzPts val="1000"/>
              <a:buNone/>
            </a:pPr>
            <a:endParaRPr sz="1100"/>
          </a:p>
          <a:p>
            <a:pPr marL="0" lvl="0" indent="0" algn="r" rtl="0">
              <a:lnSpc>
                <a:spcPct val="100000"/>
              </a:lnSpc>
              <a:spcBef>
                <a:spcPts val="0"/>
              </a:spcBef>
              <a:spcAft>
                <a:spcPts val="0"/>
              </a:spcAft>
              <a:buSzPts val="1000"/>
              <a:buNone/>
            </a:pPr>
            <a:r>
              <a:rPr lang="en-US" sz="1100"/>
              <a:t>Dane &amp; Schneider, 1998; Gresham et al., 1993; O’Donnell, 2008</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3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55</a:t>
            </a:fld>
            <a:endParaRPr/>
          </a:p>
        </p:txBody>
      </p:sp>
      <p:sp>
        <p:nvSpPr>
          <p:cNvPr id="1007" name="Google Shape;1007;p134"/>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Tools to Assess Fidelity </a:t>
            </a:r>
            <a:endParaRPr/>
          </a:p>
        </p:txBody>
      </p:sp>
      <p:sp>
        <p:nvSpPr>
          <p:cNvPr id="1008" name="Google Shape;1008;p134"/>
          <p:cNvSpPr txBox="1">
            <a:spLocks noGrp="1"/>
          </p:cNvSpPr>
          <p:nvPr>
            <p:ph type="body" idx="1"/>
          </p:nvPr>
        </p:nvSpPr>
        <p:spPr>
          <a:xfrm>
            <a:off x="687526" y="2055814"/>
            <a:ext cx="7895100" cy="8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Effective Coaching of Teachers: Fidelity Tool Worksheet </a:t>
            </a:r>
            <a:endParaRPr/>
          </a:p>
          <a:p>
            <a:pPr marL="0" lvl="0" indent="0" algn="ctr" rtl="0">
              <a:lnSpc>
                <a:spcPct val="100000"/>
              </a:lnSpc>
              <a:spcBef>
                <a:spcPts val="600"/>
              </a:spcBef>
              <a:spcAft>
                <a:spcPts val="0"/>
              </a:spcAft>
              <a:buSzPts val="1400"/>
              <a:buNone/>
            </a:pPr>
            <a:r>
              <a:rPr lang="en-US" sz="1400" u="sng">
                <a:solidFill>
                  <a:schemeClr val="hlink"/>
                </a:solidFill>
                <a:hlinkClick r:id="rId3"/>
              </a:rPr>
              <a:t>http://www.intensiveintervention.org/resource/effective-coaching-teachers-fidelity-tool-worksheet</a:t>
            </a:r>
            <a:r>
              <a:rPr lang="en-US" sz="1400"/>
              <a:t> </a:t>
            </a:r>
            <a:endParaRPr/>
          </a:p>
        </p:txBody>
      </p:sp>
      <p:grpSp>
        <p:nvGrpSpPr>
          <p:cNvPr id="1009" name="Google Shape;1009;p134"/>
          <p:cNvGrpSpPr/>
          <p:nvPr/>
        </p:nvGrpSpPr>
        <p:grpSpPr>
          <a:xfrm>
            <a:off x="1828006" y="2903622"/>
            <a:ext cx="5943601" cy="2813050"/>
            <a:chOff x="0" y="0"/>
            <a:chExt cx="5943601" cy="2813050"/>
          </a:xfrm>
        </p:grpSpPr>
        <p:sp>
          <p:nvSpPr>
            <p:cNvPr id="1010" name="Google Shape;1010;p134"/>
            <p:cNvSpPr/>
            <p:nvPr/>
          </p:nvSpPr>
          <p:spPr>
            <a:xfrm rot="-5400000">
              <a:off x="782700" y="-782575"/>
              <a:ext cx="1406400" cy="29718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34"/>
            <p:cNvSpPr txBox="1"/>
            <p:nvPr/>
          </p:nvSpPr>
          <p:spPr>
            <a:xfrm>
              <a:off x="0" y="0"/>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Adherence to Essential Ingredients</a:t>
              </a:r>
              <a:endParaRPr sz="1400" b="0" i="0" u="none" strike="noStrike" cap="none">
                <a:solidFill>
                  <a:srgbClr val="000000"/>
                </a:solidFill>
                <a:latin typeface="Arial"/>
                <a:ea typeface="Arial"/>
                <a:cs typeface="Arial"/>
                <a:sym typeface="Arial"/>
              </a:endParaRPr>
            </a:p>
          </p:txBody>
        </p:sp>
        <p:sp>
          <p:nvSpPr>
            <p:cNvPr id="1012" name="Google Shape;1012;p134"/>
            <p:cNvSpPr/>
            <p:nvPr/>
          </p:nvSpPr>
          <p:spPr>
            <a:xfrm>
              <a:off x="2971800" y="0"/>
              <a:ext cx="2971800" cy="14064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34"/>
            <p:cNvSpPr txBox="1"/>
            <p:nvPr/>
          </p:nvSpPr>
          <p:spPr>
            <a:xfrm>
              <a:off x="2971800" y="0"/>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Quality </a:t>
              </a:r>
              <a:endParaRPr sz="1400" b="0" i="0" u="none" strike="noStrike" cap="none">
                <a:solidFill>
                  <a:srgbClr val="000000"/>
                </a:solidFill>
                <a:latin typeface="Arial"/>
                <a:ea typeface="Arial"/>
                <a:cs typeface="Arial"/>
                <a:sym typeface="Arial"/>
              </a:endParaRPr>
            </a:p>
          </p:txBody>
        </p:sp>
        <p:sp>
          <p:nvSpPr>
            <p:cNvPr id="1014" name="Google Shape;1014;p134"/>
            <p:cNvSpPr/>
            <p:nvPr/>
          </p:nvSpPr>
          <p:spPr>
            <a:xfrm rot="10800000">
              <a:off x="0" y="1406650"/>
              <a:ext cx="2971800" cy="14064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34"/>
            <p:cNvSpPr txBox="1"/>
            <p:nvPr/>
          </p:nvSpPr>
          <p:spPr>
            <a:xfrm>
              <a:off x="0" y="1758156"/>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Dose (Frequency and Duration)</a:t>
              </a:r>
              <a:endParaRPr sz="1400" b="0" i="0" u="none" strike="noStrike" cap="none">
                <a:solidFill>
                  <a:srgbClr val="000000"/>
                </a:solidFill>
                <a:latin typeface="Arial"/>
                <a:ea typeface="Arial"/>
                <a:cs typeface="Arial"/>
                <a:sym typeface="Arial"/>
              </a:endParaRPr>
            </a:p>
          </p:txBody>
        </p:sp>
        <p:sp>
          <p:nvSpPr>
            <p:cNvPr id="1016" name="Google Shape;1016;p134"/>
            <p:cNvSpPr/>
            <p:nvPr/>
          </p:nvSpPr>
          <p:spPr>
            <a:xfrm rot="5400000">
              <a:off x="3754500" y="623825"/>
              <a:ext cx="1406400" cy="29718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34"/>
            <p:cNvSpPr txBox="1"/>
            <p:nvPr/>
          </p:nvSpPr>
          <p:spPr>
            <a:xfrm>
              <a:off x="2971800" y="1758156"/>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Participant Responsiveness</a:t>
              </a:r>
              <a:endParaRPr sz="1400" b="0" i="0" u="none" strike="noStrike" cap="none">
                <a:solidFill>
                  <a:srgbClr val="000000"/>
                </a:solidFill>
                <a:latin typeface="Arial"/>
                <a:ea typeface="Arial"/>
                <a:cs typeface="Arial"/>
                <a:sym typeface="Arial"/>
              </a:endParaRPr>
            </a:p>
          </p:txBody>
        </p:sp>
        <p:sp>
          <p:nvSpPr>
            <p:cNvPr id="1018" name="Google Shape;1018;p134"/>
            <p:cNvSpPr/>
            <p:nvPr/>
          </p:nvSpPr>
          <p:spPr>
            <a:xfrm>
              <a:off x="2080260" y="1054893"/>
              <a:ext cx="1783200" cy="703200"/>
            </a:xfrm>
            <a:prstGeom prst="roundRect">
              <a:avLst>
                <a:gd name="adj" fmla="val 16667"/>
              </a:avLst>
            </a:prstGeom>
            <a:solidFill>
              <a:srgbClr val="B1C0D7"/>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34"/>
            <p:cNvSpPr txBox="1"/>
            <p:nvPr/>
          </p:nvSpPr>
          <p:spPr>
            <a:xfrm>
              <a:off x="2114590" y="1089223"/>
              <a:ext cx="1714500" cy="634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Fidelity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3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56</a:t>
            </a:fld>
            <a:endParaRPr/>
          </a:p>
        </p:txBody>
      </p:sp>
      <p:sp>
        <p:nvSpPr>
          <p:cNvPr id="1026" name="Google Shape;1026;p135"/>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Monitoring Implementation</a:t>
            </a:r>
            <a:endParaRPr/>
          </a:p>
          <a:p>
            <a:pPr marL="0" lvl="0" indent="0" algn="l" rtl="0">
              <a:lnSpc>
                <a:spcPct val="90000"/>
              </a:lnSpc>
              <a:spcBef>
                <a:spcPts val="0"/>
              </a:spcBef>
              <a:spcAft>
                <a:spcPts val="0"/>
              </a:spcAft>
              <a:buSzPts val="1400"/>
              <a:buNone/>
            </a:pPr>
            <a:r>
              <a:rPr lang="en-US"/>
              <a:t>Fidelity Checklist Resource</a:t>
            </a:r>
            <a:endParaRPr/>
          </a:p>
        </p:txBody>
      </p:sp>
      <p:pic>
        <p:nvPicPr>
          <p:cNvPr id="1027" name="Google Shape;1027;p135"/>
          <p:cNvPicPr preferRelativeResize="0"/>
          <p:nvPr/>
        </p:nvPicPr>
        <p:blipFill rotWithShape="1">
          <a:blip r:embed="rId3">
            <a:alphaModFix/>
          </a:blip>
          <a:srcRect r="24812"/>
          <a:stretch/>
        </p:blipFill>
        <p:spPr>
          <a:xfrm>
            <a:off x="2155900" y="1939750"/>
            <a:ext cx="5156223" cy="387833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3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Closing and Next Steps</a:t>
            </a:r>
            <a:endParaRPr/>
          </a:p>
        </p:txBody>
      </p:sp>
      <p:sp>
        <p:nvSpPr>
          <p:cNvPr id="1034" name="Google Shape;1034;p13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3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58</a:t>
            </a:fld>
            <a:endParaRPr/>
          </a:p>
        </p:txBody>
      </p:sp>
      <p:sp>
        <p:nvSpPr>
          <p:cNvPr id="1041" name="Google Shape;1041;p137"/>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Disclaimer</a:t>
            </a:r>
            <a:endParaRPr/>
          </a:p>
        </p:txBody>
      </p:sp>
      <p:sp>
        <p:nvSpPr>
          <p:cNvPr id="1042" name="Google Shape;1042;p137"/>
          <p:cNvSpPr/>
          <p:nvPr/>
        </p:nvSpPr>
        <p:spPr>
          <a:xfrm>
            <a:off x="973777" y="2020823"/>
            <a:ext cx="7172700" cy="3794100"/>
          </a:xfrm>
          <a:prstGeom prst="roundRect">
            <a:avLst>
              <a:gd name="adj" fmla="val 16667"/>
            </a:avLst>
          </a:prstGeom>
          <a:solidFill>
            <a:schemeClr val="accent1"/>
          </a:solidFill>
          <a:ln w="25400" cap="flat" cmpd="sng">
            <a:solidFill>
              <a:srgbClr val="3656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lt1"/>
                </a:solidFill>
                <a:latin typeface="Arial"/>
                <a:ea typeface="Arial"/>
                <a:cs typeface="Arial"/>
                <a:sym typeface="Arial"/>
              </a:rPr>
              <a:t>There is not a single evidence-based practice or intervention that works for every student.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38"/>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59</a:t>
            </a:fld>
            <a:endParaRPr/>
          </a:p>
        </p:txBody>
      </p:sp>
      <p:sp>
        <p:nvSpPr>
          <p:cNvPr id="1049" name="Google Shape;1049;p138"/>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233362" lvl="0" indent="-233362" algn="l" rtl="0">
              <a:spcBef>
                <a:spcPts val="0"/>
              </a:spcBef>
              <a:spcAft>
                <a:spcPts val="0"/>
              </a:spcAft>
              <a:buSzPts val="2400"/>
              <a:buChar char="▪"/>
            </a:pPr>
            <a:r>
              <a:rPr lang="en-US"/>
              <a:t>Considerations:</a:t>
            </a:r>
            <a:endParaRPr/>
          </a:p>
          <a:p>
            <a:pPr marL="463550" lvl="1" indent="-233362" algn="l" rtl="0">
              <a:spcBef>
                <a:spcPts val="600"/>
              </a:spcBef>
              <a:spcAft>
                <a:spcPts val="0"/>
              </a:spcAft>
              <a:buSzPts val="2000"/>
              <a:buFont typeface="Noto Sans Symbols"/>
              <a:buChar char="•"/>
            </a:pPr>
            <a:r>
              <a:rPr lang="en-US" sz="2000"/>
              <a:t>What are your goals for implementing HLPs and EBPs in the upcoming school year?</a:t>
            </a:r>
            <a:endParaRPr sz="2000"/>
          </a:p>
          <a:p>
            <a:pPr marL="463550" lvl="1" indent="-233362" algn="l" rtl="0">
              <a:spcBef>
                <a:spcPts val="600"/>
              </a:spcBef>
              <a:spcAft>
                <a:spcPts val="0"/>
              </a:spcAft>
              <a:buSzPts val="2000"/>
              <a:buFont typeface="Noto Sans Symbols"/>
              <a:buChar char="•"/>
            </a:pPr>
            <a:r>
              <a:rPr lang="en-US" sz="2000"/>
              <a:t>How will your team use the Tier 1 Self-Reflection data to strengthen core instruction?</a:t>
            </a:r>
            <a:endParaRPr sz="2000"/>
          </a:p>
          <a:p>
            <a:pPr marL="463550" lvl="1" indent="-233362" algn="l" rtl="0">
              <a:spcBef>
                <a:spcPts val="600"/>
              </a:spcBef>
              <a:spcAft>
                <a:spcPts val="0"/>
              </a:spcAft>
              <a:buSzPts val="2000"/>
              <a:buFont typeface="Noto Sans Symbols"/>
              <a:buChar char="•"/>
            </a:pPr>
            <a:r>
              <a:rPr lang="en-US" sz="2000"/>
              <a:t>What support do you need to effectively implement HLPs and EBPs?</a:t>
            </a:r>
            <a:endParaRPr sz="2000"/>
          </a:p>
          <a:p>
            <a:pPr marL="463550" lvl="1" indent="-119062" algn="l" rtl="0">
              <a:spcBef>
                <a:spcPts val="600"/>
              </a:spcBef>
              <a:spcAft>
                <a:spcPts val="0"/>
              </a:spcAft>
              <a:buSzPts val="1800"/>
              <a:buNone/>
            </a:pPr>
            <a:endParaRPr/>
          </a:p>
        </p:txBody>
      </p:sp>
      <p:sp>
        <p:nvSpPr>
          <p:cNvPr id="1050" name="Google Shape;1050;p13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Team Action Planning </a:t>
            </a:r>
            <a:endParaRPr/>
          </a:p>
        </p:txBody>
      </p:sp>
      <p:grpSp>
        <p:nvGrpSpPr>
          <p:cNvPr id="1051" name="Google Shape;1051;p138"/>
          <p:cNvGrpSpPr/>
          <p:nvPr/>
        </p:nvGrpSpPr>
        <p:grpSpPr>
          <a:xfrm>
            <a:off x="5146842" y="5762350"/>
            <a:ext cx="3765393" cy="1145880"/>
            <a:chOff x="5146842" y="5762350"/>
            <a:chExt cx="3765393" cy="1145880"/>
          </a:xfrm>
        </p:grpSpPr>
        <p:grpSp>
          <p:nvGrpSpPr>
            <p:cNvPr id="1052" name="Google Shape;1052;p138"/>
            <p:cNvGrpSpPr/>
            <p:nvPr/>
          </p:nvGrpSpPr>
          <p:grpSpPr>
            <a:xfrm>
              <a:off x="5146842" y="5762350"/>
              <a:ext cx="3765393" cy="1145880"/>
              <a:chOff x="5146842" y="5762350"/>
              <a:chExt cx="3765393" cy="1145880"/>
            </a:xfrm>
          </p:grpSpPr>
          <p:sp>
            <p:nvSpPr>
              <p:cNvPr id="1053" name="Google Shape;1053;p138"/>
              <p:cNvSpPr/>
              <p:nvPr/>
            </p:nvSpPr>
            <p:spPr>
              <a:xfrm>
                <a:off x="5146842" y="6089577"/>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solidFill>
                      <a:srgbClr val="000000"/>
                    </a:solidFill>
                  </a:rPr>
                  <a:t>Workbook</a:t>
                </a:r>
                <a:endParaRPr sz="1300" b="1" i="0" u="none" strike="noStrike" cap="none">
                  <a:solidFill>
                    <a:srgbClr val="000000"/>
                  </a:solidFill>
                  <a:latin typeface="Arial"/>
                  <a:ea typeface="Arial"/>
                  <a:cs typeface="Arial"/>
                  <a:sym typeface="Arial"/>
                </a:endParaRPr>
              </a:p>
            </p:txBody>
          </p:sp>
          <p:sp>
            <p:nvSpPr>
              <p:cNvPr id="1054" name="Google Shape;1054;p138"/>
              <p:cNvSpPr/>
              <p:nvPr/>
            </p:nvSpPr>
            <p:spPr>
              <a:xfrm>
                <a:off x="7060899" y="5762350"/>
                <a:ext cx="1851336" cy="114588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1055" name="Google Shape;1055;p138"/>
            <p:cNvSpPr txBox="1"/>
            <p:nvPr/>
          </p:nvSpPr>
          <p:spPr>
            <a:xfrm>
              <a:off x="7264550" y="6113900"/>
              <a:ext cx="1318800" cy="39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Activity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5"/>
          <p:cNvSpPr/>
          <p:nvPr/>
        </p:nvSpPr>
        <p:spPr>
          <a:xfrm>
            <a:off x="255575" y="3514200"/>
            <a:ext cx="8789100" cy="2065800"/>
          </a:xfrm>
          <a:prstGeom prst="rect">
            <a:avLst/>
          </a:prstGeom>
          <a:solidFill>
            <a:srgbClr val="FFFFFF"/>
          </a:solidFill>
          <a:ln w="38100" cap="flat" cmpd="sng">
            <a:solidFill>
              <a:srgbClr val="2549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5"/>
          <p:cNvSpPr/>
          <p:nvPr/>
        </p:nvSpPr>
        <p:spPr>
          <a:xfrm>
            <a:off x="504875" y="1514650"/>
            <a:ext cx="86391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5"/>
          <p:cNvSpPr/>
          <p:nvPr/>
        </p:nvSpPr>
        <p:spPr>
          <a:xfrm>
            <a:off x="255575" y="1299175"/>
            <a:ext cx="8789100" cy="2065800"/>
          </a:xfrm>
          <a:prstGeom prst="rect">
            <a:avLst/>
          </a:prstGeom>
          <a:solidFill>
            <a:srgbClr val="FFFFFF"/>
          </a:solidFill>
          <a:ln w="38100" cap="flat" cmpd="sng">
            <a:solidFill>
              <a:srgbClr val="2549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5"/>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6</a:t>
            </a:fld>
            <a:endParaRPr/>
          </a:p>
        </p:txBody>
      </p:sp>
      <p:sp>
        <p:nvSpPr>
          <p:cNvPr id="448" name="Google Shape;448;p85"/>
          <p:cNvSpPr txBox="1">
            <a:spLocks noGrp="1"/>
          </p:cNvSpPr>
          <p:nvPr>
            <p:ph type="title"/>
          </p:nvPr>
        </p:nvSpPr>
        <p:spPr>
          <a:xfrm>
            <a:off x="687400" y="318050"/>
            <a:ext cx="8224800" cy="831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Response to Intervention</a:t>
            </a:r>
            <a:endParaRPr/>
          </a:p>
        </p:txBody>
      </p:sp>
      <p:pic>
        <p:nvPicPr>
          <p:cNvPr id="449" name="Google Shape;449;p85"/>
          <p:cNvPicPr preferRelativeResize="0"/>
          <p:nvPr/>
        </p:nvPicPr>
        <p:blipFill>
          <a:blip r:embed="rId3">
            <a:alphaModFix/>
          </a:blip>
          <a:stretch>
            <a:fillRect/>
          </a:stretch>
        </p:blipFill>
        <p:spPr>
          <a:xfrm>
            <a:off x="6643700" y="318050"/>
            <a:ext cx="2500300" cy="651725"/>
          </a:xfrm>
          <a:prstGeom prst="rect">
            <a:avLst/>
          </a:prstGeom>
          <a:noFill/>
          <a:ln>
            <a:noFill/>
          </a:ln>
        </p:spPr>
      </p:pic>
      <p:pic>
        <p:nvPicPr>
          <p:cNvPr id="450" name="Google Shape;450;p85"/>
          <p:cNvPicPr preferRelativeResize="0"/>
          <p:nvPr/>
        </p:nvPicPr>
        <p:blipFill rotWithShape="1">
          <a:blip r:embed="rId4">
            <a:alphaModFix/>
          </a:blip>
          <a:srcRect t="5195"/>
          <a:stretch/>
        </p:blipFill>
        <p:spPr>
          <a:xfrm>
            <a:off x="307975" y="1454750"/>
            <a:ext cx="1729550" cy="1691700"/>
          </a:xfrm>
          <a:prstGeom prst="rect">
            <a:avLst/>
          </a:prstGeom>
          <a:noFill/>
          <a:ln>
            <a:noFill/>
          </a:ln>
        </p:spPr>
      </p:pic>
      <p:pic>
        <p:nvPicPr>
          <p:cNvPr id="451" name="Google Shape;451;p85"/>
          <p:cNvPicPr preferRelativeResize="0"/>
          <p:nvPr/>
        </p:nvPicPr>
        <p:blipFill>
          <a:blip r:embed="rId5">
            <a:alphaModFix/>
          </a:blip>
          <a:stretch>
            <a:fillRect/>
          </a:stretch>
        </p:blipFill>
        <p:spPr>
          <a:xfrm>
            <a:off x="305750" y="3650625"/>
            <a:ext cx="1733997" cy="1691700"/>
          </a:xfrm>
          <a:prstGeom prst="rect">
            <a:avLst/>
          </a:prstGeom>
          <a:noFill/>
          <a:ln>
            <a:noFill/>
          </a:ln>
        </p:spPr>
      </p:pic>
      <p:sp>
        <p:nvSpPr>
          <p:cNvPr id="452" name="Google Shape;452;p85"/>
          <p:cNvSpPr txBox="1"/>
          <p:nvPr/>
        </p:nvSpPr>
        <p:spPr>
          <a:xfrm>
            <a:off x="2113725" y="1378550"/>
            <a:ext cx="6874800" cy="1934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a:solidFill>
                  <a:srgbClr val="25496F"/>
                </a:solidFill>
              </a:rPr>
              <a:t>RTI integrates </a:t>
            </a:r>
            <a:r>
              <a:rPr lang="en-US" sz="2400" b="1">
                <a:solidFill>
                  <a:srgbClr val="25496F"/>
                </a:solidFill>
              </a:rPr>
              <a:t>assessment</a:t>
            </a:r>
            <a:r>
              <a:rPr lang="en-US" sz="2400">
                <a:solidFill>
                  <a:srgbClr val="25496F"/>
                </a:solidFill>
              </a:rPr>
              <a:t> and </a:t>
            </a:r>
            <a:r>
              <a:rPr lang="en-US" sz="2400" b="1">
                <a:solidFill>
                  <a:srgbClr val="25496F"/>
                </a:solidFill>
              </a:rPr>
              <a:t>intervention</a:t>
            </a:r>
            <a:r>
              <a:rPr lang="en-US" sz="2400">
                <a:solidFill>
                  <a:srgbClr val="25496F"/>
                </a:solidFill>
              </a:rPr>
              <a:t> within a </a:t>
            </a:r>
            <a:r>
              <a:rPr lang="en-US" sz="2400" b="1">
                <a:solidFill>
                  <a:srgbClr val="25496F"/>
                </a:solidFill>
              </a:rPr>
              <a:t>schoolwide,</a:t>
            </a:r>
            <a:r>
              <a:rPr lang="en-US" sz="2400">
                <a:solidFill>
                  <a:srgbClr val="25496F"/>
                </a:solidFill>
              </a:rPr>
              <a:t> multilevel prevention system (i.e., </a:t>
            </a:r>
            <a:r>
              <a:rPr lang="en-US" sz="2400" b="1">
                <a:solidFill>
                  <a:srgbClr val="25496F"/>
                </a:solidFill>
              </a:rPr>
              <a:t>multi-tiered system of support</a:t>
            </a:r>
            <a:r>
              <a:rPr lang="en-US" sz="2400">
                <a:solidFill>
                  <a:srgbClr val="25496F"/>
                </a:solidFill>
              </a:rPr>
              <a:t>, or MTSS) to maximize student achievement and reduce behavior problems.</a:t>
            </a:r>
            <a:endParaRPr sz="2400">
              <a:solidFill>
                <a:srgbClr val="25496F"/>
              </a:solidFill>
            </a:endParaRPr>
          </a:p>
        </p:txBody>
      </p:sp>
      <p:sp>
        <p:nvSpPr>
          <p:cNvPr id="453" name="Google Shape;453;p85"/>
          <p:cNvSpPr txBox="1"/>
          <p:nvPr/>
        </p:nvSpPr>
        <p:spPr>
          <a:xfrm>
            <a:off x="2151100" y="3612500"/>
            <a:ext cx="6761100" cy="1934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a:solidFill>
                  <a:srgbClr val="25496F"/>
                </a:solidFill>
              </a:rPr>
              <a:t>RTI is </a:t>
            </a:r>
            <a:r>
              <a:rPr lang="en-US" sz="2400" b="1">
                <a:solidFill>
                  <a:srgbClr val="25496F"/>
                </a:solidFill>
              </a:rPr>
              <a:t>not</a:t>
            </a:r>
            <a:r>
              <a:rPr lang="en-US" sz="2400">
                <a:solidFill>
                  <a:srgbClr val="25496F"/>
                </a:solidFill>
              </a:rPr>
              <a:t> a special education initiative; it is an educational initiative for </a:t>
            </a:r>
            <a:r>
              <a:rPr lang="en-US" sz="2400" b="1">
                <a:solidFill>
                  <a:srgbClr val="25496F"/>
                </a:solidFill>
              </a:rPr>
              <a:t>all</a:t>
            </a:r>
            <a:r>
              <a:rPr lang="en-US" sz="2400">
                <a:solidFill>
                  <a:srgbClr val="25496F"/>
                </a:solidFill>
              </a:rPr>
              <a:t> students, including those at risk, students with language differences, and students with disabilities.</a:t>
            </a:r>
            <a:endParaRPr sz="2400">
              <a:solidFill>
                <a:srgbClr val="25496F"/>
              </a:solidFill>
            </a:endParaRPr>
          </a:p>
        </p:txBody>
      </p:sp>
      <p:sp>
        <p:nvSpPr>
          <p:cNvPr id="454" name="Google Shape;454;p85"/>
          <p:cNvSpPr/>
          <p:nvPr/>
        </p:nvSpPr>
        <p:spPr>
          <a:xfrm>
            <a:off x="5558796" y="5676000"/>
            <a:ext cx="348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17365D"/>
                </a:solidFill>
                <a:latin typeface="Arial"/>
                <a:ea typeface="Arial"/>
                <a:cs typeface="Arial"/>
                <a:sym typeface="Arial"/>
              </a:rPr>
              <a:t>Source:</a:t>
            </a:r>
            <a:r>
              <a:rPr lang="en-US" sz="1000" b="0" i="0" u="none" strike="noStrike" cap="none">
                <a:solidFill>
                  <a:srgbClr val="17365D"/>
                </a:solidFill>
                <a:latin typeface="Arial"/>
                <a:ea typeface="Arial"/>
                <a:cs typeface="Arial"/>
                <a:sym typeface="Arial"/>
              </a:rPr>
              <a:t> National Center on Response to Intervention.</a:t>
            </a:r>
            <a:endParaRPr sz="1000" b="0" i="0" u="none" strike="noStrike" cap="none">
              <a:solidFill>
                <a:srgbClr val="17365D"/>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3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60</a:t>
            </a:fld>
            <a:endParaRPr/>
          </a:p>
        </p:txBody>
      </p:sp>
      <p:sp>
        <p:nvSpPr>
          <p:cNvPr id="1062" name="Google Shape;1062;p139"/>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Resources to Support Implementation of EBPs and HLPs</a:t>
            </a:r>
            <a:endParaRPr/>
          </a:p>
        </p:txBody>
      </p:sp>
      <p:sp>
        <p:nvSpPr>
          <p:cNvPr id="1063" name="Google Shape;1063;p139"/>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1" indent="0" algn="l" rtl="0">
              <a:lnSpc>
                <a:spcPct val="110000"/>
              </a:lnSpc>
              <a:spcBef>
                <a:spcPts val="0"/>
              </a:spcBef>
              <a:spcAft>
                <a:spcPts val="0"/>
              </a:spcAft>
              <a:buSzPts val="2400"/>
              <a:buNone/>
            </a:pPr>
            <a:r>
              <a:rPr lang="en-US" sz="2400"/>
              <a:t>Center on Response to Intervention</a:t>
            </a:r>
            <a:endParaRPr/>
          </a:p>
          <a:p>
            <a:pPr marL="0" lvl="1" indent="0" algn="l" rtl="0">
              <a:lnSpc>
                <a:spcPct val="110000"/>
              </a:lnSpc>
              <a:spcBef>
                <a:spcPts val="0"/>
              </a:spcBef>
              <a:spcAft>
                <a:spcPts val="0"/>
              </a:spcAft>
              <a:buSzPts val="2400"/>
              <a:buNone/>
            </a:pPr>
            <a:r>
              <a:rPr lang="en-US" sz="2400" u="sng">
                <a:solidFill>
                  <a:schemeClr val="hlink"/>
                </a:solidFill>
                <a:hlinkClick r:id="rId3"/>
              </a:rPr>
              <a:t>www.rti4success.org</a:t>
            </a:r>
            <a:r>
              <a:rPr lang="en-US" sz="2400"/>
              <a:t> </a:t>
            </a:r>
            <a:endParaRPr/>
          </a:p>
          <a:p>
            <a:pPr marL="0" lvl="1" indent="0" algn="l" rtl="0">
              <a:spcBef>
                <a:spcPts val="1800"/>
              </a:spcBef>
              <a:spcAft>
                <a:spcPts val="0"/>
              </a:spcAft>
              <a:buSzPts val="2400"/>
              <a:buNone/>
            </a:pPr>
            <a:r>
              <a:rPr lang="en-US" sz="2400"/>
              <a:t>National Center on Intensive Intervention</a:t>
            </a:r>
            <a:endParaRPr/>
          </a:p>
          <a:p>
            <a:pPr marL="0" lvl="1" indent="0" algn="l" rtl="0">
              <a:spcBef>
                <a:spcPts val="0"/>
              </a:spcBef>
              <a:spcAft>
                <a:spcPts val="0"/>
              </a:spcAft>
              <a:buSzPts val="2400"/>
              <a:buNone/>
            </a:pPr>
            <a:r>
              <a:rPr lang="en-US" sz="2400" u="sng">
                <a:solidFill>
                  <a:schemeClr val="hlink"/>
                </a:solidFill>
                <a:hlinkClick r:id="rId4"/>
              </a:rPr>
              <a:t>www.intensiveintervention.org</a:t>
            </a:r>
            <a:r>
              <a:rPr lang="en-US" sz="2400"/>
              <a:t> </a:t>
            </a:r>
            <a:endParaRPr/>
          </a:p>
          <a:p>
            <a:pPr marL="0" lvl="1" indent="0" algn="l" rtl="0">
              <a:spcBef>
                <a:spcPts val="0"/>
              </a:spcBef>
              <a:spcAft>
                <a:spcPts val="0"/>
              </a:spcAft>
              <a:buSzPts val="1800"/>
              <a:buNone/>
            </a:pPr>
            <a:endParaRPr/>
          </a:p>
          <a:p>
            <a:pPr marL="0" lvl="0" indent="0" algn="l" rtl="0">
              <a:spcBef>
                <a:spcPts val="0"/>
              </a:spcBef>
              <a:spcAft>
                <a:spcPts val="0"/>
              </a:spcAft>
              <a:buSzPts val="2400"/>
              <a:buNone/>
            </a:pPr>
            <a:r>
              <a:rPr lang="en-US"/>
              <a:t>CEEDAR Center</a:t>
            </a:r>
            <a:endParaRPr/>
          </a:p>
          <a:p>
            <a:pPr marL="0" lvl="0" indent="0" algn="l" rtl="0">
              <a:spcBef>
                <a:spcPts val="0"/>
              </a:spcBef>
              <a:spcAft>
                <a:spcPts val="0"/>
              </a:spcAft>
              <a:buSzPts val="2400"/>
              <a:buNone/>
            </a:pPr>
            <a:r>
              <a:rPr lang="en-US" u="sng">
                <a:solidFill>
                  <a:schemeClr val="hlink"/>
                </a:solidFill>
                <a:hlinkClick r:id="rId5"/>
              </a:rPr>
              <a:t>http://ceedar.education.ufl.edu/</a:t>
            </a:r>
            <a:r>
              <a:rPr lang="en-US"/>
              <a:t> </a:t>
            </a:r>
            <a:endParaRPr/>
          </a:p>
          <a:p>
            <a:pPr marL="0" lvl="0" indent="0" algn="l" rtl="0">
              <a:spcBef>
                <a:spcPts val="600"/>
              </a:spcBef>
              <a:spcAft>
                <a:spcPts val="0"/>
              </a:spcAft>
              <a:buSzPts val="2400"/>
              <a:buNone/>
            </a:pPr>
            <a:endParaRPr/>
          </a:p>
          <a:p>
            <a:pPr marL="0" lvl="0" indent="0" algn="l" rtl="0">
              <a:spcBef>
                <a:spcPts val="600"/>
              </a:spcBef>
              <a:spcAft>
                <a:spcPts val="0"/>
              </a:spcAft>
              <a:buSzPts val="24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4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61</a:t>
            </a:fld>
            <a:endParaRPr/>
          </a:p>
        </p:txBody>
      </p:sp>
      <p:sp>
        <p:nvSpPr>
          <p:cNvPr id="1070" name="Google Shape;1070;p140"/>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Evidence-Based Practices Resources</a:t>
            </a:r>
            <a:endParaRPr/>
          </a:p>
        </p:txBody>
      </p:sp>
      <p:sp>
        <p:nvSpPr>
          <p:cNvPr id="1071" name="Google Shape;1071;p140"/>
          <p:cNvSpPr/>
          <p:nvPr/>
        </p:nvSpPr>
        <p:spPr>
          <a:xfrm>
            <a:off x="3476622" y="2148113"/>
            <a:ext cx="2641500" cy="3411000"/>
          </a:xfrm>
          <a:prstGeom prst="rect">
            <a:avLst/>
          </a:prstGeom>
          <a:gradFill>
            <a:gsLst>
              <a:gs pos="0">
                <a:srgbClr val="AAC5EB"/>
              </a:gs>
              <a:gs pos="35000">
                <a:srgbClr val="C2D8F0"/>
              </a:gs>
              <a:gs pos="100000">
                <a:srgbClr val="E6EDFB"/>
              </a:gs>
            </a:gsLst>
            <a:lin ang="16200038" scaled="0"/>
          </a:gradFill>
          <a:ln w="9525" cap="flat" cmpd="sng">
            <a:solidFill>
              <a:srgbClr val="46739E"/>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NCII Interventions Tools Chart</a:t>
            </a:r>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0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http://www.intensiveintervention.org/chart/instructional-intervention-tools</a:t>
            </a:r>
            <a:r>
              <a:rPr lang="en-US" sz="2000">
                <a:solidFill>
                  <a:schemeClr val="dk1"/>
                </a:solidFill>
                <a:latin typeface="Arial"/>
                <a:ea typeface="Arial"/>
                <a:cs typeface="Arial"/>
                <a:sym typeface="Arial"/>
              </a:rPr>
              <a:t> </a:t>
            </a:r>
            <a:endParaRPr/>
          </a:p>
        </p:txBody>
      </p:sp>
      <p:sp>
        <p:nvSpPr>
          <p:cNvPr id="1072" name="Google Shape;1072;p140"/>
          <p:cNvSpPr/>
          <p:nvPr/>
        </p:nvSpPr>
        <p:spPr>
          <a:xfrm>
            <a:off x="639538" y="2148113"/>
            <a:ext cx="2641500" cy="3411000"/>
          </a:xfrm>
          <a:prstGeom prst="rect">
            <a:avLst/>
          </a:prstGeom>
          <a:gradFill>
            <a:gsLst>
              <a:gs pos="0">
                <a:srgbClr val="AAC5EB"/>
              </a:gs>
              <a:gs pos="35000">
                <a:srgbClr val="C2D8F0"/>
              </a:gs>
              <a:gs pos="100000">
                <a:srgbClr val="E6EDFB"/>
              </a:gs>
            </a:gsLst>
            <a:lin ang="16200038" scaled="0"/>
          </a:gradFill>
          <a:ln w="9525" cap="flat" cmpd="sng">
            <a:solidFill>
              <a:srgbClr val="46739E"/>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What Works Clearinghouse</a:t>
            </a:r>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http://ies.ed.gov/ncee/wwc/findwhatworks.aspx</a:t>
            </a:r>
            <a:r>
              <a:rPr lang="en-US" sz="2000">
                <a:solidFill>
                  <a:schemeClr val="dk1"/>
                </a:solidFill>
                <a:latin typeface="Arial"/>
                <a:ea typeface="Arial"/>
                <a:cs typeface="Arial"/>
                <a:sym typeface="Arial"/>
              </a:rPr>
              <a:t> </a:t>
            </a:r>
            <a:endParaRPr/>
          </a:p>
        </p:txBody>
      </p:sp>
      <p:sp>
        <p:nvSpPr>
          <p:cNvPr id="1073" name="Google Shape;1073;p140"/>
          <p:cNvSpPr txBox="1">
            <a:spLocks noGrp="1"/>
          </p:cNvSpPr>
          <p:nvPr>
            <p:ph type="body" idx="1"/>
          </p:nvPr>
        </p:nvSpPr>
        <p:spPr>
          <a:xfrm>
            <a:off x="6313714" y="2148114"/>
            <a:ext cx="2601600" cy="3411000"/>
          </a:xfrm>
          <a:prstGeom prst="rect">
            <a:avLst/>
          </a:prstGeom>
          <a:gradFill>
            <a:gsLst>
              <a:gs pos="0">
                <a:srgbClr val="AAC5EB"/>
              </a:gs>
              <a:gs pos="35000">
                <a:srgbClr val="C2D8F0"/>
              </a:gs>
              <a:gs pos="100000">
                <a:srgbClr val="E6EDFB"/>
              </a:gs>
            </a:gsLst>
            <a:lin ang="16200038" scaled="0"/>
          </a:gradFill>
          <a:ln w="9525" cap="flat" cmpd="sng">
            <a:solidFill>
              <a:srgbClr val="46739E"/>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0" tIns="0" rIns="0" bIns="0" anchor="ctr" anchorCtr="0">
            <a:noAutofit/>
          </a:bodyPr>
          <a:lstStyle/>
          <a:p>
            <a:pPr marL="0" lvl="0" indent="0" algn="ctr" rtl="0">
              <a:spcBef>
                <a:spcPts val="0"/>
              </a:spcBef>
              <a:spcAft>
                <a:spcPts val="0"/>
              </a:spcAft>
              <a:buSzPts val="2800"/>
              <a:buNone/>
            </a:pPr>
            <a:r>
              <a:rPr lang="en-US" sz="2800">
                <a:solidFill>
                  <a:schemeClr val="dk1"/>
                </a:solidFill>
                <a:latin typeface="Arial"/>
                <a:ea typeface="Arial"/>
                <a:cs typeface="Arial"/>
                <a:sym typeface="Arial"/>
              </a:rPr>
              <a:t>Best Evidence Encyclopedia</a:t>
            </a:r>
            <a:endParaRPr/>
          </a:p>
          <a:p>
            <a:pPr marL="0" lvl="0" indent="0" algn="ctr" rtl="0">
              <a:spcBef>
                <a:spcPts val="600"/>
              </a:spcBef>
              <a:spcAft>
                <a:spcPts val="0"/>
              </a:spcAft>
              <a:buSzPts val="2000"/>
              <a:buNone/>
            </a:pPr>
            <a:r>
              <a:rPr lang="en-US" sz="20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http://www.bestevidence.org/</a:t>
            </a:r>
            <a:r>
              <a:rPr lang="en-US" sz="2000">
                <a:solidFill>
                  <a:schemeClr val="dk1"/>
                </a:solidFill>
                <a:latin typeface="Arial"/>
                <a:ea typeface="Arial"/>
                <a:cs typeface="Arial"/>
                <a:sym typeface="Arial"/>
              </a:rPr>
              <a:t> </a:t>
            </a:r>
            <a:endParaRPr/>
          </a:p>
          <a:p>
            <a:pPr marL="233362" lvl="0" indent="-106362" algn="l" rtl="0">
              <a:spcBef>
                <a:spcPts val="600"/>
              </a:spcBef>
              <a:spcAft>
                <a:spcPts val="0"/>
              </a:spcAft>
              <a:buSzPts val="2000"/>
              <a:buNone/>
            </a:pP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4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62</a:t>
            </a:fld>
            <a:endParaRPr/>
          </a:p>
        </p:txBody>
      </p:sp>
      <p:sp>
        <p:nvSpPr>
          <p:cNvPr id="1080" name="Google Shape;1080;p141"/>
          <p:cNvSpPr txBox="1">
            <a:spLocks noGrp="1"/>
          </p:cNvSpPr>
          <p:nvPr>
            <p:ph type="title"/>
          </p:nvPr>
        </p:nvSpPr>
        <p:spPr>
          <a:xfrm>
            <a:off x="685000" y="693850"/>
            <a:ext cx="8229600" cy="111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References</a:t>
            </a:r>
            <a:endParaRPr/>
          </a:p>
        </p:txBody>
      </p:sp>
      <p:sp>
        <p:nvSpPr>
          <p:cNvPr id="1081" name="Google Shape;1081;p141"/>
          <p:cNvSpPr txBox="1">
            <a:spLocks noGrp="1"/>
          </p:cNvSpPr>
          <p:nvPr>
            <p:ph type="body" idx="1"/>
          </p:nvPr>
        </p:nvSpPr>
        <p:spPr>
          <a:xfrm>
            <a:off x="680295" y="1915913"/>
            <a:ext cx="8224800" cy="3509700"/>
          </a:xfrm>
          <a:prstGeom prst="rect">
            <a:avLst/>
          </a:prstGeom>
          <a:noFill/>
          <a:ln>
            <a:noFill/>
          </a:ln>
        </p:spPr>
        <p:txBody>
          <a:bodyPr spcFirstLastPara="1" wrap="square" lIns="0" tIns="0" rIns="0" bIns="0" anchor="t" anchorCtr="0">
            <a:noAutofit/>
          </a:bodyPr>
          <a:lstStyle/>
          <a:p>
            <a:pPr marL="457200" lvl="0" indent="-330200" algn="l" rtl="0">
              <a:lnSpc>
                <a:spcPct val="110000"/>
              </a:lnSpc>
              <a:spcBef>
                <a:spcPts val="0"/>
              </a:spcBef>
              <a:spcAft>
                <a:spcPts val="0"/>
              </a:spcAft>
              <a:buClr>
                <a:srgbClr val="A5A5A5"/>
              </a:buClr>
              <a:buSzPts val="1600"/>
              <a:buChar char="▪"/>
            </a:pPr>
            <a:r>
              <a:rPr lang="en-US" sz="1600">
                <a:solidFill>
                  <a:srgbClr val="3F3F3F"/>
                </a:solidFill>
              </a:rPr>
              <a:t>Kamil, M. L., Borman, G. D., Dole, J., Kral, C. C., Salinger, T., and Torgesen, J. (2008). </a:t>
            </a:r>
            <a:r>
              <a:rPr lang="en-US" sz="1600" i="1">
                <a:solidFill>
                  <a:srgbClr val="3F3F3F"/>
                </a:solidFill>
              </a:rPr>
              <a:t>Improving adolescent literacy: Effective classroom and intervention practices: A Practice Guide (NCEE #2008-4027</a:t>
            </a:r>
            <a:r>
              <a:rPr lang="en-US" sz="1600">
                <a:solidFill>
                  <a:srgbClr val="3F3F3F"/>
                </a:solidFill>
              </a:rPr>
              <a:t>). Washington, DC: National Center for Education Evaluation and Regional Assistance, Institute of Education Sciences, U.S. Department of Education. Retrieved from </a:t>
            </a:r>
            <a:r>
              <a:rPr lang="en-US" sz="1600" u="sng">
                <a:solidFill>
                  <a:srgbClr val="3F3F3F"/>
                </a:solidFill>
                <a:hlinkClick r:id="rId3">
                  <a:extLst>
                    <a:ext uri="{A12FA001-AC4F-418D-AE19-62706E023703}">
                      <ahyp:hlinkClr xmlns:ahyp="http://schemas.microsoft.com/office/drawing/2018/hyperlinkcolor" val="tx"/>
                    </a:ext>
                  </a:extLst>
                </a:hlinkClick>
              </a:rPr>
              <a:t>http://ies.ed.gov/ncee/wwc</a:t>
            </a:r>
            <a:r>
              <a:rPr lang="en-US" sz="1600">
                <a:solidFill>
                  <a:srgbClr val="3F3F3F"/>
                </a:solidFill>
              </a:rPr>
              <a:t> .</a:t>
            </a:r>
            <a:endParaRPr sz="1600"/>
          </a:p>
          <a:p>
            <a:pPr marL="457200" lvl="0" indent="-330200" algn="l" rtl="0">
              <a:lnSpc>
                <a:spcPct val="110000"/>
              </a:lnSpc>
              <a:spcBef>
                <a:spcPts val="0"/>
              </a:spcBef>
              <a:spcAft>
                <a:spcPts val="0"/>
              </a:spcAft>
              <a:buClr>
                <a:srgbClr val="A5A5A5"/>
              </a:buClr>
              <a:buSzPts val="1600"/>
              <a:buChar char="▪"/>
            </a:pPr>
            <a:r>
              <a:rPr lang="en-US" sz="1600">
                <a:solidFill>
                  <a:srgbClr val="3F3F3F"/>
                </a:solidFill>
              </a:rPr>
              <a:t>National Center on Response to Intervention. </a:t>
            </a:r>
            <a:r>
              <a:rPr lang="en-US" sz="1600" i="1">
                <a:solidFill>
                  <a:srgbClr val="3F3F3F"/>
                </a:solidFill>
              </a:rPr>
              <a:t>The essential components of RTI</a:t>
            </a:r>
            <a:r>
              <a:rPr lang="en-US" sz="1600">
                <a:solidFill>
                  <a:srgbClr val="3F3F3F"/>
                </a:solidFill>
              </a:rPr>
              <a:t>. Retrieved from </a:t>
            </a:r>
            <a:r>
              <a:rPr lang="en-US" sz="1600" u="sng">
                <a:solidFill>
                  <a:srgbClr val="3F3F3F"/>
                </a:solidFill>
                <a:hlinkClick r:id="rId4">
                  <a:extLst>
                    <a:ext uri="{A12FA001-AC4F-418D-AE19-62706E023703}">
                      <ahyp:hlinkClr xmlns:ahyp="http://schemas.microsoft.com/office/drawing/2018/hyperlinkcolor" val="tx"/>
                    </a:ext>
                  </a:extLst>
                </a:hlinkClick>
              </a:rPr>
              <a:t>www.rti4success.org</a:t>
            </a:r>
            <a:endParaRPr sz="1600">
              <a:solidFill>
                <a:srgbClr val="3F3F3F"/>
              </a:solidFill>
            </a:endParaRPr>
          </a:p>
          <a:p>
            <a:pPr marL="457200" lvl="0" indent="-330200" algn="l" rtl="0">
              <a:lnSpc>
                <a:spcPct val="110000"/>
              </a:lnSpc>
              <a:spcBef>
                <a:spcPts val="0"/>
              </a:spcBef>
              <a:spcAft>
                <a:spcPts val="0"/>
              </a:spcAft>
              <a:buClr>
                <a:srgbClr val="A5A5A5"/>
              </a:buClr>
              <a:buSzPts val="1600"/>
              <a:buChar char="▪"/>
            </a:pPr>
            <a:r>
              <a:rPr lang="en-US" sz="1600">
                <a:solidFill>
                  <a:srgbClr val="3F3F3F"/>
                </a:solidFill>
              </a:rPr>
              <a:t>Woodward, J., Beckmann, S., Driscoll, M., Franke, M., Herzig, P., Jitendra, A., Koedinger, K. R., &amp; Ogbuehi, P. (2012). </a:t>
            </a:r>
            <a:r>
              <a:rPr lang="en-US" sz="1600" i="1">
                <a:solidFill>
                  <a:srgbClr val="3F3F3F"/>
                </a:solidFill>
              </a:rPr>
              <a:t>Improving mathematical problem solving in grades 4 through 8: A practice guide </a:t>
            </a:r>
            <a:r>
              <a:rPr lang="en-US" sz="1600">
                <a:solidFill>
                  <a:srgbClr val="3F3F3F"/>
                </a:solidFill>
              </a:rPr>
              <a:t>(NCEE 2012-4055). Washington, DC: National Center for Education Evaluation and Regional Assistance, Institute of Education Sciences, U.S. Department of Education. Retrieved from http://ies.ed.gov/ncee/wwc/publications_reviews.aspx#pubsearch/.</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6"/>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a:t>
            </a:fld>
            <a:endParaRPr/>
          </a:p>
        </p:txBody>
      </p:sp>
      <p:pic>
        <p:nvPicPr>
          <p:cNvPr id="461" name="Google Shape;461;p86"/>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462" name="Google Shape;462;p86"/>
          <p:cNvSpPr txBox="1">
            <a:spLocks noGrp="1"/>
          </p:cNvSpPr>
          <p:nvPr>
            <p:ph type="title"/>
          </p:nvPr>
        </p:nvSpPr>
        <p:spPr>
          <a:xfrm>
            <a:off x="681550" y="13250"/>
            <a:ext cx="8224800" cy="1793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a:t>RTI Focus Area for </a:t>
            </a:r>
            <a:endParaRPr/>
          </a:p>
          <a:p>
            <a:pPr marL="0" lvl="0" indent="0" algn="l" rtl="0">
              <a:spcBef>
                <a:spcPts val="0"/>
              </a:spcBef>
              <a:spcAft>
                <a:spcPts val="0"/>
              </a:spcAft>
              <a:buNone/>
            </a:pPr>
            <a:r>
              <a:rPr lang="en-US"/>
              <a:t>Secondary Setting</a:t>
            </a:r>
            <a:endParaRPr/>
          </a:p>
        </p:txBody>
      </p:sp>
      <p:pic>
        <p:nvPicPr>
          <p:cNvPr id="463" name="Google Shape;463;p86"/>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464" name="Google Shape;464;p86"/>
          <p:cNvSpPr txBox="1">
            <a:spLocks noGrp="1"/>
          </p:cNvSpPr>
          <p:nvPr>
            <p:ph type="body" idx="1"/>
          </p:nvPr>
        </p:nvSpPr>
        <p:spPr>
          <a:xfrm>
            <a:off x="687400" y="1967450"/>
            <a:ext cx="8224800" cy="3882600"/>
          </a:xfrm>
          <a:prstGeom prst="rect">
            <a:avLst/>
          </a:prstGeom>
          <a:noFill/>
          <a:ln>
            <a:noFill/>
          </a:ln>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a:t>Elementary RTI models are </a:t>
            </a:r>
            <a:r>
              <a:rPr lang="en-US" b="1"/>
              <a:t>NOT</a:t>
            </a:r>
            <a:r>
              <a:rPr lang="en-US"/>
              <a:t> considered appropriate for secondary schools. </a:t>
            </a:r>
            <a:endParaRPr/>
          </a:p>
          <a:p>
            <a:pPr marL="457200" lvl="0" indent="-381000" algn="l" rtl="0">
              <a:spcBef>
                <a:spcPts val="1000"/>
              </a:spcBef>
              <a:spcAft>
                <a:spcPts val="0"/>
              </a:spcAft>
              <a:buSzPts val="2400"/>
              <a:buChar char="▪"/>
            </a:pPr>
            <a:r>
              <a:rPr lang="en-US"/>
              <a:t>Before implementing RTI in secondary settings, teams must determine the </a:t>
            </a:r>
            <a:r>
              <a:rPr lang="en-US" b="1"/>
              <a:t>focus of implementing</a:t>
            </a:r>
            <a:r>
              <a:rPr lang="en-US"/>
              <a:t> an RTI model. </a:t>
            </a:r>
            <a:endParaRPr/>
          </a:p>
          <a:p>
            <a:pPr marL="914400" lvl="1" indent="-355600" algn="l" rtl="0">
              <a:spcBef>
                <a:spcPts val="1000"/>
              </a:spcBef>
              <a:spcAft>
                <a:spcPts val="0"/>
              </a:spcAft>
              <a:buSzPts val="2000"/>
              <a:buChar char="•"/>
            </a:pPr>
            <a:r>
              <a:rPr lang="en-US" sz="2000"/>
              <a:t>If prevention, which negative consequences will be the focus of the prevention efforts?</a:t>
            </a:r>
            <a:endParaRPr sz="2000"/>
          </a:p>
          <a:p>
            <a:pPr marL="914400" lvl="1" indent="-355600" algn="l" rtl="0">
              <a:spcBef>
                <a:spcPts val="1000"/>
              </a:spcBef>
              <a:spcAft>
                <a:spcPts val="1000"/>
              </a:spcAft>
              <a:buSzPts val="2000"/>
              <a:buChar char="•"/>
            </a:pPr>
            <a:r>
              <a:rPr lang="en-US" sz="2000"/>
              <a:t>If proficiency, what areas move students toward proficiency?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87"/>
          <p:cNvSpPr/>
          <p:nvPr/>
        </p:nvSpPr>
        <p:spPr>
          <a:xfrm>
            <a:off x="681550" y="1703850"/>
            <a:ext cx="8462400" cy="319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7"/>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a:t>
            </a:fld>
            <a:endParaRPr/>
          </a:p>
        </p:txBody>
      </p:sp>
      <p:graphicFrame>
        <p:nvGraphicFramePr>
          <p:cNvPr id="472" name="Google Shape;472;p87"/>
          <p:cNvGraphicFramePr/>
          <p:nvPr/>
        </p:nvGraphicFramePr>
        <p:xfrm>
          <a:off x="95825" y="1294125"/>
          <a:ext cx="8962750" cy="4536555"/>
        </p:xfrm>
        <a:graphic>
          <a:graphicData uri="http://schemas.openxmlformats.org/drawingml/2006/table">
            <a:tbl>
              <a:tblPr>
                <a:noFill/>
                <a:tableStyleId>{F0F2249A-3D19-4B98-A9DE-1D96778D65FA}</a:tableStyleId>
              </a:tblPr>
              <a:tblGrid>
                <a:gridCol w="1552200">
                  <a:extLst>
                    <a:ext uri="{9D8B030D-6E8A-4147-A177-3AD203B41FA5}">
                      <a16:colId xmlns:a16="http://schemas.microsoft.com/office/drawing/2014/main" val="20000"/>
                    </a:ext>
                  </a:extLst>
                </a:gridCol>
                <a:gridCol w="3705275">
                  <a:extLst>
                    <a:ext uri="{9D8B030D-6E8A-4147-A177-3AD203B41FA5}">
                      <a16:colId xmlns:a16="http://schemas.microsoft.com/office/drawing/2014/main" val="20001"/>
                    </a:ext>
                  </a:extLst>
                </a:gridCol>
                <a:gridCol w="3705275">
                  <a:extLst>
                    <a:ext uri="{9D8B030D-6E8A-4147-A177-3AD203B41FA5}">
                      <a16:colId xmlns:a16="http://schemas.microsoft.com/office/drawing/2014/main" val="20002"/>
                    </a:ext>
                  </a:extLst>
                </a:gridCol>
              </a:tblGrid>
              <a:tr h="455200">
                <a:tc>
                  <a:txBody>
                    <a:bodyPr/>
                    <a:lstStyle/>
                    <a:p>
                      <a:pPr marL="0" lvl="0" indent="0" algn="l" rtl="0">
                        <a:spcBef>
                          <a:spcPts val="0"/>
                        </a:spcBef>
                        <a:spcAft>
                          <a:spcPts val="0"/>
                        </a:spcAft>
                        <a:buNone/>
                      </a:pPr>
                      <a:endParaRPr sz="22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2000" b="1">
                          <a:solidFill>
                            <a:srgbClr val="25496F"/>
                          </a:solidFill>
                        </a:rPr>
                        <a:t>Focus</a:t>
                      </a:r>
                      <a:endParaRPr sz="2000" b="1">
                        <a:solidFill>
                          <a:srgbClr val="25496F"/>
                        </a:solidFill>
                      </a:endParaRPr>
                    </a:p>
                  </a:txBody>
                  <a:tcPr marL="91425" marR="91425" marT="91425" marB="91425" anchor="ctr">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2000" b="1">
                          <a:solidFill>
                            <a:srgbClr val="25496F"/>
                          </a:solidFill>
                        </a:rPr>
                        <a:t>Outcomes</a:t>
                      </a:r>
                      <a:endParaRPr sz="2000" b="1">
                        <a:solidFill>
                          <a:srgbClr val="25496F"/>
                        </a:solidFill>
                      </a:endParaRPr>
                    </a:p>
                  </a:txBody>
                  <a:tcPr marL="91425" marR="91425" marT="91425" marB="91425" anchor="ctr">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306525">
                <a:tc>
                  <a:txBody>
                    <a:bodyPr/>
                    <a:lstStyle/>
                    <a:p>
                      <a:pPr marL="0" lvl="0" indent="0" algn="l" rtl="0">
                        <a:spcBef>
                          <a:spcPts val="0"/>
                        </a:spcBef>
                        <a:spcAft>
                          <a:spcPts val="0"/>
                        </a:spcAft>
                        <a:buNone/>
                      </a:pPr>
                      <a:r>
                        <a:rPr lang="en-US" sz="2000" b="1">
                          <a:solidFill>
                            <a:srgbClr val="25496F"/>
                          </a:solidFill>
                        </a:rPr>
                        <a:t>Elementary School</a:t>
                      </a:r>
                      <a:endParaRPr sz="2000" b="1">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tc>
                  <a:txBody>
                    <a:bodyPr/>
                    <a:lstStyle/>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Prevention of poor learning outcomes</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Schoolwide, early intervention</a:t>
                      </a:r>
                      <a:endParaRPr sz="18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tc>
                  <a:txBody>
                    <a:bodyPr/>
                    <a:lstStyle/>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Improvement in basic literacy and math skills</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Appropriate identification of at-risk students</a:t>
                      </a:r>
                      <a:endParaRPr sz="18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extLst>
                  <a:ext uri="{0D108BD9-81ED-4DB2-BD59-A6C34878D82A}">
                    <a16:rowId xmlns:a16="http://schemas.microsoft.com/office/drawing/2014/main" val="10001"/>
                  </a:ext>
                </a:extLst>
              </a:tr>
              <a:tr h="1157450">
                <a:tc>
                  <a:txBody>
                    <a:bodyPr/>
                    <a:lstStyle/>
                    <a:p>
                      <a:pPr marL="0" lvl="0" indent="0" algn="l" rtl="0">
                        <a:spcBef>
                          <a:spcPts val="0"/>
                        </a:spcBef>
                        <a:spcAft>
                          <a:spcPts val="0"/>
                        </a:spcAft>
                        <a:buNone/>
                      </a:pPr>
                      <a:r>
                        <a:rPr lang="en-US" sz="2000" b="1">
                          <a:solidFill>
                            <a:srgbClr val="25496F"/>
                          </a:solidFill>
                        </a:rPr>
                        <a:t>Middle School</a:t>
                      </a:r>
                      <a:endParaRPr sz="2000" b="1">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tc>
                  <a:txBody>
                    <a:bodyPr/>
                    <a:lstStyle/>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Dropout prevention</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Prevent poor learning outcomes in HS</a:t>
                      </a:r>
                      <a:endParaRPr sz="18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tc>
                  <a:txBody>
                    <a:bodyPr/>
                    <a:lstStyle/>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Prepared for HS success</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Credits/Proficiency on state exams</a:t>
                      </a:r>
                      <a:endParaRPr sz="18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extLst>
                  <a:ext uri="{0D108BD9-81ED-4DB2-BD59-A6C34878D82A}">
                    <a16:rowId xmlns:a16="http://schemas.microsoft.com/office/drawing/2014/main" val="10002"/>
                  </a:ext>
                </a:extLst>
              </a:tr>
              <a:tr h="1125400">
                <a:tc>
                  <a:txBody>
                    <a:bodyPr/>
                    <a:lstStyle/>
                    <a:p>
                      <a:pPr marL="0" lvl="0" indent="0" algn="l" rtl="0">
                        <a:spcBef>
                          <a:spcPts val="0"/>
                        </a:spcBef>
                        <a:spcAft>
                          <a:spcPts val="0"/>
                        </a:spcAft>
                        <a:buNone/>
                      </a:pPr>
                      <a:r>
                        <a:rPr lang="en-US" sz="2000" b="1">
                          <a:solidFill>
                            <a:srgbClr val="25496F"/>
                          </a:solidFill>
                        </a:rPr>
                        <a:t>High School</a:t>
                      </a:r>
                      <a:endParaRPr sz="2000" b="1">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tc>
                  <a:txBody>
                    <a:bodyPr/>
                    <a:lstStyle/>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Dropout prevention</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Supplemental intensive support</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Content recovery</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Targeted grades/populations</a:t>
                      </a:r>
                      <a:endParaRPr sz="18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tc>
                  <a:txBody>
                    <a:bodyPr/>
                    <a:lstStyle/>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Improve graduation rate</a:t>
                      </a:r>
                      <a:endParaRPr sz="1800">
                        <a:solidFill>
                          <a:srgbClr val="25496F"/>
                        </a:solidFill>
                      </a:endParaRPr>
                    </a:p>
                    <a:p>
                      <a:pPr marL="457200" lvl="0" indent="-342900" algn="l" rtl="0">
                        <a:spcBef>
                          <a:spcPts val="0"/>
                        </a:spcBef>
                        <a:spcAft>
                          <a:spcPts val="0"/>
                        </a:spcAft>
                        <a:buClr>
                          <a:srgbClr val="A5A5A5"/>
                        </a:buClr>
                        <a:buSzPts val="1800"/>
                        <a:buFont typeface="Noto Sans Symbols"/>
                        <a:buChar char="■"/>
                      </a:pPr>
                      <a:r>
                        <a:rPr lang="en-US" sz="1800">
                          <a:solidFill>
                            <a:srgbClr val="25496F"/>
                          </a:solidFill>
                        </a:rPr>
                        <a:t>Pass core courses/exams</a:t>
                      </a:r>
                      <a:endParaRPr sz="1800">
                        <a:solidFill>
                          <a:srgbClr val="25496F"/>
                        </a:solidFill>
                      </a:endParaRPr>
                    </a:p>
                    <a:p>
                      <a:pPr marL="0" lvl="0" indent="0" algn="l" rtl="0">
                        <a:spcBef>
                          <a:spcPts val="0"/>
                        </a:spcBef>
                        <a:spcAft>
                          <a:spcPts val="0"/>
                        </a:spcAft>
                        <a:buNone/>
                      </a:pPr>
                      <a:endParaRPr sz="1800">
                        <a:solidFill>
                          <a:srgbClr val="25496F"/>
                        </a:solidFill>
                      </a:endParaRPr>
                    </a:p>
                  </a:txBody>
                  <a:tcPr marL="91425" marR="91425" marT="91425" marB="91425">
                    <a:lnL w="28575" cap="flat" cmpd="sng">
                      <a:solidFill>
                        <a:srgbClr val="25496F"/>
                      </a:solidFill>
                      <a:prstDash val="solid"/>
                      <a:round/>
                      <a:headEnd type="none" w="sm" len="sm"/>
                      <a:tailEnd type="none" w="sm" len="sm"/>
                    </a:lnL>
                    <a:lnR w="28575" cap="flat" cmpd="sng">
                      <a:solidFill>
                        <a:srgbClr val="25496F"/>
                      </a:solidFill>
                      <a:prstDash val="solid"/>
                      <a:round/>
                      <a:headEnd type="none" w="sm" len="sm"/>
                      <a:tailEnd type="none" w="sm" len="sm"/>
                    </a:lnR>
                    <a:lnT w="28575" cap="flat" cmpd="sng">
                      <a:solidFill>
                        <a:srgbClr val="25496F"/>
                      </a:solidFill>
                      <a:prstDash val="solid"/>
                      <a:round/>
                      <a:headEnd type="none" w="sm" len="sm"/>
                      <a:tailEnd type="none" w="sm" len="sm"/>
                    </a:lnT>
                    <a:lnB w="28575" cap="flat" cmpd="sng">
                      <a:solidFill>
                        <a:srgbClr val="25496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73" name="Google Shape;473;p87"/>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474" name="Google Shape;474;p87"/>
          <p:cNvSpPr txBox="1">
            <a:spLocks noGrp="1"/>
          </p:cNvSpPr>
          <p:nvPr>
            <p:ph type="title"/>
          </p:nvPr>
        </p:nvSpPr>
        <p:spPr>
          <a:xfrm>
            <a:off x="681550" y="394250"/>
            <a:ext cx="8224800" cy="777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RTI at All Grade Levels</a:t>
            </a:r>
            <a:endParaRPr>
              <a:solidFill>
                <a:srgbClr val="A5A5A5"/>
              </a:solidFill>
            </a:endParaRPr>
          </a:p>
        </p:txBody>
      </p:sp>
      <p:pic>
        <p:nvPicPr>
          <p:cNvPr id="475" name="Google Shape;475;p87"/>
          <p:cNvPicPr preferRelativeResize="0"/>
          <p:nvPr/>
        </p:nvPicPr>
        <p:blipFill>
          <a:blip r:embed="rId3">
            <a:alphaModFix/>
          </a:blip>
          <a:stretch>
            <a:fillRect/>
          </a:stretch>
        </p:blipFill>
        <p:spPr>
          <a:xfrm>
            <a:off x="6643700" y="318050"/>
            <a:ext cx="2500300" cy="65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8"/>
          <p:cNvSpPr/>
          <p:nvPr/>
        </p:nvSpPr>
        <p:spPr>
          <a:xfrm>
            <a:off x="681550" y="1703850"/>
            <a:ext cx="8462400" cy="319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8"/>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9</a:t>
            </a:fld>
            <a:endParaRPr/>
          </a:p>
        </p:txBody>
      </p:sp>
      <p:pic>
        <p:nvPicPr>
          <p:cNvPr id="483" name="Google Shape;483;p88"/>
          <p:cNvPicPr preferRelativeResize="0"/>
          <p:nvPr/>
        </p:nvPicPr>
        <p:blipFill>
          <a:blip r:embed="rId3">
            <a:alphaModFix/>
          </a:blip>
          <a:stretch>
            <a:fillRect/>
          </a:stretch>
        </p:blipFill>
        <p:spPr>
          <a:xfrm>
            <a:off x="6643700" y="318050"/>
            <a:ext cx="2500300" cy="651725"/>
          </a:xfrm>
          <a:prstGeom prst="rect">
            <a:avLst/>
          </a:prstGeom>
          <a:noFill/>
          <a:ln>
            <a:noFill/>
          </a:ln>
        </p:spPr>
      </p:pic>
      <p:sp>
        <p:nvSpPr>
          <p:cNvPr id="484" name="Google Shape;484;p88"/>
          <p:cNvSpPr txBox="1">
            <a:spLocks noGrp="1"/>
          </p:cNvSpPr>
          <p:nvPr>
            <p:ph type="title"/>
          </p:nvPr>
        </p:nvSpPr>
        <p:spPr>
          <a:xfrm>
            <a:off x="681550" y="241850"/>
            <a:ext cx="8224800" cy="777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Across the Tiers</a:t>
            </a:r>
            <a:endParaRPr>
              <a:solidFill>
                <a:srgbClr val="A5A5A5"/>
              </a:solidFill>
            </a:endParaRPr>
          </a:p>
        </p:txBody>
      </p:sp>
      <p:pic>
        <p:nvPicPr>
          <p:cNvPr id="485" name="Google Shape;485;p88"/>
          <p:cNvPicPr preferRelativeResize="0"/>
          <p:nvPr/>
        </p:nvPicPr>
        <p:blipFill>
          <a:blip r:embed="rId3">
            <a:alphaModFix/>
          </a:blip>
          <a:stretch>
            <a:fillRect/>
          </a:stretch>
        </p:blipFill>
        <p:spPr>
          <a:xfrm>
            <a:off x="6643700" y="318050"/>
            <a:ext cx="2500300" cy="651725"/>
          </a:xfrm>
          <a:prstGeom prst="rect">
            <a:avLst/>
          </a:prstGeom>
          <a:noFill/>
          <a:ln>
            <a:noFill/>
          </a:ln>
        </p:spPr>
      </p:pic>
      <p:graphicFrame>
        <p:nvGraphicFramePr>
          <p:cNvPr id="486" name="Google Shape;486;p88"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p:nvPr/>
        </p:nvGraphicFramePr>
        <p:xfrm>
          <a:off x="0" y="992335"/>
          <a:ext cx="9143975" cy="5178230"/>
        </p:xfrm>
        <a:graphic>
          <a:graphicData uri="http://schemas.openxmlformats.org/drawingml/2006/table">
            <a:tbl>
              <a:tblPr firstRow="1" bandRow="1">
                <a:noFill/>
                <a:tableStyleId>{37BF5414-8399-4566-A5EE-8E693F9B9000}</a:tableStyleId>
              </a:tblPr>
              <a:tblGrid>
                <a:gridCol w="1608425">
                  <a:extLst>
                    <a:ext uri="{9D8B030D-6E8A-4147-A177-3AD203B41FA5}">
                      <a16:colId xmlns:a16="http://schemas.microsoft.com/office/drawing/2014/main" val="20000"/>
                    </a:ext>
                  </a:extLst>
                </a:gridCol>
                <a:gridCol w="2511850">
                  <a:extLst>
                    <a:ext uri="{9D8B030D-6E8A-4147-A177-3AD203B41FA5}">
                      <a16:colId xmlns:a16="http://schemas.microsoft.com/office/drawing/2014/main" val="20001"/>
                    </a:ext>
                  </a:extLst>
                </a:gridCol>
                <a:gridCol w="2511850">
                  <a:extLst>
                    <a:ext uri="{9D8B030D-6E8A-4147-A177-3AD203B41FA5}">
                      <a16:colId xmlns:a16="http://schemas.microsoft.com/office/drawing/2014/main" val="20002"/>
                    </a:ext>
                  </a:extLst>
                </a:gridCol>
                <a:gridCol w="2511850">
                  <a:extLst>
                    <a:ext uri="{9D8B030D-6E8A-4147-A177-3AD203B41FA5}">
                      <a16:colId xmlns:a16="http://schemas.microsoft.com/office/drawing/2014/main" val="20003"/>
                    </a:ext>
                  </a:extLst>
                </a:gridCol>
              </a:tblGrid>
              <a:tr h="548250">
                <a:tc>
                  <a:txBody>
                    <a:bodyPr/>
                    <a:lstStyle/>
                    <a:p>
                      <a:pPr marL="0" marR="0" lvl="0" indent="0" algn="l" rtl="0">
                        <a:spcBef>
                          <a:spcPts val="0"/>
                        </a:spcBef>
                        <a:spcAft>
                          <a:spcPts val="0"/>
                        </a:spcAft>
                        <a:buNone/>
                      </a:pPr>
                      <a:endParaRPr sz="2000"/>
                    </a:p>
                  </a:txBody>
                  <a:tcPr marL="91800" marR="91800" marT="45725" marB="45725">
                    <a:solidFill>
                      <a:srgbClr val="6986A3"/>
                    </a:solidFill>
                  </a:tcPr>
                </a:tc>
                <a:tc>
                  <a:txBody>
                    <a:bodyPr/>
                    <a:lstStyle/>
                    <a:p>
                      <a:pPr marL="0" marR="0" lvl="0" indent="0" algn="l" rtl="0">
                        <a:spcBef>
                          <a:spcPts val="0"/>
                        </a:spcBef>
                        <a:spcAft>
                          <a:spcPts val="0"/>
                        </a:spcAft>
                        <a:buNone/>
                      </a:pPr>
                      <a:r>
                        <a:rPr lang="en-US" sz="2400"/>
                        <a:t>Tier I</a:t>
                      </a:r>
                      <a:endParaRPr sz="2400"/>
                    </a:p>
                  </a:txBody>
                  <a:tcPr marL="91800" marR="91800" marT="45725" marB="45725">
                    <a:solidFill>
                      <a:srgbClr val="6986A3"/>
                    </a:solidFill>
                  </a:tcPr>
                </a:tc>
                <a:tc>
                  <a:txBody>
                    <a:bodyPr/>
                    <a:lstStyle/>
                    <a:p>
                      <a:pPr marL="0" marR="0" lvl="0" indent="0" algn="l" rtl="0">
                        <a:spcBef>
                          <a:spcPts val="0"/>
                        </a:spcBef>
                        <a:spcAft>
                          <a:spcPts val="0"/>
                        </a:spcAft>
                        <a:buNone/>
                      </a:pPr>
                      <a:r>
                        <a:rPr lang="en-US" sz="2400"/>
                        <a:t>Tier II</a:t>
                      </a:r>
                      <a:endParaRPr sz="2400"/>
                    </a:p>
                  </a:txBody>
                  <a:tcPr marL="91800" marR="91800" marT="45725" marB="45725">
                    <a:solidFill>
                      <a:srgbClr val="6986A3"/>
                    </a:solidFill>
                  </a:tcPr>
                </a:tc>
                <a:tc>
                  <a:txBody>
                    <a:bodyPr/>
                    <a:lstStyle/>
                    <a:p>
                      <a:pPr marL="0" marR="0" lvl="0" indent="0" algn="l" rtl="0">
                        <a:spcBef>
                          <a:spcPts val="0"/>
                        </a:spcBef>
                        <a:spcAft>
                          <a:spcPts val="0"/>
                        </a:spcAft>
                        <a:buNone/>
                      </a:pPr>
                      <a:r>
                        <a:rPr lang="en-US" sz="2400"/>
                        <a:t>Tier III</a:t>
                      </a:r>
                      <a:endParaRPr sz="2400"/>
                    </a:p>
                  </a:txBody>
                  <a:tcPr marL="91800" marR="91800" marT="45725" marB="45725">
                    <a:solidFill>
                      <a:srgbClr val="6986A3"/>
                    </a:solidFill>
                  </a:tcPr>
                </a:tc>
                <a:extLst>
                  <a:ext uri="{0D108BD9-81ED-4DB2-BD59-A6C34878D82A}">
                    <a16:rowId xmlns:a16="http://schemas.microsoft.com/office/drawing/2014/main" val="10000"/>
                  </a:ext>
                </a:extLst>
              </a:tr>
              <a:tr h="2185075">
                <a:tc>
                  <a:txBody>
                    <a:bodyPr/>
                    <a:lstStyle/>
                    <a:p>
                      <a:pPr marL="0" marR="0" lvl="0" indent="0" algn="l" rtl="0">
                        <a:spcBef>
                          <a:spcPts val="0"/>
                        </a:spcBef>
                        <a:spcAft>
                          <a:spcPts val="0"/>
                        </a:spcAft>
                        <a:buNone/>
                      </a:pPr>
                      <a:r>
                        <a:rPr lang="en-US" sz="1800" b="1">
                          <a:solidFill>
                            <a:schemeClr val="lt1"/>
                          </a:solidFill>
                        </a:rPr>
                        <a:t>Instruction/</a:t>
                      </a:r>
                      <a:endParaRPr sz="1800"/>
                    </a:p>
                    <a:p>
                      <a:pPr marL="0" marR="0" lvl="0" indent="0" algn="l" rtl="0">
                        <a:spcBef>
                          <a:spcPts val="0"/>
                        </a:spcBef>
                        <a:spcAft>
                          <a:spcPts val="0"/>
                        </a:spcAft>
                        <a:buNone/>
                      </a:pPr>
                      <a:r>
                        <a:rPr lang="en-US" sz="1800" b="1">
                          <a:solidFill>
                            <a:schemeClr val="lt1"/>
                          </a:solidFill>
                        </a:rPr>
                        <a:t>Intervention Approach</a:t>
                      </a:r>
                      <a:endParaRPr sz="1800" b="1">
                        <a:solidFill>
                          <a:schemeClr val="lt1"/>
                        </a:solidFill>
                      </a:endParaRPr>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Comprehensive, research-based curriculum and differentiated based on students’ needs</a:t>
                      </a:r>
                      <a:endParaRPr sz="1700"/>
                    </a:p>
                  </a:txBody>
                  <a:tcPr marL="91450" marR="0" marT="45725" marB="45725"/>
                </a:tc>
                <a:tc>
                  <a:txBody>
                    <a:bodyPr/>
                    <a:lstStyle/>
                    <a:p>
                      <a:pPr marL="0" marR="0" lvl="0" indent="0" algn="l" rtl="0">
                        <a:spcBef>
                          <a:spcPts val="0"/>
                        </a:spcBef>
                        <a:spcAft>
                          <a:spcPts val="0"/>
                        </a:spcAft>
                        <a:buNone/>
                      </a:pPr>
                      <a:r>
                        <a:rPr lang="en-US" sz="1700"/>
                        <a:t>Supplemental, evidence-based interventions; supports core instruction</a:t>
                      </a:r>
                      <a:endParaRPr sz="1700"/>
                    </a:p>
                  </a:txBody>
                  <a:tcPr marL="91450" marR="91450" marT="45725" marB="45725"/>
                </a:tc>
                <a:tc>
                  <a:txBody>
                    <a:bodyPr/>
                    <a:lstStyle/>
                    <a:p>
                      <a:pPr marL="0" lvl="0" indent="0" algn="l" rtl="0">
                        <a:spcBef>
                          <a:spcPts val="0"/>
                        </a:spcBef>
                        <a:spcAft>
                          <a:spcPts val="0"/>
                        </a:spcAft>
                        <a:buNone/>
                      </a:pPr>
                      <a:r>
                        <a:rPr lang="en-US" sz="1700"/>
                        <a:t>Supplemental, customized, intensive, systematic, evidence-based instruction that targets areas of greatest need; supplements core instruction</a:t>
                      </a:r>
                      <a:endParaRPr sz="1700"/>
                    </a:p>
                  </a:txBody>
                  <a:tcPr marL="91450" marR="0" marT="45725" marB="45725"/>
                </a:tc>
                <a:extLst>
                  <a:ext uri="{0D108BD9-81ED-4DB2-BD59-A6C34878D82A}">
                    <a16:rowId xmlns:a16="http://schemas.microsoft.com/office/drawing/2014/main" val="10001"/>
                  </a:ext>
                </a:extLst>
              </a:tr>
              <a:tr h="707525">
                <a:tc>
                  <a:txBody>
                    <a:bodyPr/>
                    <a:lstStyle/>
                    <a:p>
                      <a:pPr marL="0" marR="0" lvl="0" indent="0" algn="l" rtl="0">
                        <a:spcBef>
                          <a:spcPts val="0"/>
                        </a:spcBef>
                        <a:spcAft>
                          <a:spcPts val="0"/>
                        </a:spcAft>
                        <a:buNone/>
                      </a:pPr>
                      <a:r>
                        <a:rPr lang="en-US" sz="1800" b="1">
                          <a:solidFill>
                            <a:schemeClr val="lt1"/>
                          </a:solidFill>
                        </a:rPr>
                        <a:t>Group Size </a:t>
                      </a:r>
                      <a:endParaRPr sz="1800" b="1">
                        <a:solidFill>
                          <a:schemeClr val="lt1"/>
                        </a:solidFill>
                      </a:endParaRPr>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Whole group with flexible grouping</a:t>
                      </a:r>
                      <a:endParaRPr sz="1700"/>
                    </a:p>
                  </a:txBody>
                  <a:tcPr marL="91450" marR="0" marT="45725" marB="45725"/>
                </a:tc>
                <a:tc>
                  <a:txBody>
                    <a:bodyPr/>
                    <a:lstStyle/>
                    <a:p>
                      <a:pPr marL="0" marR="0" lvl="0" indent="0" algn="l" rtl="0">
                        <a:spcBef>
                          <a:spcPts val="0"/>
                        </a:spcBef>
                        <a:spcAft>
                          <a:spcPts val="0"/>
                        </a:spcAft>
                        <a:buNone/>
                      </a:pPr>
                      <a:r>
                        <a:rPr lang="en-US" sz="1700"/>
                        <a:t>Small, homogeneous grouping (1:3-1:5)</a:t>
                      </a:r>
                      <a:endParaRPr sz="1700"/>
                    </a:p>
                  </a:txBody>
                  <a:tcPr marL="91450" marR="91450" marT="45725" marB="45725"/>
                </a:tc>
                <a:tc>
                  <a:txBody>
                    <a:bodyPr/>
                    <a:lstStyle/>
                    <a:p>
                      <a:pPr marL="0" lvl="0" indent="0" algn="l" rtl="0">
                        <a:spcBef>
                          <a:spcPts val="0"/>
                        </a:spcBef>
                        <a:spcAft>
                          <a:spcPts val="0"/>
                        </a:spcAft>
                        <a:buNone/>
                      </a:pPr>
                      <a:r>
                        <a:rPr lang="en-US" sz="1700"/>
                        <a:t>Small, homogeneous grouping (1:1-1:3)</a:t>
                      </a:r>
                      <a:endParaRPr sz="1700"/>
                    </a:p>
                  </a:txBody>
                  <a:tcPr marL="91450" marR="0" marT="45725" marB="45725"/>
                </a:tc>
                <a:extLst>
                  <a:ext uri="{0D108BD9-81ED-4DB2-BD59-A6C34878D82A}">
                    <a16:rowId xmlns:a16="http://schemas.microsoft.com/office/drawing/2014/main" val="10002"/>
                  </a:ext>
                </a:extLst>
              </a:tr>
              <a:tr h="531900">
                <a:tc>
                  <a:txBody>
                    <a:bodyPr/>
                    <a:lstStyle/>
                    <a:p>
                      <a:pPr marL="0" marR="0" lvl="0" indent="0" algn="l" rtl="0">
                        <a:spcBef>
                          <a:spcPts val="0"/>
                        </a:spcBef>
                        <a:spcAft>
                          <a:spcPts val="0"/>
                        </a:spcAft>
                        <a:buNone/>
                      </a:pPr>
                      <a:r>
                        <a:rPr lang="en-US" sz="1800" b="1">
                          <a:solidFill>
                            <a:schemeClr val="lt1"/>
                          </a:solidFill>
                        </a:rPr>
                        <a:t>Assessment</a:t>
                      </a:r>
                      <a:endParaRPr sz="1800"/>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Screening, 3 times yearly</a:t>
                      </a:r>
                      <a:endParaRPr sz="1700"/>
                    </a:p>
                  </a:txBody>
                  <a:tcPr marL="91450" marR="0" marT="45725" marB="45725"/>
                </a:tc>
                <a:tc>
                  <a:txBody>
                    <a:bodyPr/>
                    <a:lstStyle/>
                    <a:p>
                      <a:pPr marL="0" marR="0" lvl="0" indent="0" algn="l" rtl="0">
                        <a:spcBef>
                          <a:spcPts val="0"/>
                        </a:spcBef>
                        <a:spcAft>
                          <a:spcPts val="0"/>
                        </a:spcAft>
                        <a:buNone/>
                      </a:pPr>
                      <a:r>
                        <a:rPr lang="en-US" sz="1700"/>
                        <a:t>Biweekly</a:t>
                      </a:r>
                      <a:endParaRPr sz="1700"/>
                    </a:p>
                  </a:txBody>
                  <a:tcPr marL="91450" marR="91450" marT="45725" marB="45725"/>
                </a:tc>
                <a:tc>
                  <a:txBody>
                    <a:bodyPr/>
                    <a:lstStyle/>
                    <a:p>
                      <a:pPr marL="0" marR="0" lvl="0" indent="0" algn="l" rtl="0">
                        <a:spcBef>
                          <a:spcPts val="0"/>
                        </a:spcBef>
                        <a:spcAft>
                          <a:spcPts val="0"/>
                        </a:spcAft>
                        <a:buNone/>
                      </a:pPr>
                      <a:r>
                        <a:rPr lang="en-US" sz="1700"/>
                        <a:t>Weekly</a:t>
                      </a:r>
                      <a:endParaRPr sz="1700"/>
                    </a:p>
                  </a:txBody>
                  <a:tcPr marL="91450" marR="0" marT="45725" marB="45725"/>
                </a:tc>
                <a:extLst>
                  <a:ext uri="{0D108BD9-81ED-4DB2-BD59-A6C34878D82A}">
                    <a16:rowId xmlns:a16="http://schemas.microsoft.com/office/drawing/2014/main" val="10003"/>
                  </a:ext>
                </a:extLst>
              </a:tr>
              <a:tr h="987600">
                <a:tc>
                  <a:txBody>
                    <a:bodyPr/>
                    <a:lstStyle/>
                    <a:p>
                      <a:pPr marL="0" marR="0" lvl="0" indent="0" algn="l" rtl="0">
                        <a:spcBef>
                          <a:spcPts val="0"/>
                        </a:spcBef>
                        <a:spcAft>
                          <a:spcPts val="0"/>
                        </a:spcAft>
                        <a:buNone/>
                      </a:pPr>
                      <a:r>
                        <a:rPr lang="en-US" sz="1800" b="1">
                          <a:solidFill>
                            <a:schemeClr val="lt1"/>
                          </a:solidFill>
                        </a:rPr>
                        <a:t>Population Served</a:t>
                      </a:r>
                      <a:endParaRPr sz="1800" b="1">
                        <a:solidFill>
                          <a:schemeClr val="lt1"/>
                        </a:solidFill>
                      </a:endParaRPr>
                    </a:p>
                  </a:txBody>
                  <a:tcPr marL="91800" marR="91800" marT="45725" marB="45725">
                    <a:solidFill>
                      <a:srgbClr val="6986A3"/>
                    </a:solidFill>
                  </a:tcPr>
                </a:tc>
                <a:tc>
                  <a:txBody>
                    <a:bodyPr/>
                    <a:lstStyle/>
                    <a:p>
                      <a:pPr marL="0" marR="0" lvl="0" indent="0" algn="l" rtl="0">
                        <a:spcBef>
                          <a:spcPts val="0"/>
                        </a:spcBef>
                        <a:spcAft>
                          <a:spcPts val="0"/>
                        </a:spcAft>
                        <a:buNone/>
                      </a:pPr>
                      <a:r>
                        <a:rPr lang="en-US" sz="1700"/>
                        <a:t>All students</a:t>
                      </a:r>
                      <a:endParaRPr sz="1700"/>
                    </a:p>
                  </a:txBody>
                  <a:tcPr marL="91450" marR="0" marT="45725" marB="45725"/>
                </a:tc>
                <a:tc>
                  <a:txBody>
                    <a:bodyPr/>
                    <a:lstStyle/>
                    <a:p>
                      <a:pPr marL="0" marR="0" lvl="0" indent="0" algn="l" rtl="0">
                        <a:spcBef>
                          <a:spcPts val="0"/>
                        </a:spcBef>
                        <a:spcAft>
                          <a:spcPts val="0"/>
                        </a:spcAft>
                        <a:buNone/>
                      </a:pPr>
                      <a:r>
                        <a:rPr lang="en-US" sz="1700"/>
                        <a:t>Students identified as at risk (10%–15%) </a:t>
                      </a:r>
                      <a:endParaRPr sz="1700"/>
                    </a:p>
                  </a:txBody>
                  <a:tcPr marL="91450" marR="91450" marT="45725" marB="45725"/>
                </a:tc>
                <a:tc>
                  <a:txBody>
                    <a:bodyPr/>
                    <a:lstStyle/>
                    <a:p>
                      <a:pPr marL="0" marR="0" lvl="0" indent="0" algn="l" rtl="0">
                        <a:spcBef>
                          <a:spcPts val="0"/>
                        </a:spcBef>
                        <a:spcAft>
                          <a:spcPts val="0"/>
                        </a:spcAft>
                        <a:buNone/>
                      </a:pPr>
                      <a:r>
                        <a:rPr lang="en-US" sz="1700"/>
                        <a:t>Significant and </a:t>
                      </a:r>
                      <a:endParaRPr sz="1700"/>
                    </a:p>
                    <a:p>
                      <a:pPr marL="0" marR="0" lvl="0" indent="0" algn="l" rtl="0">
                        <a:spcBef>
                          <a:spcPts val="0"/>
                        </a:spcBef>
                        <a:spcAft>
                          <a:spcPts val="0"/>
                        </a:spcAft>
                        <a:buNone/>
                      </a:pPr>
                      <a:r>
                        <a:rPr lang="en-US" sz="1700"/>
                        <a:t>persistent learning needs, nonresponders (1%–5%)</a:t>
                      </a:r>
                      <a:endParaRPr sz="1700"/>
                    </a:p>
                  </a:txBody>
                  <a:tcPr marL="91450" marR="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CRTI-Arkansas_PTT_042715TEMPLATE">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7580</Words>
  <Application>Microsoft Macintosh PowerPoint</Application>
  <PresentationFormat>On-screen Show (4:3)</PresentationFormat>
  <Paragraphs>746</Paragraphs>
  <Slides>62</Slides>
  <Notes>62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62</vt:i4>
      </vt:variant>
    </vt:vector>
  </HeadingPairs>
  <TitlesOfParts>
    <vt:vector size="77" baseType="lpstr">
      <vt:lpstr>Noto Sans Symbols</vt:lpstr>
      <vt:lpstr>Arial Narrow</vt:lpstr>
      <vt:lpstr>Times New Roman</vt:lpstr>
      <vt:lpstr>Calibri</vt:lpstr>
      <vt:lpstr>Franklin Gothic</vt:lpstr>
      <vt:lpstr>Arial</vt:lpstr>
      <vt:lpstr>Courier New</vt:lpstr>
      <vt:lpstr>Source Sans Pro</vt:lpstr>
      <vt:lpstr>Libre Franklin</vt:lpstr>
      <vt:lpstr>CRTI-Arkansas_PTT_042715TEMPLATE</vt:lpstr>
      <vt:lpstr>Basic</vt:lpstr>
      <vt:lpstr>Divider Master</vt:lpstr>
      <vt:lpstr>Basic</vt:lpstr>
      <vt:lpstr>Basic</vt:lpstr>
      <vt:lpstr>4_Basic</vt:lpstr>
      <vt:lpstr>PowerPoint Presentation</vt:lpstr>
      <vt:lpstr>Secondary RTI Series Overview</vt:lpstr>
      <vt:lpstr>Module 13 Objectives</vt:lpstr>
      <vt:lpstr>THINK-PAIR-SHARE</vt:lpstr>
      <vt:lpstr>RTI Overview</vt:lpstr>
      <vt:lpstr>Response to Intervention</vt:lpstr>
      <vt:lpstr>RTI Focus Area for  Secondary Setting</vt:lpstr>
      <vt:lpstr>RTI at All Grade Levels</vt:lpstr>
      <vt:lpstr>Across the Tiers</vt:lpstr>
      <vt:lpstr>Varying Evidence Standards</vt:lpstr>
      <vt:lpstr>Interventions Within an  RTI Framework</vt:lpstr>
      <vt:lpstr>Introduction to High Leverage Practices and Evidence-Based Practices</vt:lpstr>
      <vt:lpstr>Guiding Questions </vt:lpstr>
      <vt:lpstr>High Leverage Practices</vt:lpstr>
      <vt:lpstr>High Leverage Practices</vt:lpstr>
      <vt:lpstr>PowerPoint Presentation</vt:lpstr>
      <vt:lpstr>PowerPoint Presentation</vt:lpstr>
      <vt:lpstr>PowerPoint Presentation</vt:lpstr>
      <vt:lpstr>What are Evidenced-Based Practices?</vt:lpstr>
      <vt:lpstr>PowerPoint Presentation</vt:lpstr>
      <vt:lpstr>Across the Tiers</vt:lpstr>
      <vt:lpstr>Multi-Tiered System of Supports: Core Instruction</vt:lpstr>
      <vt:lpstr>PowerPoint Presentation</vt:lpstr>
      <vt:lpstr>Essential Components of RTI</vt:lpstr>
      <vt:lpstr>RTI Arkansas Model</vt:lpstr>
      <vt:lpstr>Purpose of Tier 1 Core Instruction </vt:lpstr>
      <vt:lpstr>Tier I Characteristics</vt:lpstr>
      <vt:lpstr>Tier I Critical Features</vt:lpstr>
      <vt:lpstr>Poor Quality of Tier 1 Impact</vt:lpstr>
      <vt:lpstr>Indicators of Tier 1 Concerns</vt:lpstr>
      <vt:lpstr>Key Characteristics of  High Quality Tier 1 Instruction</vt:lpstr>
      <vt:lpstr>Effective Instruction</vt:lpstr>
      <vt:lpstr>High Leverage Practices</vt:lpstr>
      <vt:lpstr>Tier 1 Adolescent Literacy Practices</vt:lpstr>
      <vt:lpstr>PowerPoint Presentation</vt:lpstr>
      <vt:lpstr>Secondary Core Tier 1  EBPs: School Completion</vt:lpstr>
      <vt:lpstr>Identifying Tier 1  Evidence-Based Practices</vt:lpstr>
      <vt:lpstr>Tier I: Self-Evaluation</vt:lpstr>
      <vt:lpstr>Multi-Tiered System of Supports: Supplemental and Intensive Intervention</vt:lpstr>
      <vt:lpstr>Supplemental and  Intensive Instruction Focus</vt:lpstr>
      <vt:lpstr>Tier II Supplemental Intervention</vt:lpstr>
      <vt:lpstr>Four Critical Features of Tier 2</vt:lpstr>
      <vt:lpstr>Tier 3: Intensive Intervention</vt:lpstr>
      <vt:lpstr>Who Needs Intensive Intervention?</vt:lpstr>
      <vt:lpstr>Essential Tier 3 Criteria</vt:lpstr>
      <vt:lpstr>Essential Tier 3 Criteria</vt:lpstr>
      <vt:lpstr>Key Considerations: Evidence-Based Interventions</vt:lpstr>
      <vt:lpstr>Key Considerations: Evidence-Based Interventions</vt:lpstr>
      <vt:lpstr>Fidelity of Implementation</vt:lpstr>
      <vt:lpstr>Fidelity &amp; Your RTI Framework</vt:lpstr>
      <vt:lpstr>What is Fidelity of Implementation?</vt:lpstr>
      <vt:lpstr>Why is Fidelity Important?</vt:lpstr>
      <vt:lpstr>Fidelity of Implementation</vt:lpstr>
      <vt:lpstr>Five Elements of Fidelity</vt:lpstr>
      <vt:lpstr>Tools to Assess Fidelity </vt:lpstr>
      <vt:lpstr>Monitoring Implementation Fidelity Checklist Resource</vt:lpstr>
      <vt:lpstr>Closing and Next Steps</vt:lpstr>
      <vt:lpstr>Disclaimer</vt:lpstr>
      <vt:lpstr>Team Action Planning </vt:lpstr>
      <vt:lpstr>Resources to Support Implementation of EBPs and HLPs</vt:lpstr>
      <vt:lpstr>Evidence-Based Practices Resources</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2020-10-21T13:29:03Z</dcterms:modified>
</cp:coreProperties>
</file>