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84" r:id="rId2"/>
    <p:sldMasterId id="2147483685" r:id="rId3"/>
    <p:sldMasterId id="2147483686" r:id="rId4"/>
  </p:sldMasterIdLst>
  <p:notesMasterIdLst>
    <p:notesMasterId r:id="rId6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Lst>
  <p:sldSz cx="9144000" cy="6858000" type="screen4x3"/>
  <p:notesSz cx="7010400" cy="9296400"/>
  <p:embeddedFontLst>
    <p:embeddedFont>
      <p:font typeface="Arial Narrow" panose="020B0604020202020204" pitchFamily="34" charset="0"/>
      <p:regular r:id="rId64"/>
      <p:bold r:id="rId65"/>
      <p:italic r:id="rId66"/>
      <p:boldItalic r:id="rId67"/>
    </p:embeddedFont>
    <p:embeddedFont>
      <p:font typeface="Franklin Gothic" panose="020B0603020102020204" pitchFamily="34" charset="0"/>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guide id="3" orient="horz" pos="4184">
          <p15:clr>
            <a:srgbClr val="A4A3A4"/>
          </p15:clr>
        </p15:guide>
        <p15:guide id="4" pos="429">
          <p15:clr>
            <a:srgbClr val="A4A3A4"/>
          </p15:clr>
        </p15:guide>
        <p15:guide id="5" pos="5619">
          <p15:clr>
            <a:srgbClr val="A4A3A4"/>
          </p15:clr>
        </p15:guide>
        <p15:guide id="6" pos="2885">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guide id="3" orient="horz" pos="2928">
          <p15:clr>
            <a:srgbClr val="A4A3A4"/>
          </p15:clr>
        </p15:guide>
        <p15:guide id="4" pos="2160">
          <p15:clr>
            <a:srgbClr val="A4A3A4"/>
          </p15:clr>
        </p15:guide>
        <p15:guide id="5" pos="225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D3257E-1E01-42CA-A82A-8727AED628A0}">
  <a:tblStyle styleId="{4BD3257E-1E01-42CA-A82A-8727AED628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F5AC3F5-6081-4E23-816C-5308B88C5570}"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0"/>
          </a:solidFill>
        </a:fill>
      </a:tcStyle>
    </a:wholeTbl>
    <a:band1H>
      <a:tcTxStyle/>
      <a:tcStyle>
        <a:tcBdr/>
        <a:fill>
          <a:solidFill>
            <a:srgbClr val="CED5DF"/>
          </a:solidFill>
        </a:fill>
      </a:tcStyle>
    </a:band1H>
    <a:band2H>
      <a:tcTxStyle/>
      <a:tcStyle>
        <a:tcBdr/>
      </a:tcStyle>
    </a:band2H>
    <a:band1V>
      <a:tcTxStyle/>
      <a:tcStyle>
        <a:tcBdr/>
        <a:fill>
          <a:solidFill>
            <a:srgbClr val="CED5D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9"/>
  </p:normalViewPr>
  <p:slideViewPr>
    <p:cSldViewPr snapToGrid="0">
      <p:cViewPr varScale="1">
        <p:scale>
          <a:sx n="108" d="100"/>
          <a:sy n="108" d="100"/>
        </p:scale>
        <p:origin x="1760" y="184"/>
      </p:cViewPr>
      <p:guideLst>
        <p:guide orient="horz"/>
        <p:guide/>
        <p:guide orient="horz" pos="4184"/>
        <p:guide pos="429"/>
        <p:guide pos="5619"/>
        <p:guide pos="2885"/>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09"/>
        <p:guide pos="2208"/>
        <p:guide orient="horz" pos="2928"/>
        <p:guide pos="2160"/>
        <p:guide pos="225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3.fntdata"/><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4" y="0"/>
            <a:ext cx="3038475" cy="465138"/>
          </a:xfrm>
          <a:prstGeom prst="rect">
            <a:avLst/>
          </a:prstGeom>
          <a:noFill/>
          <a:ln>
            <a:noFill/>
          </a:ln>
        </p:spPr>
        <p:txBody>
          <a:bodyPr spcFirstLastPara="1" wrap="square" lIns="93100" tIns="46550" rIns="93100" bIns="46550" anchor="t" anchorCtr="0">
            <a:noAutofit/>
          </a:bodyPr>
          <a:lstStyle>
            <a:lvl1pPr marR="0" lvl="0" algn="l" rtl="0">
              <a:spcBef>
                <a:spcPts val="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1927" y="0"/>
            <a:ext cx="3038475" cy="465138"/>
          </a:xfrm>
          <a:prstGeom prst="rect">
            <a:avLst/>
          </a:prstGeom>
          <a:noFill/>
          <a:ln>
            <a:noFill/>
          </a:ln>
        </p:spPr>
        <p:txBody>
          <a:bodyPr spcFirstLastPara="1" wrap="square" lIns="93100" tIns="46550" rIns="93100" bIns="46550" anchor="t" anchorCtr="0">
            <a:noAutofit/>
          </a:bodyPr>
          <a:lstStyle>
            <a:lvl1pPr marR="0" lvl="0" algn="r" rtl="0">
              <a:spcBef>
                <a:spcPts val="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26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5041" y="4416430"/>
            <a:ext cx="5140325" cy="4183063"/>
          </a:xfrm>
          <a:prstGeom prst="rect">
            <a:avLst/>
          </a:prstGeom>
          <a:noFill/>
          <a:ln>
            <a:noFill/>
          </a:ln>
        </p:spPr>
        <p:txBody>
          <a:bodyPr spcFirstLastPara="1" wrap="square" lIns="93100" tIns="46550" rIns="93100" bIns="4655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1pPr>
            <a:lvl2pPr marL="914400" marR="0" lvl="1" indent="-228600" algn="l" rtl="0">
              <a:spcBef>
                <a:spcPts val="36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2pPr>
            <a:lvl3pPr marL="1371600" marR="0" lvl="2" indent="-228600" algn="l" rtl="0">
              <a:spcBef>
                <a:spcPts val="36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3pPr>
            <a:lvl4pPr marL="1828800" marR="0" lvl="3" indent="-228600" algn="l" rtl="0">
              <a:spcBef>
                <a:spcPts val="36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4pPr>
            <a:lvl5pPr marL="2286000" marR="0" lvl="4" indent="-228600" algn="l" rtl="0">
              <a:spcBef>
                <a:spcPts val="36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4" y="8831268"/>
            <a:ext cx="3038475" cy="465137"/>
          </a:xfrm>
          <a:prstGeom prst="rect">
            <a:avLst/>
          </a:prstGeom>
          <a:noFill/>
          <a:ln>
            <a:noFill/>
          </a:ln>
        </p:spPr>
        <p:txBody>
          <a:bodyPr spcFirstLastPara="1" wrap="square" lIns="93100" tIns="46550" rIns="93100" bIns="46550" anchor="b" anchorCtr="0">
            <a:noAutofit/>
          </a:bodyPr>
          <a:lstStyle>
            <a:lvl1pPr marR="0" lvl="0" algn="l" rtl="0">
              <a:spcBef>
                <a:spcPts val="0"/>
              </a:spcBef>
              <a:spcAft>
                <a:spcPts val="0"/>
              </a:spcAft>
              <a:buSzPts val="1400"/>
              <a:buNone/>
              <a:defRPr sz="1200" b="0" i="0" u="none" strike="noStrike" cap="none">
                <a:solidFill>
                  <a:schemeClr val="dk1"/>
                </a:solidFill>
                <a:latin typeface="Franklin Gothic"/>
                <a:ea typeface="Franklin Gothic"/>
                <a:cs typeface="Franklin Gothic"/>
                <a:sym typeface="Franklin Gothic"/>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1927" y="8831268"/>
            <a:ext cx="3038475" cy="465137"/>
          </a:xfrm>
          <a:prstGeom prst="rect">
            <a:avLst/>
          </a:prstGeom>
          <a:noFill/>
          <a:ln>
            <a:noFill/>
          </a:ln>
        </p:spPr>
        <p:txBody>
          <a:bodyPr spcFirstLastPara="1" wrap="square" lIns="93100" tIns="46550" rIns="93100" bIns="465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Franklin Gothic"/>
                <a:ea typeface="Franklin Gothic"/>
                <a:cs typeface="Franklin Gothic"/>
                <a:sym typeface="Franklin Gothic"/>
              </a:rPr>
              <a:t>‹#›</a:t>
            </a:fld>
            <a:endParaRPr sz="1200" b="0" i="0" u="none" strike="noStrike" cap="none">
              <a:solidFill>
                <a:schemeClr val="dk1"/>
              </a:solidFill>
              <a:latin typeface="Franklin Gothic"/>
              <a:ea typeface="Franklin Gothic"/>
              <a:cs typeface="Franklin Gothic"/>
              <a:sym typeface="Franklin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dese.ade.arkansas.gov/divisions/public-school-accountability/school-performance/graduation-rat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dese.ade.arkansas.gov/divisions/public-school-accountability/school-performance/graduation-rat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r-glr.ne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9e5ec048b_0_76: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5" name="Google Shape;195;g89e5ec048b_0_76:notes"/>
          <p:cNvSpPr txBox="1">
            <a:spLocks noGrp="1"/>
          </p:cNvSpPr>
          <p:nvPr>
            <p:ph type="body" idx="1"/>
          </p:nvPr>
        </p:nvSpPr>
        <p:spPr>
          <a:xfrm>
            <a:off x="935042" y="4416428"/>
            <a:ext cx="5140200" cy="41832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sz="1100">
              <a:latin typeface="Calibri"/>
              <a:ea typeface="Calibri"/>
              <a:cs typeface="Calibri"/>
              <a:sym typeface="Calibri"/>
            </a:endParaRPr>
          </a:p>
        </p:txBody>
      </p:sp>
      <p:sp>
        <p:nvSpPr>
          <p:cNvPr id="196" name="Google Shape;196;g89e5ec048b_0_76:notes"/>
          <p:cNvSpPr txBox="1">
            <a:spLocks noGrp="1"/>
          </p:cNvSpPr>
          <p:nvPr>
            <p:ph type="sldNum" idx="12"/>
          </p:nvPr>
        </p:nvSpPr>
        <p:spPr>
          <a:xfrm>
            <a:off x="3971928" y="8831268"/>
            <a:ext cx="3038700" cy="4653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869be14bb9_0_246: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869be14bb9_0_246: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Many districts and schools self-identify as “implementing RTI”; however, they are not implementing all of the necessary components.  </a:t>
            </a:r>
            <a:endParaRPr/>
          </a:p>
          <a:p>
            <a:pPr marL="0" lvl="0" indent="0" algn="l" rtl="0">
              <a:spcBef>
                <a:spcPts val="360"/>
              </a:spcBef>
              <a:spcAft>
                <a:spcPts val="0"/>
              </a:spcAft>
              <a:buClr>
                <a:schemeClr val="dk1"/>
              </a:buClr>
              <a:buSzPts val="1100"/>
              <a:buFont typeface="Arial"/>
              <a:buNone/>
            </a:pPr>
            <a:r>
              <a:rPr lang="en-US" i="1"/>
              <a:t>Read the slide.</a:t>
            </a:r>
            <a:endParaRPr i="1"/>
          </a:p>
          <a:p>
            <a:pPr marL="0" lvl="0" indent="0" algn="l" rtl="0">
              <a:spcBef>
                <a:spcPts val="360"/>
              </a:spcBef>
              <a:spcAft>
                <a:spcPts val="0"/>
              </a:spcAft>
              <a:buNone/>
            </a:pPr>
            <a:endParaRPr/>
          </a:p>
        </p:txBody>
      </p:sp>
      <p:sp>
        <p:nvSpPr>
          <p:cNvPr id="296" name="Google Shape;296;g869be14bb9_0_246: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69be14bb9_0_241: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69be14bb9_0_241: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Often, districts and schools focus on the wrong questions, such as: How do we get students to proficiency on state tests?  How do we meet the legal requirements for the state or federal law?  What is wrong with the student?</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Clr>
                <a:schemeClr val="dk1"/>
              </a:buClr>
              <a:buSzPts val="1100"/>
              <a:buFont typeface="Arial"/>
              <a:buNone/>
            </a:pPr>
            <a:r>
              <a:rPr lang="en-US"/>
              <a:t>Instead, focus on the right questions.  </a:t>
            </a:r>
            <a:r>
              <a:rPr lang="en-US" i="1"/>
              <a:t>Read the slide.</a:t>
            </a:r>
            <a:endParaRPr i="1"/>
          </a:p>
          <a:p>
            <a:pPr marL="0" lvl="0" indent="0" algn="l" rtl="0">
              <a:spcBef>
                <a:spcPts val="360"/>
              </a:spcBef>
              <a:spcAft>
                <a:spcPts val="0"/>
              </a:spcAft>
              <a:buNone/>
            </a:pPr>
            <a:endParaRPr/>
          </a:p>
        </p:txBody>
      </p:sp>
      <p:sp>
        <p:nvSpPr>
          <p:cNvPr id="305" name="Google Shape;305;g869be14bb9_0_241: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69be14bb9_0_236: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69be14bb9_0_236: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i="1"/>
              <a:t>Read the slide</a:t>
            </a:r>
            <a:r>
              <a:rPr lang="en-US"/>
              <a:t>. </a:t>
            </a:r>
            <a:endParaRPr/>
          </a:p>
          <a:p>
            <a:pPr marL="0" lvl="0" indent="0" algn="l" rtl="0">
              <a:spcBef>
                <a:spcPts val="360"/>
              </a:spcBef>
              <a:spcAft>
                <a:spcPts val="0"/>
              </a:spcAft>
              <a:buClr>
                <a:schemeClr val="dk1"/>
              </a:buClr>
              <a:buFont typeface="Arial"/>
              <a:buNone/>
            </a:pPr>
            <a:endParaRPr/>
          </a:p>
          <a:p>
            <a:pPr marL="0" lvl="0" indent="0" algn="l" rtl="0">
              <a:spcBef>
                <a:spcPts val="360"/>
              </a:spcBef>
              <a:spcAft>
                <a:spcPts val="0"/>
              </a:spcAft>
              <a:buClr>
                <a:schemeClr val="dk1"/>
              </a:buClr>
              <a:buFont typeface="Arial"/>
              <a:buNone/>
            </a:pPr>
            <a:r>
              <a:rPr lang="en-US"/>
              <a:t>Answers to questions like these assist secondary schools in developing RTI models that are likely to produce positive outcomes for students. When the outcomes and design of the RTI model match the identified needs of the school and its students, schools are more likely to experience higher levels of staff ownership, fidelity of implementation, and improved student outcomes.  </a:t>
            </a:r>
            <a:endParaRPr i="1"/>
          </a:p>
          <a:p>
            <a:pPr marL="0" lvl="0" indent="0" algn="l" rtl="0">
              <a:spcBef>
                <a:spcPts val="360"/>
              </a:spcBef>
              <a:spcAft>
                <a:spcPts val="0"/>
              </a:spcAft>
              <a:buNone/>
            </a:pPr>
            <a:endParaRPr/>
          </a:p>
        </p:txBody>
      </p:sp>
      <p:sp>
        <p:nvSpPr>
          <p:cNvPr id="313" name="Google Shape;313;g869be14bb9_0_236: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869be14bb9_0_231: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869be14bb9_0_231: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a:t>Is RTI the same for all grade levels?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 primary difference in elementary and secondary RTI models are their focus and desired outcomes.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Middle school or junior high school models vary based on the needs and design of the school. In some cases, 6</a:t>
            </a:r>
            <a:r>
              <a:rPr lang="en-US" baseline="30000"/>
              <a:t>th</a:t>
            </a:r>
            <a:r>
              <a:rPr lang="en-US"/>
              <a:t> grade RTI models look more similar to elementary models. However, 7</a:t>
            </a:r>
            <a:r>
              <a:rPr lang="en-US" baseline="30000"/>
              <a:t>th</a:t>
            </a:r>
            <a:r>
              <a:rPr lang="en-US"/>
              <a:t> and 8</a:t>
            </a:r>
            <a:r>
              <a:rPr lang="en-US" baseline="30000"/>
              <a:t>th</a:t>
            </a:r>
            <a:r>
              <a:rPr lang="en-US"/>
              <a:t> grade models are more similar to high school models. </a:t>
            </a:r>
            <a:endParaRPr/>
          </a:p>
          <a:p>
            <a:pPr marL="0" lvl="0" indent="0" algn="l" rtl="0">
              <a:spcBef>
                <a:spcPts val="360"/>
              </a:spcBef>
              <a:spcAft>
                <a:spcPts val="0"/>
              </a:spcAft>
              <a:buNone/>
            </a:pPr>
            <a:endParaRPr/>
          </a:p>
        </p:txBody>
      </p:sp>
      <p:sp>
        <p:nvSpPr>
          <p:cNvPr id="321" name="Google Shape;321;g869be14bb9_0_231: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869be14bb9_0_226: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869be14bb9_0_226: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a:t>Unlike elementary schools, where the outcomes of interest are typically proficiency of basic academic skills or appropriate behavior, secondary schools may have very narrowly focused models or schoolwide models. The outcome and design of the model should be based on the needs of the school and its students. Some examples of common broad outcomes includes….</a:t>
            </a:r>
            <a:r>
              <a:rPr lang="en-US" i="1"/>
              <a:t>Read first column. </a:t>
            </a:r>
            <a:endParaRPr i="1"/>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In some cases, schools have identified an outcome, that unless immediately addressed, negatively impacts overall broad outcomes. Schools choosing site specific outcomes, like the ones in the second column, as the outcome for the RTI activities, eventually shift their RTI model to focus on a broader outcome after the target issue is addressed.  Focusing on specific outcomes initially can help build staff ownership (viewed as relevant to a critical need) and immediate gains in student outcomes (targeted efforts). </a:t>
            </a:r>
            <a:endParaRPr/>
          </a:p>
          <a:p>
            <a:pPr marL="0" lvl="0" indent="0" algn="l" rtl="0">
              <a:spcBef>
                <a:spcPts val="360"/>
              </a:spcBef>
              <a:spcAft>
                <a:spcPts val="0"/>
              </a:spcAft>
              <a:buNone/>
            </a:pPr>
            <a:endParaRPr/>
          </a:p>
        </p:txBody>
      </p:sp>
      <p:sp>
        <p:nvSpPr>
          <p:cNvPr id="329" name="Google Shape;329;g869be14bb9_0_226: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24a5220e9_0_9: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9" name="Google Shape;339;g824a5220e9_0_9:notes"/>
          <p:cNvSpPr txBox="1">
            <a:spLocks noGrp="1"/>
          </p:cNvSpPr>
          <p:nvPr>
            <p:ph type="body" idx="1"/>
          </p:nvPr>
        </p:nvSpPr>
        <p:spPr>
          <a:xfrm>
            <a:off x="935042" y="4416428"/>
            <a:ext cx="5140200" cy="4183200"/>
          </a:xfrm>
          <a:prstGeom prst="rect">
            <a:avLst/>
          </a:prstGeom>
          <a:noFill/>
          <a:ln>
            <a:noFill/>
          </a:ln>
        </p:spPr>
        <p:txBody>
          <a:bodyPr spcFirstLastPara="1" wrap="square" lIns="93025" tIns="46525" rIns="93025" bIns="465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340" name="Google Shape;340;g824a5220e9_0_9:notes"/>
          <p:cNvSpPr txBox="1">
            <a:spLocks noGrp="1"/>
          </p:cNvSpPr>
          <p:nvPr>
            <p:ph type="sldNum" idx="12"/>
          </p:nvPr>
        </p:nvSpPr>
        <p:spPr>
          <a:xfrm>
            <a:off x="3971928" y="8831268"/>
            <a:ext cx="3038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69be14bb9_0_221: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69be14bb9_0_221: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100"/>
              <a:buFont typeface="Arial"/>
              <a:buNone/>
            </a:pPr>
            <a:r>
              <a:rPr lang="en-US"/>
              <a:t>Why do districts and schools need an early warning system?  The data on the slide only represents the Arkansas 4-year graduation rates for 2018 and 2019.  Take a moment to analyze the data. What do you notice?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i="1"/>
              <a:t>Trainer Notes: Present the data on the slide.  Remind participants that the data is only represents the 4-year graduation rates.  Allow 1-2 minutes for participants to share out responses to the question: What do you notice?  </a:t>
            </a:r>
            <a:endParaRPr i="1"/>
          </a:p>
          <a:p>
            <a:pPr marL="0" lvl="0" indent="0" algn="l" rtl="0">
              <a:spcBef>
                <a:spcPts val="0"/>
              </a:spcBef>
              <a:spcAft>
                <a:spcPts val="0"/>
              </a:spcAft>
              <a:buClr>
                <a:schemeClr val="dk1"/>
              </a:buClr>
              <a:buSzPts val="1100"/>
              <a:buFont typeface="Arial"/>
              <a:buNone/>
            </a:pPr>
            <a:r>
              <a:rPr lang="en-US" i="1"/>
              <a:t> </a:t>
            </a:r>
            <a:endParaRPr i="1"/>
          </a:p>
          <a:p>
            <a:pPr marL="0" lvl="0" indent="0" algn="l" rtl="0">
              <a:spcBef>
                <a:spcPts val="0"/>
              </a:spcBef>
              <a:spcAft>
                <a:spcPts val="0"/>
              </a:spcAft>
              <a:buClr>
                <a:schemeClr val="dk1"/>
              </a:buClr>
              <a:buSzPts val="1100"/>
              <a:buFont typeface="Arial"/>
              <a:buNone/>
            </a:pPr>
            <a:r>
              <a:rPr lang="en-US" i="1"/>
              <a:t>Data: </a:t>
            </a:r>
            <a:r>
              <a:rPr lang="en-US" i="1" u="sng">
                <a:solidFill>
                  <a:schemeClr val="hlink"/>
                </a:solidFill>
                <a:hlinkClick r:id="rId3"/>
              </a:rPr>
              <a:t>http://dese.ade.arkansas.gov/divisions/public-school-accountability/school-performance/graduation-rate</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400"/>
              <a:buFont typeface="Arial"/>
              <a:buNone/>
            </a:pPr>
            <a:r>
              <a:rPr lang="en-US"/>
              <a:t>CC Images from Pixabay.com</a:t>
            </a:r>
            <a:endParaRPr/>
          </a:p>
          <a:p>
            <a:pPr marL="0" lvl="0" indent="0" algn="l" rtl="0">
              <a:spcBef>
                <a:spcPts val="360"/>
              </a:spcBef>
              <a:spcAft>
                <a:spcPts val="0"/>
              </a:spcAft>
              <a:buNone/>
            </a:pPr>
            <a:endParaRPr/>
          </a:p>
        </p:txBody>
      </p:sp>
      <p:sp>
        <p:nvSpPr>
          <p:cNvPr id="347" name="Google Shape;347;g869be14bb9_0_221: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869be14bb9_0_347: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869be14bb9_0_347: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100"/>
              <a:buFont typeface="Arial"/>
              <a:buNone/>
            </a:pPr>
            <a:r>
              <a:rPr lang="en-US"/>
              <a:t>When the two years of data is combined, it shows that 8,334 students did not graduate high school.  Research shows that most students who exit school before graduating struggled in or disengaged from school for three to four or more years before dropping out.  Nearly all dropouts are identifiable and preventable.  </a:t>
            </a:r>
            <a:endParaRPr/>
          </a:p>
          <a:p>
            <a:pPr marL="0" lvl="0" indent="0" algn="l" rtl="0">
              <a:spcBef>
                <a:spcPts val="0"/>
              </a:spcBef>
              <a:spcAft>
                <a:spcPts val="0"/>
              </a:spcAft>
              <a:buClr>
                <a:schemeClr val="dk1"/>
              </a:buClr>
              <a:buSzPts val="1100"/>
              <a:buFont typeface="Arial"/>
              <a:buNone/>
            </a:pPr>
            <a:r>
              <a:rPr lang="en-US"/>
              <a:t> </a:t>
            </a:r>
            <a:r>
              <a:rPr lang="en-US" i="1"/>
              <a:t> </a:t>
            </a:r>
            <a:endParaRPr i="1"/>
          </a:p>
          <a:p>
            <a:pPr marL="0" lvl="0" indent="0" algn="l" rtl="0">
              <a:spcBef>
                <a:spcPts val="0"/>
              </a:spcBef>
              <a:spcAft>
                <a:spcPts val="0"/>
              </a:spcAft>
              <a:buClr>
                <a:schemeClr val="dk1"/>
              </a:buClr>
              <a:buSzPts val="1100"/>
              <a:buFont typeface="Arial"/>
              <a:buNone/>
            </a:pPr>
            <a:r>
              <a:rPr lang="en-US" i="1"/>
              <a:t>Data: </a:t>
            </a:r>
            <a:r>
              <a:rPr lang="en-US" i="1" u="sng">
                <a:solidFill>
                  <a:schemeClr val="hlink"/>
                </a:solidFill>
                <a:hlinkClick r:id="rId3"/>
              </a:rPr>
              <a:t>http://dese.ade.arkansas.gov/divisions/public-school-accountability/school-performance/graduation-rate</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400"/>
              <a:buFont typeface="Arial"/>
              <a:buNone/>
            </a:pPr>
            <a:r>
              <a:rPr lang="en-US"/>
              <a:t>CC Images from Pixabay.com</a:t>
            </a:r>
            <a:endParaRPr/>
          </a:p>
          <a:p>
            <a:pPr marL="0" lvl="0" indent="0" algn="l" rtl="0">
              <a:spcBef>
                <a:spcPts val="360"/>
              </a:spcBef>
              <a:spcAft>
                <a:spcPts val="0"/>
              </a:spcAft>
              <a:buNone/>
            </a:pPr>
            <a:endParaRPr/>
          </a:p>
        </p:txBody>
      </p:sp>
      <p:sp>
        <p:nvSpPr>
          <p:cNvPr id="367" name="Google Shape;367;g869be14bb9_0_347: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869be14bb9_0_342: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869be14bb9_0_342: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i="1"/>
              <a:t>Read the slide.</a:t>
            </a:r>
            <a:endParaRPr i="1"/>
          </a:p>
          <a:p>
            <a:pPr marL="0" lvl="0" indent="0" algn="l" rtl="0">
              <a:spcBef>
                <a:spcPts val="360"/>
              </a:spcBef>
              <a:spcAft>
                <a:spcPts val="0"/>
              </a:spcAft>
              <a:buClr>
                <a:schemeClr val="dk1"/>
              </a:buClr>
              <a:buSzPts val="1100"/>
              <a:buFont typeface="Arial"/>
              <a:buNone/>
            </a:pPr>
            <a:endParaRPr i="1"/>
          </a:p>
          <a:p>
            <a:pPr marL="0" lvl="0" indent="0" algn="l" rtl="0">
              <a:spcBef>
                <a:spcPts val="360"/>
              </a:spcBef>
              <a:spcAft>
                <a:spcPts val="0"/>
              </a:spcAft>
              <a:buClr>
                <a:schemeClr val="dk1"/>
              </a:buClr>
              <a:buSzPts val="1100"/>
              <a:buFont typeface="Arial"/>
              <a:buNone/>
            </a:pPr>
            <a:r>
              <a:rPr lang="en-US"/>
              <a:t>CC Images from Pixabay.com</a:t>
            </a:r>
            <a:endParaRPr/>
          </a:p>
          <a:p>
            <a:pPr marL="0" lvl="0" indent="0" algn="l" rtl="0">
              <a:spcBef>
                <a:spcPts val="360"/>
              </a:spcBef>
              <a:spcAft>
                <a:spcPts val="0"/>
              </a:spcAft>
              <a:buNone/>
            </a:pPr>
            <a:endParaRPr/>
          </a:p>
        </p:txBody>
      </p:sp>
      <p:sp>
        <p:nvSpPr>
          <p:cNvPr id="387" name="Google Shape;387;g869be14bb9_0_342: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869be14bb9_0_337: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869be14bb9_0_337: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i="1"/>
              <a:t>Read the slide.  </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Clr>
                <a:schemeClr val="dk1"/>
              </a:buClr>
              <a:buSzPts val="1100"/>
              <a:buFont typeface="Arial"/>
              <a:buNone/>
            </a:pPr>
            <a:r>
              <a:rPr lang="en-US"/>
              <a:t>CC Images from Pixabay.com</a:t>
            </a:r>
            <a:endParaRPr/>
          </a:p>
        </p:txBody>
      </p:sp>
      <p:sp>
        <p:nvSpPr>
          <p:cNvPr id="398" name="Google Shape;398;g869be14bb9_0_337: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69be14bb9_0_65:notes"/>
          <p:cNvSpPr>
            <a:spLocks noGrp="1" noRot="1" noChangeAspect="1"/>
          </p:cNvSpPr>
          <p:nvPr>
            <p:ph type="sldImg" idx="2"/>
          </p:nvPr>
        </p:nvSpPr>
        <p:spPr>
          <a:xfrm>
            <a:off x="1175835" y="697866"/>
            <a:ext cx="4658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 name="Google Shape;203;g869be14bb9_0_65:notes"/>
          <p:cNvSpPr txBox="1">
            <a:spLocks noGrp="1"/>
          </p:cNvSpPr>
          <p:nvPr>
            <p:ph type="body" idx="1"/>
          </p:nvPr>
        </p:nvSpPr>
        <p:spPr>
          <a:xfrm>
            <a:off x="935039" y="4416428"/>
            <a:ext cx="5140200" cy="4182900"/>
          </a:xfrm>
          <a:prstGeom prst="rect">
            <a:avLst/>
          </a:prstGeom>
          <a:noFill/>
          <a:ln>
            <a:noFill/>
          </a:ln>
        </p:spPr>
        <p:txBody>
          <a:bodyPr spcFirstLastPara="1" wrap="square" lIns="93375" tIns="46675" rIns="93375" bIns="46675" anchor="t" anchorCtr="0">
            <a:noAutofit/>
          </a:bodyPr>
          <a:lstStyle/>
          <a:p>
            <a:pPr marL="0" lvl="0" indent="0" algn="l" rtl="0">
              <a:spcBef>
                <a:spcPts val="0"/>
              </a:spcBef>
              <a:spcAft>
                <a:spcPts val="0"/>
              </a:spcAft>
              <a:buClr>
                <a:schemeClr val="dk1"/>
              </a:buClr>
              <a:buFont typeface="Arial"/>
              <a:buNone/>
            </a:pPr>
            <a:r>
              <a:rPr lang="en-US"/>
              <a:t>This is the second module in a 3-part series designed to increased knowledge and skills to implement RTI at the secondary level. </a:t>
            </a:r>
            <a:endParaRPr/>
          </a:p>
          <a:p>
            <a:pPr marL="0" lvl="0" indent="0" algn="l" rtl="0">
              <a:lnSpc>
                <a:spcPct val="100000"/>
              </a:lnSpc>
              <a:spcBef>
                <a:spcPts val="0"/>
              </a:spcBef>
              <a:spcAft>
                <a:spcPts val="0"/>
              </a:spcAft>
              <a:buSzPts val="1400"/>
              <a:buNone/>
            </a:pPr>
            <a:endParaRPr/>
          </a:p>
        </p:txBody>
      </p:sp>
      <p:sp>
        <p:nvSpPr>
          <p:cNvPr id="204" name="Google Shape;204;g869be14bb9_0_65:notes"/>
          <p:cNvSpPr txBox="1">
            <a:spLocks noGrp="1"/>
          </p:cNvSpPr>
          <p:nvPr>
            <p:ph type="sldNum" idx="12"/>
          </p:nvPr>
        </p:nvSpPr>
        <p:spPr>
          <a:xfrm>
            <a:off x="3971927" y="8831267"/>
            <a:ext cx="3038700" cy="465000"/>
          </a:xfrm>
          <a:prstGeom prst="rect">
            <a:avLst/>
          </a:prstGeom>
          <a:noFill/>
          <a:ln>
            <a:noFill/>
          </a:ln>
        </p:spPr>
        <p:txBody>
          <a:bodyPr spcFirstLastPara="1" wrap="square" lIns="93375" tIns="46675" rIns="93375" bIns="466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869be14bb9_0_332: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869be14bb9_0_332: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i="1"/>
              <a:t>Read the slide.</a:t>
            </a:r>
            <a:endParaRPr/>
          </a:p>
          <a:p>
            <a:pPr marL="0" lvl="0" indent="0" algn="l" rtl="0">
              <a:spcBef>
                <a:spcPts val="360"/>
              </a:spcBef>
              <a:spcAft>
                <a:spcPts val="0"/>
              </a:spcAft>
              <a:buClr>
                <a:schemeClr val="dk1"/>
              </a:buClr>
              <a:buSzPts val="1100"/>
              <a:buFont typeface="Arial"/>
              <a:buNone/>
            </a:pPr>
            <a:endParaRPr i="1"/>
          </a:p>
          <a:p>
            <a:pPr marL="0" lvl="0" indent="0" algn="l" rtl="0">
              <a:spcBef>
                <a:spcPts val="360"/>
              </a:spcBef>
              <a:spcAft>
                <a:spcPts val="0"/>
              </a:spcAft>
              <a:buClr>
                <a:schemeClr val="dk1"/>
              </a:buClr>
              <a:buSzPts val="1100"/>
              <a:buFont typeface="Arial"/>
              <a:buNone/>
            </a:pPr>
            <a:r>
              <a:rPr lang="en-US"/>
              <a:t>CC Image from Pixabay.com</a:t>
            </a:r>
            <a:endParaRPr/>
          </a:p>
          <a:p>
            <a:pPr marL="0" lvl="0" indent="0" algn="l" rtl="0">
              <a:spcBef>
                <a:spcPts val="360"/>
              </a:spcBef>
              <a:spcAft>
                <a:spcPts val="0"/>
              </a:spcAft>
              <a:buNone/>
            </a:pPr>
            <a:endParaRPr/>
          </a:p>
        </p:txBody>
      </p:sp>
      <p:sp>
        <p:nvSpPr>
          <p:cNvPr id="409" name="Google Shape;409;g869be14bb9_0_332: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869be14bb9_0_327: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869be14bb9_0_327: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When implemented with fidelity, research has shown that early warning systems help improve: </a:t>
            </a:r>
            <a:r>
              <a:rPr lang="en-US" i="1"/>
              <a:t>Read the slide.</a:t>
            </a:r>
            <a:r>
              <a:rPr lang="en-US"/>
              <a:t>  </a:t>
            </a:r>
            <a:endParaRPr/>
          </a:p>
          <a:p>
            <a:pPr marL="0" lvl="0" indent="0" algn="l" rtl="0">
              <a:spcBef>
                <a:spcPts val="360"/>
              </a:spcBef>
              <a:spcAft>
                <a:spcPts val="0"/>
              </a:spcAft>
              <a:buNone/>
            </a:pPr>
            <a:endParaRPr/>
          </a:p>
        </p:txBody>
      </p:sp>
      <p:sp>
        <p:nvSpPr>
          <p:cNvPr id="419" name="Google Shape;419;g869be14bb9_0_327: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869be14bb9_0_322: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869be14bb9_0_322: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Early warning systems have two parts: (1) accurate and useful indicators and (2) effective multi-tiered student supports. The selected indicators should provide informative data that is predictive of positive and negative outcomes. For the indicators to be effective, they must be tied to a multi-tiered level of student supports. </a:t>
            </a:r>
            <a:endParaRPr/>
          </a:p>
          <a:p>
            <a:pPr marL="0" lvl="0" indent="0" algn="l" rtl="0">
              <a:spcBef>
                <a:spcPts val="360"/>
              </a:spcBef>
              <a:spcAft>
                <a:spcPts val="0"/>
              </a:spcAft>
              <a:buNone/>
            </a:pPr>
            <a:endParaRPr/>
          </a:p>
        </p:txBody>
      </p:sp>
      <p:sp>
        <p:nvSpPr>
          <p:cNvPr id="427" name="Google Shape;427;g869be14bb9_0_322: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869be14bb9_0_317: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869be14bb9_0_317: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endParaRPr/>
          </a:p>
        </p:txBody>
      </p:sp>
      <p:sp>
        <p:nvSpPr>
          <p:cNvPr id="435" name="Google Shape;435;g869be14bb9_0_317: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869be14bb9_0_312: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869be14bb9_0_312: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i="1"/>
              <a:t>Trainer Notes: Read the slide. Have participants reflect on the meaning of the statement and share whole group.     </a:t>
            </a:r>
            <a:endParaRPr i="1"/>
          </a:p>
          <a:p>
            <a:pPr marL="0" lvl="0" indent="0" algn="l" rtl="0">
              <a:spcBef>
                <a:spcPts val="360"/>
              </a:spcBef>
              <a:spcAft>
                <a:spcPts val="0"/>
              </a:spcAft>
              <a:buClr>
                <a:schemeClr val="dk1"/>
              </a:buClr>
              <a:buSzPts val="1100"/>
              <a:buFont typeface="Arial"/>
              <a:buNone/>
            </a:pPr>
            <a:endParaRPr i="1"/>
          </a:p>
          <a:p>
            <a:pPr marL="0" lvl="0" indent="0" algn="l" rtl="0">
              <a:spcBef>
                <a:spcPts val="360"/>
              </a:spcBef>
              <a:spcAft>
                <a:spcPts val="0"/>
              </a:spcAft>
              <a:buClr>
                <a:schemeClr val="dk1"/>
              </a:buClr>
              <a:buSzPts val="1100"/>
              <a:buFont typeface="Arial"/>
              <a:buNone/>
            </a:pPr>
            <a:r>
              <a:rPr lang="en-US"/>
              <a:t>CC Image from Pixabay.com</a:t>
            </a:r>
            <a:endParaRPr/>
          </a:p>
          <a:p>
            <a:pPr marL="0" lvl="0" indent="0" algn="l" rtl="0">
              <a:spcBef>
                <a:spcPts val="360"/>
              </a:spcBef>
              <a:spcAft>
                <a:spcPts val="0"/>
              </a:spcAft>
              <a:buNone/>
            </a:pPr>
            <a:endParaRPr/>
          </a:p>
        </p:txBody>
      </p:sp>
      <p:sp>
        <p:nvSpPr>
          <p:cNvPr id="445" name="Google Shape;445;g869be14bb9_0_312: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69be14bb9_0_307: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69be14bb9_0_307: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Font typeface="Arial"/>
              <a:buNone/>
            </a:pPr>
            <a:r>
              <a:rPr lang="en-US" i="1"/>
              <a:t>Trainer Notes: Direct participants to Activity 1: Did You Know? True or False in the Participant Workbook. Ask participants to read each statement and decide if it is true or false. Provide 3-4 minutes for this activity. Present each statement to reveal if it is true or false and then discuss whole group. The slide is animated. </a:t>
            </a:r>
            <a:endParaRPr i="1"/>
          </a:p>
          <a:p>
            <a:pPr marL="0" lvl="0" indent="0" algn="l" rtl="0">
              <a:spcBef>
                <a:spcPts val="360"/>
              </a:spcBef>
              <a:spcAft>
                <a:spcPts val="0"/>
              </a:spcAft>
              <a:buClr>
                <a:schemeClr val="dk1"/>
              </a:buClr>
              <a:buFont typeface="Arial"/>
              <a:buNone/>
            </a:pPr>
            <a:endParaRPr i="1"/>
          </a:p>
          <a:p>
            <a:pPr marL="0" lvl="0" indent="0" algn="l" rtl="0">
              <a:spcBef>
                <a:spcPts val="360"/>
              </a:spcBef>
              <a:spcAft>
                <a:spcPts val="0"/>
              </a:spcAft>
              <a:buClr>
                <a:schemeClr val="dk1"/>
              </a:buClr>
              <a:buFont typeface="Arial"/>
              <a:buNone/>
            </a:pPr>
            <a:r>
              <a:rPr lang="en-US"/>
              <a:t>Developing a comprehensive early warning system across grade spans can lead to the best outcomes for students. </a:t>
            </a:r>
            <a:endParaRPr/>
          </a:p>
          <a:p>
            <a:pPr marL="0" lvl="0" indent="0" algn="l" rtl="0">
              <a:spcBef>
                <a:spcPts val="360"/>
              </a:spcBef>
              <a:spcAft>
                <a:spcPts val="0"/>
              </a:spcAft>
              <a:buNone/>
            </a:pPr>
            <a:endParaRPr/>
          </a:p>
        </p:txBody>
      </p:sp>
      <p:sp>
        <p:nvSpPr>
          <p:cNvPr id="456" name="Google Shape;456;g869be14bb9_0_307: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8b3c9af454_1_208: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9" name="Google Shape;469;g8b3c9af454_1_208:notes"/>
          <p:cNvSpPr txBox="1">
            <a:spLocks noGrp="1"/>
          </p:cNvSpPr>
          <p:nvPr>
            <p:ph type="body" idx="1"/>
          </p:nvPr>
        </p:nvSpPr>
        <p:spPr>
          <a:xfrm>
            <a:off x="935042" y="4416428"/>
            <a:ext cx="5140200" cy="4183200"/>
          </a:xfrm>
          <a:prstGeom prst="rect">
            <a:avLst/>
          </a:prstGeom>
          <a:noFill/>
          <a:ln>
            <a:noFill/>
          </a:ln>
        </p:spPr>
        <p:txBody>
          <a:bodyPr spcFirstLastPara="1" wrap="square" lIns="93025" tIns="46525" rIns="93025" bIns="465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470" name="Google Shape;470;g8b3c9af454_1_208:notes"/>
          <p:cNvSpPr txBox="1">
            <a:spLocks noGrp="1"/>
          </p:cNvSpPr>
          <p:nvPr>
            <p:ph type="sldNum" idx="12"/>
          </p:nvPr>
        </p:nvSpPr>
        <p:spPr>
          <a:xfrm>
            <a:off x="3971928" y="8831268"/>
            <a:ext cx="3038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869be14bb9_0_207: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869be14bb9_0_207: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i="1"/>
              <a:t>Trainer Notes: Direct participants to Activity 2: The ABCs of Early warning Indicators in the Participant Workbook. Introduce the handout and continue to reinforce it throughout the module.</a:t>
            </a:r>
            <a:endParaRPr i="1"/>
          </a:p>
          <a:p>
            <a:pPr marL="0" lvl="0" indent="0" algn="l" rtl="0">
              <a:spcBef>
                <a:spcPts val="360"/>
              </a:spcBef>
              <a:spcAft>
                <a:spcPts val="0"/>
              </a:spcAft>
              <a:buNone/>
            </a:pPr>
            <a:endParaRPr/>
          </a:p>
        </p:txBody>
      </p:sp>
      <p:sp>
        <p:nvSpPr>
          <p:cNvPr id="477" name="Google Shape;477;g869be14bb9_0_207: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869be14bb9_0_48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869be14bb9_0_485: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100"/>
              <a:buFont typeface="Arial"/>
              <a:buNone/>
            </a:pPr>
            <a:r>
              <a:rPr lang="en-US"/>
              <a:t>Early warning indicators are used only for prediction - they do not cause students to drop out. Rather, they should be treated as symptoms of the dropout process that is in progress.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Font typeface="Arial"/>
              <a:buNone/>
            </a:pPr>
            <a:r>
              <a:rPr lang="en-US"/>
              <a:t>Data has identified three high yield indicators of at-risk status for exiting school: Attendance, Behavior, and Course Proficiency/Course Accrual (also known as the ABCs). In addition to ABCs, districts and schools may choose to include other indicators to determine a student’s at-risk status: assessment performance, mobility, and on-time advancement. Local adaptation is key.  Also, the same indicators should be used for all students.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i="1"/>
              <a:t>Read the slide.  </a:t>
            </a:r>
            <a:endParaRPr i="1"/>
          </a:p>
          <a:p>
            <a:pPr marL="0" lvl="0" indent="0" algn="l" rtl="0">
              <a:spcBef>
                <a:spcPts val="0"/>
              </a:spcBef>
              <a:spcAft>
                <a:spcPts val="0"/>
              </a:spcAft>
              <a:buClr>
                <a:schemeClr val="dk1"/>
              </a:buClr>
              <a:buFont typeface="Arial"/>
              <a:buNone/>
            </a:pPr>
            <a:endParaRPr i="1"/>
          </a:p>
          <a:p>
            <a:pPr marL="0" lvl="0" indent="0" algn="l" rtl="0">
              <a:spcBef>
                <a:spcPts val="0"/>
              </a:spcBef>
              <a:spcAft>
                <a:spcPts val="0"/>
              </a:spcAft>
              <a:buClr>
                <a:schemeClr val="dk1"/>
              </a:buClr>
              <a:buFont typeface="Arial"/>
              <a:buNone/>
            </a:pPr>
            <a:r>
              <a:rPr lang="en-US"/>
              <a:t>CC Image from Pixabay.com</a:t>
            </a:r>
            <a:endParaRPr/>
          </a:p>
          <a:p>
            <a:pPr marL="0" lvl="0" indent="0" algn="l" rtl="0">
              <a:spcBef>
                <a:spcPts val="360"/>
              </a:spcBef>
              <a:spcAft>
                <a:spcPts val="0"/>
              </a:spcAft>
              <a:buNone/>
            </a:pPr>
            <a:endParaRPr/>
          </a:p>
        </p:txBody>
      </p:sp>
      <p:sp>
        <p:nvSpPr>
          <p:cNvPr id="490" name="Google Shape;490;g869be14bb9_0_485: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869be14bb9_0_480: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869be14bb9_0_480: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i="1"/>
              <a:t>Read the slide.</a:t>
            </a:r>
            <a:endParaRPr i="1"/>
          </a:p>
          <a:p>
            <a:pPr marL="0" lvl="0" indent="0" algn="l" rtl="0">
              <a:spcBef>
                <a:spcPts val="360"/>
              </a:spcBef>
              <a:spcAft>
                <a:spcPts val="0"/>
              </a:spcAft>
              <a:buClr>
                <a:schemeClr val="dk1"/>
              </a:buClr>
              <a:buSzPts val="1100"/>
              <a:buFont typeface="Arial"/>
              <a:buNone/>
            </a:pPr>
            <a:endParaRPr i="1"/>
          </a:p>
          <a:p>
            <a:pPr marL="0" lvl="0" indent="0" algn="l" rtl="0">
              <a:spcBef>
                <a:spcPts val="360"/>
              </a:spcBef>
              <a:spcAft>
                <a:spcPts val="0"/>
              </a:spcAft>
              <a:buClr>
                <a:schemeClr val="dk1"/>
              </a:buClr>
              <a:buSzPts val="1100"/>
              <a:buFont typeface="Arial"/>
              <a:buNone/>
            </a:pPr>
            <a:r>
              <a:rPr lang="en-US"/>
              <a:t>CC Image from Pixabay.com</a:t>
            </a:r>
            <a:endParaRPr/>
          </a:p>
          <a:p>
            <a:pPr marL="0" lvl="0" indent="0" algn="l" rtl="0">
              <a:spcBef>
                <a:spcPts val="360"/>
              </a:spcBef>
              <a:spcAft>
                <a:spcPts val="0"/>
              </a:spcAft>
              <a:buNone/>
            </a:pPr>
            <a:endParaRPr/>
          </a:p>
        </p:txBody>
      </p:sp>
      <p:sp>
        <p:nvSpPr>
          <p:cNvPr id="504" name="Google Shape;504;g869be14bb9_0_480: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69be14bb9_0_154:notes"/>
          <p:cNvSpPr>
            <a:spLocks noGrp="1" noRot="1" noChangeAspect="1"/>
          </p:cNvSpPr>
          <p:nvPr>
            <p:ph type="sldImg" idx="2"/>
          </p:nvPr>
        </p:nvSpPr>
        <p:spPr>
          <a:xfrm>
            <a:off x="1175835" y="697866"/>
            <a:ext cx="4658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2" name="Google Shape;222;g869be14bb9_0_154:notes"/>
          <p:cNvSpPr txBox="1">
            <a:spLocks noGrp="1"/>
          </p:cNvSpPr>
          <p:nvPr>
            <p:ph type="body" idx="1"/>
          </p:nvPr>
        </p:nvSpPr>
        <p:spPr>
          <a:xfrm>
            <a:off x="935039" y="4416428"/>
            <a:ext cx="5140200" cy="4182900"/>
          </a:xfrm>
          <a:prstGeom prst="rect">
            <a:avLst/>
          </a:prstGeom>
          <a:noFill/>
          <a:ln>
            <a:noFill/>
          </a:ln>
        </p:spPr>
        <p:txBody>
          <a:bodyPr spcFirstLastPara="1" wrap="square" lIns="93375" tIns="46675" rIns="93375" bIns="46675" anchor="t" anchorCtr="0">
            <a:noAutofit/>
          </a:bodyPr>
          <a:lstStyle/>
          <a:p>
            <a:pPr marL="0" lvl="0" indent="0" algn="l" rtl="0">
              <a:lnSpc>
                <a:spcPct val="100000"/>
              </a:lnSpc>
              <a:spcBef>
                <a:spcPts val="0"/>
              </a:spcBef>
              <a:spcAft>
                <a:spcPts val="0"/>
              </a:spcAft>
              <a:buSzPts val="1400"/>
              <a:buNone/>
            </a:pPr>
            <a:endParaRPr/>
          </a:p>
        </p:txBody>
      </p:sp>
      <p:sp>
        <p:nvSpPr>
          <p:cNvPr id="223" name="Google Shape;223;g869be14bb9_0_154:notes"/>
          <p:cNvSpPr txBox="1">
            <a:spLocks noGrp="1"/>
          </p:cNvSpPr>
          <p:nvPr>
            <p:ph type="sldNum" idx="12"/>
          </p:nvPr>
        </p:nvSpPr>
        <p:spPr>
          <a:xfrm>
            <a:off x="3971927" y="8831267"/>
            <a:ext cx="3038700" cy="465000"/>
          </a:xfrm>
          <a:prstGeom prst="rect">
            <a:avLst/>
          </a:prstGeom>
          <a:noFill/>
          <a:ln>
            <a:noFill/>
          </a:ln>
        </p:spPr>
        <p:txBody>
          <a:bodyPr spcFirstLastPara="1" wrap="square" lIns="93375" tIns="46675" rIns="93375" bIns="466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869be14bb9_0_47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869be14bb9_0_475: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100"/>
              <a:buFont typeface="Arial"/>
              <a:buNone/>
            </a:pPr>
            <a:r>
              <a:rPr lang="en-US"/>
              <a:t>If a student attends school less than 80% of the time, there is a problem that needs to be investigated. Also, when a student is absent more than 85% of the time, there is a reason for not attending school on a regular basis. 90% or more attendance places the student in a good position to receive Tier I Core Instruction.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In Arkansas, chronic absence is defined as missing so much school for any reason that a student is academically at risk - missing 10% or more of the school year for any reason.</a:t>
            </a:r>
            <a:endParaRPr/>
          </a:p>
          <a:p>
            <a:pPr marL="0" lvl="0" indent="0" algn="l" rtl="0">
              <a:spcBef>
                <a:spcPts val="360"/>
              </a:spcBef>
              <a:spcAft>
                <a:spcPts val="0"/>
              </a:spcAft>
              <a:buNone/>
            </a:pPr>
            <a:endParaRPr b="1"/>
          </a:p>
        </p:txBody>
      </p:sp>
      <p:sp>
        <p:nvSpPr>
          <p:cNvPr id="513" name="Google Shape;513;g869be14bb9_0_475: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869be14bb9_0_470: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869be14bb9_0_470: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highlight>
                  <a:schemeClr val="lt1"/>
                </a:highlight>
                <a:latin typeface="Arial"/>
                <a:ea typeface="Arial"/>
                <a:cs typeface="Arial"/>
                <a:sym typeface="Arial"/>
              </a:rPr>
              <a:t>Arkansas’ chronic absence data collected for the 2013-2014 and the 2015-2016 school year is compared in the chart. By analyzing the data, school leaders gain a deeper understanding of the size and scale of chronic absenteeism across the state.  </a:t>
            </a:r>
            <a:endParaRPr>
              <a:highlight>
                <a:schemeClr val="lt1"/>
              </a:highlight>
              <a:latin typeface="Arial"/>
              <a:ea typeface="Arial"/>
              <a:cs typeface="Arial"/>
              <a:sym typeface="Arial"/>
            </a:endParaRPr>
          </a:p>
          <a:p>
            <a:pPr marL="0" lvl="0" indent="0" algn="l" rtl="0">
              <a:spcBef>
                <a:spcPts val="360"/>
              </a:spcBef>
              <a:spcAft>
                <a:spcPts val="0"/>
              </a:spcAft>
              <a:buClr>
                <a:schemeClr val="dk1"/>
              </a:buClr>
              <a:buSzPts val="1100"/>
              <a:buFont typeface="Arial"/>
              <a:buNone/>
            </a:pPr>
            <a:endParaRPr>
              <a:highlight>
                <a:schemeClr val="lt1"/>
              </a:highlight>
              <a:latin typeface="Arial"/>
              <a:ea typeface="Arial"/>
              <a:cs typeface="Arial"/>
              <a:sym typeface="Arial"/>
            </a:endParaRPr>
          </a:p>
          <a:p>
            <a:pPr marL="0" lvl="0" indent="0" algn="l" rtl="0">
              <a:spcBef>
                <a:spcPts val="360"/>
              </a:spcBef>
              <a:spcAft>
                <a:spcPts val="0"/>
              </a:spcAft>
              <a:buClr>
                <a:schemeClr val="dk1"/>
              </a:buClr>
              <a:buSzPts val="1100"/>
              <a:buFont typeface="Arial"/>
              <a:buNone/>
            </a:pPr>
            <a:r>
              <a:rPr lang="en-US" i="1">
                <a:highlight>
                  <a:schemeClr val="lt1"/>
                </a:highlight>
                <a:latin typeface="Arial"/>
                <a:ea typeface="Arial"/>
                <a:cs typeface="Arial"/>
                <a:sym typeface="Arial"/>
              </a:rPr>
              <a:t>Data Matters: Using Chronic Absence to Accelerate Action for Student Success, </a:t>
            </a:r>
            <a:r>
              <a:rPr lang="en-US">
                <a:highlight>
                  <a:schemeClr val="lt1"/>
                </a:highlight>
                <a:latin typeface="Arial"/>
                <a:ea typeface="Arial"/>
                <a:cs typeface="Arial"/>
                <a:sym typeface="Arial"/>
              </a:rPr>
              <a:t>by Hedy N. Chang, Lauren Bauer and Vaughan Byrnes, September 2018. *Revised December 2018.</a:t>
            </a:r>
            <a:endParaRPr>
              <a:latin typeface="Arial"/>
              <a:ea typeface="Arial"/>
              <a:cs typeface="Arial"/>
              <a:sym typeface="Arial"/>
            </a:endParaRPr>
          </a:p>
          <a:p>
            <a:pPr marL="0" lvl="0" indent="0" algn="l" rtl="0">
              <a:spcBef>
                <a:spcPts val="360"/>
              </a:spcBef>
              <a:spcAft>
                <a:spcPts val="0"/>
              </a:spcAft>
              <a:buNone/>
            </a:pPr>
            <a:endParaRPr/>
          </a:p>
        </p:txBody>
      </p:sp>
      <p:sp>
        <p:nvSpPr>
          <p:cNvPr id="523" name="Google Shape;523;g869be14bb9_0_470: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869be14bb9_0_46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869be14bb9_0_465: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The Arkansas’ Every Student Succeeds Act (ESSA) plan identifies Student Engagement (attendance) as a School Quality and Student Success Indicator.  Each Arkansas student can gain a full point on the Student Engagement indicator by missing less than 5% of school days in a year.  </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Clr>
                <a:schemeClr val="dk1"/>
              </a:buClr>
              <a:buSzPts val="1100"/>
              <a:buFont typeface="Arial"/>
              <a:buNone/>
            </a:pPr>
            <a:r>
              <a:rPr lang="en-US"/>
              <a:t>The Arkansas Department of Education, in collaboration with Attendance Works and the Arkansas Campaign for Grade Level Reading, provides professional development and resources to assist schools in the battle again chronic absenteeism.  In addition, the campaign also provides districts with professional development, resources, and toolkits for educators and principals. For more information on the Arkansas Campaign for Grade Level Reading, visit: </a:t>
            </a:r>
            <a:r>
              <a:rPr lang="en-US" sz="1100" u="sng">
                <a:solidFill>
                  <a:schemeClr val="hlink"/>
                </a:solidFill>
                <a:latin typeface="Arial"/>
                <a:ea typeface="Arial"/>
                <a:cs typeface="Arial"/>
                <a:sym typeface="Arial"/>
                <a:hlinkClick r:id="rId3"/>
              </a:rPr>
              <a:t>https://ar-glr.net/</a:t>
            </a:r>
            <a:endParaRPr/>
          </a:p>
          <a:p>
            <a:pPr marL="0" lvl="0" indent="0" algn="l" rtl="0">
              <a:spcBef>
                <a:spcPts val="360"/>
              </a:spcBef>
              <a:spcAft>
                <a:spcPts val="0"/>
              </a:spcAft>
              <a:buNone/>
            </a:pPr>
            <a:endParaRPr/>
          </a:p>
        </p:txBody>
      </p:sp>
      <p:sp>
        <p:nvSpPr>
          <p:cNvPr id="532" name="Google Shape;532;g869be14bb9_0_465: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69be14bb9_0_460: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869be14bb9_0_460: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The second key EWI is behavior. There are several factors that cause variation in behavior data collection. For example, there might be different behavior expectations across middle school to high school or teachers may interpret/apply the rules inconsistently. Teams should establish clear guidelines and effectively communicate to ensure consistency.</a:t>
            </a:r>
            <a:endParaRPr/>
          </a:p>
          <a:p>
            <a:pPr marL="0" lvl="0" indent="0" algn="l" rtl="0">
              <a:spcBef>
                <a:spcPts val="360"/>
              </a:spcBef>
              <a:spcAft>
                <a:spcPts val="0"/>
              </a:spcAft>
              <a:buNone/>
            </a:pPr>
            <a:endParaRPr/>
          </a:p>
        </p:txBody>
      </p:sp>
      <p:sp>
        <p:nvSpPr>
          <p:cNvPr id="542" name="Google Shape;542;g869be14bb9_0_460: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69be14bb9_0_45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69be14bb9_0_455: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A student is considered a high risk for exiting school if he or she has more than six office discipline referrals. Due to variation in behavior data, it is important to look for patterns in behavior: location, time, subject, teacher, etc.</a:t>
            </a:r>
            <a:endParaRPr/>
          </a:p>
          <a:p>
            <a:pPr marL="0" lvl="0" indent="0" algn="l" rtl="0">
              <a:spcBef>
                <a:spcPts val="360"/>
              </a:spcBef>
              <a:spcAft>
                <a:spcPts val="0"/>
              </a:spcAft>
              <a:buNone/>
            </a:pPr>
            <a:endParaRPr/>
          </a:p>
        </p:txBody>
      </p:sp>
      <p:sp>
        <p:nvSpPr>
          <p:cNvPr id="550" name="Google Shape;550;g869be14bb9_0_455: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869be14bb9_0_450: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869be14bb9_0_450: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The last key component is course proficiency and/or course accrual. Course grades and failure rates are highly predictive of which students will or will not graduate from high school. Students who fail one or more courses in the fall semester of their first year of high school are significantly more likely to exit school. </a:t>
            </a:r>
            <a:endParaRPr/>
          </a:p>
          <a:p>
            <a:pPr marL="0" lvl="0" indent="0" algn="l" rtl="0">
              <a:spcBef>
                <a:spcPts val="360"/>
              </a:spcBef>
              <a:spcAft>
                <a:spcPts val="0"/>
              </a:spcAft>
              <a:buNone/>
            </a:pPr>
            <a:endParaRPr/>
          </a:p>
        </p:txBody>
      </p:sp>
      <p:sp>
        <p:nvSpPr>
          <p:cNvPr id="559" name="Google Shape;559;g869be14bb9_0_450: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869be14bb9_0_44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869be14bb9_0_445: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Students with a GPA below a 2.0 on a 4 point scale are at risk of exiting school. Students with a 2.0 - 2.9 GPA should be closely monitored and those with a 3.0 or above are on track to graduate in 4 years.  </a:t>
            </a:r>
            <a:endParaRPr/>
          </a:p>
          <a:p>
            <a:pPr marL="0" lvl="0" indent="0" algn="l" rtl="0">
              <a:spcBef>
                <a:spcPts val="360"/>
              </a:spcBef>
              <a:spcAft>
                <a:spcPts val="0"/>
              </a:spcAft>
              <a:buNone/>
            </a:pPr>
            <a:endParaRPr/>
          </a:p>
        </p:txBody>
      </p:sp>
      <p:sp>
        <p:nvSpPr>
          <p:cNvPr id="567" name="Google Shape;567;g869be14bb9_0_445: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69be14bb9_0_440: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69be14bb9_0_440: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Closely monitor students in 9th-grade for course failures. </a:t>
            </a:r>
            <a:endParaRPr/>
          </a:p>
          <a:p>
            <a:pPr marL="0" lvl="0" indent="0" algn="l" rtl="0">
              <a:spcBef>
                <a:spcPts val="360"/>
              </a:spcBef>
              <a:spcAft>
                <a:spcPts val="0"/>
              </a:spcAft>
              <a:buNone/>
            </a:pPr>
            <a:endParaRPr/>
          </a:p>
        </p:txBody>
      </p:sp>
      <p:sp>
        <p:nvSpPr>
          <p:cNvPr id="576" name="Google Shape;576;g869be14bb9_0_440: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869be14bb9_0_43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869be14bb9_0_435: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The EWI: Middle School Table summarizes commonly cited early warning indicators and cut points for middle school grades found to be predictive of high school dropout. The data in your district may lead you to assign a cut point higher or lower than what has been used in the research. Your primary goal when exploring potential early warning indicators should be to weigh what the research says about the indicators and how the indicators could apply in your district. </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Clr>
                <a:schemeClr val="dk1"/>
              </a:buClr>
              <a:buSzPts val="1100"/>
              <a:buFont typeface="Arial"/>
              <a:buNone/>
            </a:pPr>
            <a:r>
              <a:rPr lang="en-US"/>
              <a:t>Information obtained from: (1) Johns Hopkins University (2012), (2) Therriault, O’Cummings, Heppen, Yerhot, and Scala (2013), and (3) Allensworth and Easton (2005)</a:t>
            </a:r>
            <a:endParaRPr/>
          </a:p>
        </p:txBody>
      </p:sp>
      <p:sp>
        <p:nvSpPr>
          <p:cNvPr id="584" name="Google Shape;584;g869be14bb9_0_435: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869be14bb9_0_430: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869be14bb9_0_430: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The EWI: High School Table summarizes commonly cited early warning indicators and cut points for high school grades found to be predictive of high school dropout. The data in your district may lead you to assign a cut point higher or lower than what has been used in the research. Your primary goal when exploring potential early warning indicators should be to weigh what the research says about the indicators and how the indicators could apply in your district. </a:t>
            </a:r>
            <a:endParaRPr/>
          </a:p>
          <a:p>
            <a:pPr marL="0" lvl="0" indent="0" algn="l" rtl="0">
              <a:spcBef>
                <a:spcPts val="360"/>
              </a:spcBef>
              <a:spcAft>
                <a:spcPts val="0"/>
              </a:spcAft>
              <a:buNone/>
            </a:pPr>
            <a:endParaRPr/>
          </a:p>
        </p:txBody>
      </p:sp>
      <p:sp>
        <p:nvSpPr>
          <p:cNvPr id="592" name="Google Shape;592;g869be14bb9_0_430: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69be14bb9_0_148:notes"/>
          <p:cNvSpPr>
            <a:spLocks noGrp="1" noRot="1" noChangeAspect="1"/>
          </p:cNvSpPr>
          <p:nvPr>
            <p:ph type="sldImg" idx="2"/>
          </p:nvPr>
        </p:nvSpPr>
        <p:spPr>
          <a:xfrm>
            <a:off x="1175835" y="697866"/>
            <a:ext cx="4658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1" name="Google Shape;231;g869be14bb9_0_148:notes"/>
          <p:cNvSpPr txBox="1">
            <a:spLocks noGrp="1"/>
          </p:cNvSpPr>
          <p:nvPr>
            <p:ph type="body" idx="1"/>
          </p:nvPr>
        </p:nvSpPr>
        <p:spPr>
          <a:xfrm>
            <a:off x="935039" y="4416428"/>
            <a:ext cx="5140200" cy="4182900"/>
          </a:xfrm>
          <a:prstGeom prst="rect">
            <a:avLst/>
          </a:prstGeom>
          <a:noFill/>
          <a:ln>
            <a:noFill/>
          </a:ln>
        </p:spPr>
        <p:txBody>
          <a:bodyPr spcFirstLastPara="1" wrap="square" lIns="93375" tIns="46675" rIns="93375" bIns="46675" anchor="t" anchorCtr="0">
            <a:noAutofit/>
          </a:bodyPr>
          <a:lstStyle/>
          <a:p>
            <a:pPr marL="0" lvl="0" indent="0" algn="l" rtl="0">
              <a:spcBef>
                <a:spcPts val="360"/>
              </a:spcBef>
              <a:spcAft>
                <a:spcPts val="0"/>
              </a:spcAft>
              <a:buClr>
                <a:schemeClr val="dk1"/>
              </a:buClr>
              <a:buSzPts val="1100"/>
              <a:buFont typeface="Arial"/>
              <a:buNone/>
            </a:pPr>
            <a:r>
              <a:rPr lang="en-US" i="1"/>
              <a:t>Trainer Notes: Use this activity as a pre-assessment to learn more about where the participants are in implementing an early warning system.  Read the descriptors and have participants determine where they fall on the 1 to 4 scale. Participants can use their fingers to represent their current level.</a:t>
            </a:r>
            <a:endParaRPr i="1"/>
          </a:p>
          <a:p>
            <a:pPr marL="0" lvl="0" indent="0" algn="l" rtl="0">
              <a:lnSpc>
                <a:spcPct val="100000"/>
              </a:lnSpc>
              <a:spcBef>
                <a:spcPts val="0"/>
              </a:spcBef>
              <a:spcAft>
                <a:spcPts val="0"/>
              </a:spcAft>
              <a:buSzPts val="1400"/>
              <a:buNone/>
            </a:pPr>
            <a:endParaRPr/>
          </a:p>
        </p:txBody>
      </p:sp>
      <p:sp>
        <p:nvSpPr>
          <p:cNvPr id="232" name="Google Shape;232;g869be14bb9_0_148:notes"/>
          <p:cNvSpPr txBox="1">
            <a:spLocks noGrp="1"/>
          </p:cNvSpPr>
          <p:nvPr>
            <p:ph type="sldNum" idx="12"/>
          </p:nvPr>
        </p:nvSpPr>
        <p:spPr>
          <a:xfrm>
            <a:off x="3971927" y="8831267"/>
            <a:ext cx="3038700" cy="465000"/>
          </a:xfrm>
          <a:prstGeom prst="rect">
            <a:avLst/>
          </a:prstGeom>
          <a:noFill/>
          <a:ln>
            <a:noFill/>
          </a:ln>
        </p:spPr>
        <p:txBody>
          <a:bodyPr spcFirstLastPara="1" wrap="square" lIns="93375" tIns="46675" rIns="93375" bIns="466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869be14bb9_0_42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869be14bb9_0_425: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This slide combines Early Warning Indicators for grades 6 - 12.</a:t>
            </a:r>
            <a:endParaRPr/>
          </a:p>
          <a:p>
            <a:pPr marL="0" lvl="0" indent="0" algn="l" rtl="0">
              <a:spcBef>
                <a:spcPts val="360"/>
              </a:spcBef>
              <a:spcAft>
                <a:spcPts val="0"/>
              </a:spcAft>
              <a:buNone/>
            </a:pPr>
            <a:endParaRPr/>
          </a:p>
        </p:txBody>
      </p:sp>
      <p:sp>
        <p:nvSpPr>
          <p:cNvPr id="600" name="Google Shape;600;g869be14bb9_0_425: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869be14bb9_0_420: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869be14bb9_0_420: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a:t>An Early Warning Indicator assessment schedule is designed to be used throughout the school year on a regular basis – after the first 20 or 30 days of the school year and after each grading period. Analyzing data frequently allows teams to identify at-risk students, assign customized interventions, and monitor student response to the intervention.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 assessment schedule should clearly indicate the dates for when the indicator data should be available. The schedule should include timelines for when the EWS team will analyze the EWI data and make intervention decisions.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 image is an example of an assessment schedule. As a team, discuss specific indicators to use within the EWS. At the end of the module, teams will have time to determine the assessment schedule for the selected indicators.</a:t>
            </a:r>
            <a:endParaRPr/>
          </a:p>
          <a:p>
            <a:pPr marL="0" lvl="0" indent="0" algn="l" rtl="0">
              <a:spcBef>
                <a:spcPts val="360"/>
              </a:spcBef>
              <a:spcAft>
                <a:spcPts val="0"/>
              </a:spcAft>
              <a:buNone/>
            </a:pPr>
            <a:endParaRPr/>
          </a:p>
        </p:txBody>
      </p:sp>
      <p:sp>
        <p:nvSpPr>
          <p:cNvPr id="608" name="Google Shape;608;g869be14bb9_0_420: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8a2d12d366_0_1305: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7" name="Google Shape;617;g8a2d12d366_0_1305:notes"/>
          <p:cNvSpPr txBox="1">
            <a:spLocks noGrp="1"/>
          </p:cNvSpPr>
          <p:nvPr>
            <p:ph type="body" idx="1"/>
          </p:nvPr>
        </p:nvSpPr>
        <p:spPr>
          <a:xfrm>
            <a:off x="935042" y="4416428"/>
            <a:ext cx="5140200" cy="41832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Clr>
                <a:schemeClr val="dk1"/>
              </a:buClr>
              <a:buFont typeface="Arial"/>
              <a:buNone/>
            </a:pPr>
            <a:endParaRPr/>
          </a:p>
        </p:txBody>
      </p:sp>
      <p:sp>
        <p:nvSpPr>
          <p:cNvPr id="618" name="Google Shape;618;g8a2d12d366_0_1305:notes"/>
          <p:cNvSpPr txBox="1">
            <a:spLocks noGrp="1"/>
          </p:cNvSpPr>
          <p:nvPr>
            <p:ph type="sldNum" idx="12"/>
          </p:nvPr>
        </p:nvSpPr>
        <p:spPr>
          <a:xfrm>
            <a:off x="3971928" y="8831268"/>
            <a:ext cx="3038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869be14bb9_0_415: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869be14bb9_0_415: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i="1"/>
              <a:t>Introduce the Early Warning Monitoring System Implementation Process. Highlight that the system includes the collection and analysis of data. </a:t>
            </a:r>
            <a:endParaRPr i="1"/>
          </a:p>
          <a:p>
            <a:pPr marL="0" lvl="0" indent="0" algn="l" rtl="0">
              <a:spcBef>
                <a:spcPts val="0"/>
              </a:spcBef>
              <a:spcAft>
                <a:spcPts val="0"/>
              </a:spcAft>
              <a:buClr>
                <a:schemeClr val="dk1"/>
              </a:buClr>
              <a:buFont typeface="Arial"/>
              <a:buNone/>
            </a:pPr>
            <a:endParaRPr i="1"/>
          </a:p>
          <a:p>
            <a:pPr marL="0" lvl="0" indent="0" algn="l" rtl="0">
              <a:spcBef>
                <a:spcPts val="0"/>
              </a:spcBef>
              <a:spcAft>
                <a:spcPts val="0"/>
              </a:spcAft>
              <a:buClr>
                <a:schemeClr val="dk1"/>
              </a:buClr>
              <a:buFont typeface="Arial"/>
              <a:buNone/>
            </a:pPr>
            <a:r>
              <a:rPr lang="en-US"/>
              <a:t>An Early Warning Intervention and Monitoring System is an ongoing cycle of examining data and making decisions about supports and interventions to help students get back on track and succeed. An EWS encompasses a data-driven decision-making process that helps educators systematically identify students who are showing signs of becoming—or of being—at risk of dropping out of school. Effectively applied, the process examines the underlying causes of risk and matches students’ needs to appropriate interventions. Subsequently, the EWS process helps educators to monitor students’ progress in the context of those interventions.</a:t>
            </a:r>
            <a:endParaRPr/>
          </a:p>
          <a:p>
            <a:pPr marL="0" lvl="0" indent="0" algn="l" rtl="0">
              <a:spcBef>
                <a:spcPts val="0"/>
              </a:spcBef>
              <a:spcAft>
                <a:spcPts val="0"/>
              </a:spcAft>
              <a:buClr>
                <a:schemeClr val="dk1"/>
              </a:buClr>
              <a:buFont typeface="Arial"/>
              <a:buNone/>
            </a:pPr>
            <a:endParaRPr/>
          </a:p>
          <a:p>
            <a:pPr marL="0" lvl="0" indent="0" algn="l" rtl="0">
              <a:spcBef>
                <a:spcPts val="360"/>
              </a:spcBef>
              <a:spcAft>
                <a:spcPts val="0"/>
              </a:spcAft>
              <a:buNone/>
            </a:pPr>
            <a:endParaRPr/>
          </a:p>
        </p:txBody>
      </p:sp>
      <p:sp>
        <p:nvSpPr>
          <p:cNvPr id="625" name="Google Shape;625;g869be14bb9_0_415: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869be14bb9_0_628: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869be14bb9_0_628: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a:t>Implementing an Early Warning System effectively requires careful attention to team roles and responsibilities. Team structure, composition, leadership, goals, and community support should reflect the needs of the district and/or school. Before districts and/or schools begin to use an EWS, they must establish a team to identify off-track and at-risk students, assign interventions, and monitor progress.</a:t>
            </a:r>
            <a:endParaRPr/>
          </a:p>
          <a:p>
            <a:pPr marL="0" lvl="0" indent="0" algn="l" rtl="0">
              <a:spcBef>
                <a:spcPts val="0"/>
              </a:spcBef>
              <a:spcAft>
                <a:spcPts val="0"/>
              </a:spcAft>
              <a:buClr>
                <a:schemeClr val="dk1"/>
              </a:buClr>
              <a:buFont typeface="Arial"/>
              <a:buNone/>
            </a:pPr>
            <a:endParaRPr/>
          </a:p>
          <a:p>
            <a:pPr marL="0" lvl="0" indent="0" algn="l" rtl="0">
              <a:spcBef>
                <a:spcPts val="360"/>
              </a:spcBef>
              <a:spcAft>
                <a:spcPts val="0"/>
              </a:spcAft>
              <a:buClr>
                <a:schemeClr val="dk1"/>
              </a:buClr>
              <a:buSzPts val="1100"/>
              <a:buFont typeface="Arial"/>
              <a:buNone/>
            </a:pPr>
            <a:r>
              <a:rPr lang="en-US">
                <a:highlight>
                  <a:schemeClr val="lt1"/>
                </a:highlight>
              </a:rPr>
              <a:t>Once teams are established they should meet to discuss their roles and responsibility. The team is responsible for setting realistic, actionable goals and timeframes. The SMART goal framework can support teams in this process. Team meetings typically focus on individual students but can also include discussions of additional content. </a:t>
            </a:r>
            <a:r>
              <a:rPr lang="en-US"/>
              <a:t>EWS implementation often includes professional development for educators so they can access and interpret the data. Involving the community can bolster financial resources by partnering with outside organizations.</a:t>
            </a:r>
            <a:endParaRPr/>
          </a:p>
          <a:p>
            <a:pPr marL="0" lvl="0" indent="0" algn="l" rtl="0">
              <a:spcBef>
                <a:spcPts val="360"/>
              </a:spcBef>
              <a:spcAft>
                <a:spcPts val="0"/>
              </a:spcAft>
              <a:buClr>
                <a:schemeClr val="dk1"/>
              </a:buClr>
              <a:buSzPts val="1100"/>
              <a:buFont typeface="Arial"/>
              <a:buNone/>
            </a:pPr>
            <a:endParaRPr>
              <a:highlight>
                <a:schemeClr val="lt1"/>
              </a:highlight>
            </a:endParaRPr>
          </a:p>
          <a:p>
            <a:pPr marL="0" lvl="0" indent="0" algn="l" rtl="0">
              <a:spcBef>
                <a:spcPts val="360"/>
              </a:spcBef>
              <a:spcAft>
                <a:spcPts val="0"/>
              </a:spcAft>
              <a:buClr>
                <a:schemeClr val="dk1"/>
              </a:buClr>
              <a:buSzPts val="1100"/>
              <a:buFont typeface="Arial"/>
              <a:buNone/>
            </a:pPr>
            <a:r>
              <a:rPr lang="en-US">
                <a:highlight>
                  <a:schemeClr val="lt1"/>
                </a:highlight>
              </a:rPr>
              <a:t>CC Image from Pixabay.com</a:t>
            </a:r>
            <a:endParaRPr/>
          </a:p>
        </p:txBody>
      </p:sp>
      <p:sp>
        <p:nvSpPr>
          <p:cNvPr id="633" name="Google Shape;633;g869be14bb9_0_628: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869be14bb9_0_623: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869be14bb9_0_623: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r>
              <a:rPr lang="en-US"/>
              <a:t>The size of the EWS team depends on the size of the school.  Example members include… </a:t>
            </a:r>
            <a:r>
              <a:rPr lang="en-US" i="1"/>
              <a:t>Read the slide.</a:t>
            </a:r>
            <a:endParaRPr i="1"/>
          </a:p>
          <a:p>
            <a:pPr marL="0" lvl="0" indent="0" algn="l" rtl="0">
              <a:spcBef>
                <a:spcPts val="360"/>
              </a:spcBef>
              <a:spcAft>
                <a:spcPts val="0"/>
              </a:spcAft>
              <a:buNone/>
            </a:pPr>
            <a:endParaRPr/>
          </a:p>
        </p:txBody>
      </p:sp>
      <p:sp>
        <p:nvSpPr>
          <p:cNvPr id="642" name="Google Shape;642;g869be14bb9_0_623: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869be14bb9_0_618: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869be14bb9_0_618: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just" rtl="0">
              <a:spcBef>
                <a:spcPts val="0"/>
              </a:spcBef>
              <a:spcAft>
                <a:spcPts val="0"/>
              </a:spcAft>
              <a:buClr>
                <a:schemeClr val="dk1"/>
              </a:buClr>
              <a:buSzPts val="1100"/>
              <a:buFont typeface="Arial"/>
              <a:buNone/>
            </a:pPr>
            <a:r>
              <a:rPr lang="en-US">
                <a:highlight>
                  <a:schemeClr val="lt1"/>
                </a:highlight>
              </a:rPr>
              <a:t>This step is important for the team to review the student data once the criteria for monitoring is set. Focusing on a small set of indicators allows teams to allocate their time and effort more efficiently. Effective indicators are: (1) valid for the intended purpose, (2) actionable by schools, (3) meaningful and easily understood, and (4) aligned with district and school priorities.</a:t>
            </a:r>
            <a:endParaRPr>
              <a:highlight>
                <a:schemeClr val="lt1"/>
              </a:highlight>
            </a:endParaRPr>
          </a:p>
          <a:p>
            <a:pPr marL="0" lvl="0" indent="0" algn="just" rtl="0">
              <a:spcBef>
                <a:spcPts val="0"/>
              </a:spcBef>
              <a:spcAft>
                <a:spcPts val="0"/>
              </a:spcAft>
              <a:buClr>
                <a:schemeClr val="dk1"/>
              </a:buClr>
              <a:buSzPts val="1100"/>
              <a:buFont typeface="Arial"/>
              <a:buNone/>
            </a:pPr>
            <a:endParaRPr>
              <a:highlight>
                <a:schemeClr val="lt1"/>
              </a:highlight>
            </a:endParaRPr>
          </a:p>
          <a:p>
            <a:pPr marL="0" lvl="0" indent="0" algn="just" rtl="0">
              <a:spcBef>
                <a:spcPts val="0"/>
              </a:spcBef>
              <a:spcAft>
                <a:spcPts val="0"/>
              </a:spcAft>
              <a:buClr>
                <a:schemeClr val="dk1"/>
              </a:buClr>
              <a:buSzPts val="1100"/>
              <a:buFont typeface="Arial"/>
              <a:buNone/>
            </a:pPr>
            <a:r>
              <a:rPr lang="en-US">
                <a:highlight>
                  <a:schemeClr val="lt1"/>
                </a:highlight>
              </a:rPr>
              <a:t>This also could include assigning who in the district/building is responsible for the data to be imported and disseminated to the team. The technology specialist at the district or building level could assist in customizing the settings to reflect the criteria (grades failed, absences, tardies, OCRs,state assessments, suspensions, etc.), identifying the students who may be at risk of needing support, and begin the process of importing and exporting student level data.</a:t>
            </a:r>
            <a:endParaRPr>
              <a:highlight>
                <a:schemeClr val="lt1"/>
              </a:highlight>
            </a:endParaRPr>
          </a:p>
          <a:p>
            <a:pPr marL="0" lvl="0" indent="0" algn="l" rtl="0">
              <a:spcBef>
                <a:spcPts val="360"/>
              </a:spcBef>
              <a:spcAft>
                <a:spcPts val="0"/>
              </a:spcAft>
              <a:buNone/>
            </a:pPr>
            <a:endParaRPr/>
          </a:p>
        </p:txBody>
      </p:sp>
      <p:sp>
        <p:nvSpPr>
          <p:cNvPr id="650" name="Google Shape;650;g869be14bb9_0_618: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869be14bb9_0_613: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69be14bb9_0_613: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100"/>
              <a:buFont typeface="Arial"/>
              <a:buNone/>
            </a:pPr>
            <a:r>
              <a:rPr lang="en-US">
                <a:highlight>
                  <a:schemeClr val="lt1"/>
                </a:highlight>
              </a:rPr>
              <a:t>Once students have been identified, set up the process for monitoring and keeping students on track. The EWS team will need analyze data related to: attendance, academics, behavior, tardies, and procedures within the district that may be creating the exiting of students. Teams review and interpret the data to identify, monitor, and increase student engagement.</a:t>
            </a:r>
            <a:endParaRPr>
              <a:highlight>
                <a:schemeClr val="lt1"/>
              </a:highlight>
            </a:endParaRPr>
          </a:p>
          <a:p>
            <a:pPr marL="0" lvl="0" indent="0" algn="l" rtl="0">
              <a:spcBef>
                <a:spcPts val="0"/>
              </a:spcBef>
              <a:spcAft>
                <a:spcPts val="0"/>
              </a:spcAft>
              <a:buClr>
                <a:schemeClr val="dk1"/>
              </a:buClr>
              <a:buSzPts val="1100"/>
              <a:buFont typeface="Arial"/>
              <a:buNone/>
            </a:pPr>
            <a:endParaRPr>
              <a:highlight>
                <a:schemeClr val="lt1"/>
              </a:highlight>
            </a:endParaRPr>
          </a:p>
          <a:p>
            <a:pPr marL="0" lvl="0" indent="0" algn="l" rtl="0">
              <a:spcBef>
                <a:spcPts val="360"/>
              </a:spcBef>
              <a:spcAft>
                <a:spcPts val="0"/>
              </a:spcAft>
              <a:buClr>
                <a:schemeClr val="dk1"/>
              </a:buClr>
              <a:buSzPts val="1100"/>
              <a:buFont typeface="Arial"/>
              <a:buNone/>
            </a:pPr>
            <a:r>
              <a:rPr lang="en-US"/>
              <a:t>EWS involves compiling data to identify student progress toward graduation and alerting staff when the data indicate that a student is falling off-track or is at-risk. Designing useful reports for the team is one of the most crucial elements in EWS implementation.</a:t>
            </a:r>
            <a:endParaRPr>
              <a:highlight>
                <a:schemeClr val="lt1"/>
              </a:highlight>
            </a:endParaRPr>
          </a:p>
          <a:p>
            <a:pPr marL="0" lvl="0" indent="0" algn="l" rtl="0">
              <a:spcBef>
                <a:spcPts val="360"/>
              </a:spcBef>
              <a:spcAft>
                <a:spcPts val="0"/>
              </a:spcAft>
              <a:buNone/>
            </a:pPr>
            <a:endParaRPr/>
          </a:p>
        </p:txBody>
      </p:sp>
      <p:sp>
        <p:nvSpPr>
          <p:cNvPr id="658" name="Google Shape;658;g869be14bb9_0_613: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869be14bb9_0_608: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869be14bb9_0_608: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highlight>
                  <a:schemeClr val="lt1"/>
                </a:highlight>
              </a:rPr>
              <a:t>Assign and implement intensive evidence-based methods to increase social, emotional or behavioral outcomes and to establish strategies for engagement of ALL students. Also, review the intervention used to see its effectiveness.</a:t>
            </a:r>
            <a:endParaRPr>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US">
                <a:highlight>
                  <a:schemeClr val="lt1"/>
                </a:highlight>
              </a:rPr>
              <a:t>In this step, it is important to monitor and adjust students’ assignments to supports and interventions within the school, and as the students move between tiers. Tier I is Universal, Tier II is Targeted, and Tier III is individualized. </a:t>
            </a:r>
            <a:endParaRPr>
              <a:highlight>
                <a:schemeClr val="lt1"/>
              </a:highlight>
            </a:endParaRPr>
          </a:p>
          <a:p>
            <a:pPr marL="457200" lvl="0" indent="-304800" algn="l" rtl="0">
              <a:lnSpc>
                <a:spcPct val="115000"/>
              </a:lnSpc>
              <a:spcBef>
                <a:spcPts val="0"/>
              </a:spcBef>
              <a:spcAft>
                <a:spcPts val="0"/>
              </a:spcAft>
              <a:buClr>
                <a:schemeClr val="dk1"/>
              </a:buClr>
              <a:buSzPts val="1200"/>
              <a:buFont typeface="Franklin Gothic"/>
              <a:buChar char="●"/>
            </a:pPr>
            <a:r>
              <a:rPr lang="en-US">
                <a:highlight>
                  <a:schemeClr val="lt1"/>
                </a:highlight>
              </a:rPr>
              <a:t>Tier I includes interventions with all students. Examples include student advisory programs, efforts to engage students in extracurricular activities, school to work programs, or systemic positive discipline programs.</a:t>
            </a:r>
            <a:endParaRPr>
              <a:highlight>
                <a:schemeClr val="lt1"/>
              </a:highlight>
            </a:endParaRPr>
          </a:p>
          <a:p>
            <a:pPr marL="457200" lvl="0" indent="-304800" algn="l" rtl="0">
              <a:lnSpc>
                <a:spcPct val="115000"/>
              </a:lnSpc>
              <a:spcBef>
                <a:spcPts val="0"/>
              </a:spcBef>
              <a:spcAft>
                <a:spcPts val="0"/>
              </a:spcAft>
              <a:buClr>
                <a:schemeClr val="dk1"/>
              </a:buClr>
              <a:buSzPts val="1200"/>
              <a:buFont typeface="Franklin Gothic"/>
              <a:buChar char="●"/>
            </a:pPr>
            <a:r>
              <a:rPr lang="en-US">
                <a:highlight>
                  <a:schemeClr val="lt1"/>
                </a:highlight>
              </a:rPr>
              <a:t>Tier II includes students who are identified as being at risk for dropping out. Examples include mentoring and tutoring programs that work to build specific skills.</a:t>
            </a:r>
            <a:endParaRPr>
              <a:highlight>
                <a:schemeClr val="lt1"/>
              </a:highlight>
            </a:endParaRPr>
          </a:p>
          <a:p>
            <a:pPr marL="457200" lvl="0" indent="-304800" algn="l" rtl="0">
              <a:lnSpc>
                <a:spcPct val="115000"/>
              </a:lnSpc>
              <a:spcBef>
                <a:spcPts val="0"/>
              </a:spcBef>
              <a:spcAft>
                <a:spcPts val="0"/>
              </a:spcAft>
              <a:buClr>
                <a:schemeClr val="dk1"/>
              </a:buClr>
              <a:buSzPts val="1200"/>
              <a:buFont typeface="Franklin Gothic"/>
              <a:buChar char="●"/>
            </a:pPr>
            <a:r>
              <a:rPr lang="en-US">
                <a:highlight>
                  <a:schemeClr val="lt1"/>
                </a:highlight>
              </a:rPr>
              <a:t>Tier III includes interventions with students exhibiting clear signs of dropping out. Examples include specific individualized behavior plans, intensive services with mentoring and academic support, and alternative programs.</a:t>
            </a:r>
            <a:endParaRPr/>
          </a:p>
          <a:p>
            <a:pPr marL="0" lvl="0" indent="0" algn="l" rtl="0">
              <a:spcBef>
                <a:spcPts val="360"/>
              </a:spcBef>
              <a:spcAft>
                <a:spcPts val="0"/>
              </a:spcAft>
              <a:buNone/>
            </a:pPr>
            <a:endParaRPr/>
          </a:p>
        </p:txBody>
      </p:sp>
      <p:sp>
        <p:nvSpPr>
          <p:cNvPr id="666" name="Google Shape;666;g869be14bb9_0_608: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869be14bb9_0_603: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869be14bb9_0_603: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endParaRPr/>
          </a:p>
        </p:txBody>
      </p:sp>
      <p:sp>
        <p:nvSpPr>
          <p:cNvPr id="674" name="Google Shape;674;g869be14bb9_0_603: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b3c9af454_1_1190: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2" name="Google Shape;242;g8b3c9af454_1_1190:notes"/>
          <p:cNvSpPr txBox="1">
            <a:spLocks noGrp="1"/>
          </p:cNvSpPr>
          <p:nvPr>
            <p:ph type="body" idx="1"/>
          </p:nvPr>
        </p:nvSpPr>
        <p:spPr>
          <a:xfrm>
            <a:off x="935042" y="4416428"/>
            <a:ext cx="5140200" cy="4183200"/>
          </a:xfrm>
          <a:prstGeom prst="rect">
            <a:avLst/>
          </a:prstGeom>
          <a:noFill/>
          <a:ln>
            <a:noFill/>
          </a:ln>
        </p:spPr>
        <p:txBody>
          <a:bodyPr spcFirstLastPara="1" wrap="square" lIns="93025" tIns="46525" rIns="93025" bIns="465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243" name="Google Shape;243;g8b3c9af454_1_1190:notes"/>
          <p:cNvSpPr txBox="1">
            <a:spLocks noGrp="1"/>
          </p:cNvSpPr>
          <p:nvPr>
            <p:ph type="sldNum" idx="12"/>
          </p:nvPr>
        </p:nvSpPr>
        <p:spPr>
          <a:xfrm>
            <a:off x="3971928" y="8831268"/>
            <a:ext cx="3038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869be14bb9_0_598: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869be14bb9_0_598: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endParaRPr/>
          </a:p>
        </p:txBody>
      </p:sp>
      <p:sp>
        <p:nvSpPr>
          <p:cNvPr id="682" name="Google Shape;682;g869be14bb9_0_598: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869be14bb9_0_593: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869be14bb9_0_593: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This image is an example of interventions for attendance, behavior, and course performance at each Tier.</a:t>
            </a:r>
            <a:endParaRPr/>
          </a:p>
          <a:p>
            <a:pPr marL="0" lvl="0" indent="0" algn="l" rtl="0">
              <a:spcBef>
                <a:spcPts val="360"/>
              </a:spcBef>
              <a:spcAft>
                <a:spcPts val="0"/>
              </a:spcAft>
              <a:buNone/>
            </a:pPr>
            <a:endParaRPr/>
          </a:p>
        </p:txBody>
      </p:sp>
      <p:sp>
        <p:nvSpPr>
          <p:cNvPr id="690" name="Google Shape;690;g869be14bb9_0_593: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869be14bb9_0_588: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869be14bb9_0_588: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highlight>
                  <a:schemeClr val="lt1"/>
                </a:highlight>
              </a:rPr>
              <a:t>Monitor students and interventions. When the team meets to discuss each student’s progress, the discussion should center on the interventions used and decide if they are working or if they need to change. </a:t>
            </a:r>
            <a:endParaRPr/>
          </a:p>
          <a:p>
            <a:pPr marL="0" lvl="0" indent="0" algn="l" rtl="0">
              <a:spcBef>
                <a:spcPts val="360"/>
              </a:spcBef>
              <a:spcAft>
                <a:spcPts val="0"/>
              </a:spcAft>
              <a:buNone/>
            </a:pPr>
            <a:endParaRPr/>
          </a:p>
        </p:txBody>
      </p:sp>
      <p:sp>
        <p:nvSpPr>
          <p:cNvPr id="699" name="Google Shape;699;g869be14bb9_0_588: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869be14bb9_0_583: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869be14bb9_0_583: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endParaRPr/>
          </a:p>
        </p:txBody>
      </p:sp>
      <p:sp>
        <p:nvSpPr>
          <p:cNvPr id="707" name="Google Shape;707;g869be14bb9_0_583: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869be14bb9_0_578: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869be14bb9_0_578: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lnSpc>
                <a:spcPct val="90000"/>
              </a:lnSpc>
              <a:spcBef>
                <a:spcPts val="0"/>
              </a:spcBef>
              <a:spcAft>
                <a:spcPts val="0"/>
              </a:spcAft>
              <a:buClr>
                <a:schemeClr val="dk1"/>
              </a:buClr>
              <a:buFont typeface="Arial"/>
              <a:buNone/>
            </a:pPr>
            <a:r>
              <a:rPr lang="en-US" i="1"/>
              <a:t>Trainer Notes: Direct participants to Activity 3: Benefits and Concerns of Implementing an Early Warning System in the Participant Workbook. Provide 5-7 minutes and then discuss whole group.</a:t>
            </a:r>
            <a:endParaRPr i="1"/>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Using the T-Chart,</a:t>
            </a:r>
            <a:r>
              <a:rPr lang="en-US" b="1">
                <a:latin typeface="Arial"/>
                <a:ea typeface="Arial"/>
                <a:cs typeface="Arial"/>
                <a:sym typeface="Arial"/>
              </a:rPr>
              <a:t> </a:t>
            </a:r>
            <a:r>
              <a:rPr lang="en-US">
                <a:latin typeface="Arial"/>
                <a:ea typeface="Arial"/>
                <a:cs typeface="Arial"/>
                <a:sym typeface="Arial"/>
              </a:rPr>
              <a:t>brainstorm potential benefits and challenges one might encounter when implementing an Early Warning System</a:t>
            </a:r>
            <a:r>
              <a:rPr lang="en-US" b="1">
                <a:latin typeface="Arial"/>
                <a:ea typeface="Arial"/>
                <a:cs typeface="Arial"/>
                <a:sym typeface="Arial"/>
              </a:rPr>
              <a:t>. </a:t>
            </a:r>
            <a:r>
              <a:rPr lang="en-US">
                <a:latin typeface="Arial"/>
                <a:ea typeface="Arial"/>
                <a:cs typeface="Arial"/>
                <a:sym typeface="Arial"/>
              </a:rPr>
              <a:t>Use the following questions to guide your thinking. </a:t>
            </a:r>
            <a:endParaRPr>
              <a:latin typeface="Arial"/>
              <a:ea typeface="Arial"/>
              <a:cs typeface="Arial"/>
              <a:sym typeface="Arial"/>
            </a:endParaRPr>
          </a:p>
          <a:p>
            <a:pPr marL="0" lvl="0" indent="0" algn="l" rtl="0">
              <a:lnSpc>
                <a:spcPct val="90000"/>
              </a:lnSpc>
              <a:spcBef>
                <a:spcPts val="0"/>
              </a:spcBef>
              <a:spcAft>
                <a:spcPts val="0"/>
              </a:spcAft>
              <a:buClr>
                <a:schemeClr val="dk1"/>
              </a:buClr>
              <a:buFont typeface="Arial"/>
              <a:buNone/>
            </a:pPr>
            <a:endParaRPr/>
          </a:p>
          <a:p>
            <a:pPr marL="457200" lvl="0" indent="-304800" algn="l" rtl="0">
              <a:lnSpc>
                <a:spcPct val="90000"/>
              </a:lnSpc>
              <a:spcBef>
                <a:spcPts val="0"/>
              </a:spcBef>
              <a:spcAft>
                <a:spcPts val="0"/>
              </a:spcAft>
              <a:buClr>
                <a:schemeClr val="dk1"/>
              </a:buClr>
              <a:buSzPts val="1200"/>
              <a:buFont typeface="Franklin Gothic"/>
              <a:buChar char="●"/>
            </a:pPr>
            <a:r>
              <a:rPr lang="en-US"/>
              <a:t>COLUMN 1: How can the early warning system benefit secondary students, teachers, and leaders? (5 min)</a:t>
            </a:r>
            <a:endParaRPr/>
          </a:p>
          <a:p>
            <a:pPr marL="457200" lvl="0" indent="-304800" algn="l" rtl="0">
              <a:lnSpc>
                <a:spcPct val="90000"/>
              </a:lnSpc>
              <a:spcBef>
                <a:spcPts val="0"/>
              </a:spcBef>
              <a:spcAft>
                <a:spcPts val="0"/>
              </a:spcAft>
              <a:buClr>
                <a:schemeClr val="dk1"/>
              </a:buClr>
              <a:buSzPts val="1200"/>
              <a:buFont typeface="Franklin Gothic"/>
              <a:buChar char="●"/>
            </a:pPr>
            <a:r>
              <a:rPr lang="en-US"/>
              <a:t>COLUMN 2: What are potential challenges to implementing the early warning system in our school? (5 min)</a:t>
            </a:r>
            <a:endParaRPr i="1"/>
          </a:p>
          <a:p>
            <a:pPr marL="0" lvl="0" indent="0" algn="l" rtl="0">
              <a:spcBef>
                <a:spcPts val="360"/>
              </a:spcBef>
              <a:spcAft>
                <a:spcPts val="0"/>
              </a:spcAft>
              <a:buNone/>
            </a:pPr>
            <a:endParaRPr/>
          </a:p>
        </p:txBody>
      </p:sp>
      <p:sp>
        <p:nvSpPr>
          <p:cNvPr id="715" name="Google Shape;715;g869be14bb9_0_578: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8a2d12d366_0_562:notes"/>
          <p:cNvSpPr>
            <a:spLocks noGrp="1" noRot="1" noChangeAspect="1"/>
          </p:cNvSpPr>
          <p:nvPr>
            <p:ph type="sldImg" idx="2"/>
          </p:nvPr>
        </p:nvSpPr>
        <p:spPr>
          <a:xfrm>
            <a:off x="1182133" y="697547"/>
            <a:ext cx="46476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0" name="Google Shape;730;g8a2d12d366_0_562:notes"/>
          <p:cNvSpPr txBox="1">
            <a:spLocks noGrp="1"/>
          </p:cNvSpPr>
          <p:nvPr>
            <p:ph type="body" idx="1"/>
          </p:nvPr>
        </p:nvSpPr>
        <p:spPr>
          <a:xfrm>
            <a:off x="935042" y="4416428"/>
            <a:ext cx="5140200" cy="41832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None/>
            </a:pPr>
            <a:endParaRPr/>
          </a:p>
        </p:txBody>
      </p:sp>
      <p:sp>
        <p:nvSpPr>
          <p:cNvPr id="731" name="Google Shape;731;g8a2d12d366_0_562:notes"/>
          <p:cNvSpPr txBox="1">
            <a:spLocks noGrp="1"/>
          </p:cNvSpPr>
          <p:nvPr>
            <p:ph type="sldNum" idx="12"/>
          </p:nvPr>
        </p:nvSpPr>
        <p:spPr>
          <a:xfrm>
            <a:off x="3971928" y="8831268"/>
            <a:ext cx="3038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869be14bb9_0_573: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869be14bb9_0_573: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i="1"/>
              <a:t>Trainer Notes: Direct participants to Activity 4: Early Warning System Checklist in the Participant Workbook.  Teams should work together to determine which criteria is in progress and which is not evident. The checklist will guide teams in the next activity, forming an action plan.</a:t>
            </a:r>
            <a:endParaRPr i="1"/>
          </a:p>
          <a:p>
            <a:pPr marL="0" lvl="0" indent="0" algn="l" rtl="0">
              <a:spcBef>
                <a:spcPts val="360"/>
              </a:spcBef>
              <a:spcAft>
                <a:spcPts val="0"/>
              </a:spcAft>
              <a:buClr>
                <a:schemeClr val="dk1"/>
              </a:buClr>
              <a:buSzPts val="1100"/>
              <a:buFont typeface="Arial"/>
              <a:buNone/>
            </a:pPr>
            <a:endParaRPr i="1"/>
          </a:p>
          <a:p>
            <a:pPr marL="0" lvl="0" indent="0" algn="l" rtl="0">
              <a:spcBef>
                <a:spcPts val="360"/>
              </a:spcBef>
              <a:spcAft>
                <a:spcPts val="0"/>
              </a:spcAft>
              <a:buNone/>
            </a:pPr>
            <a:endParaRPr/>
          </a:p>
        </p:txBody>
      </p:sp>
      <p:sp>
        <p:nvSpPr>
          <p:cNvPr id="738" name="Google Shape;738;g869be14bb9_0_573: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869be14bb9_0_568: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869be14bb9_0_568: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Font typeface="Arial"/>
              <a:buNone/>
            </a:pPr>
            <a:r>
              <a:rPr lang="en-US" i="1"/>
              <a:t>Trainer Notes: Direct teams to the action plan located at the end of the Participant Workbook. Teams will have 30-45 minutes to begin action planning on the implementation of EWS. If possible, provide opportunities for teams to share with other teams for feedback. </a:t>
            </a:r>
            <a:endParaRPr/>
          </a:p>
          <a:p>
            <a:pPr marL="0" lvl="0" indent="0" algn="l" rtl="0">
              <a:spcBef>
                <a:spcPts val="360"/>
              </a:spcBef>
              <a:spcAft>
                <a:spcPts val="0"/>
              </a:spcAft>
              <a:buNone/>
            </a:pPr>
            <a:endParaRPr/>
          </a:p>
        </p:txBody>
      </p:sp>
      <p:sp>
        <p:nvSpPr>
          <p:cNvPr id="751" name="Google Shape;751;g869be14bb9_0_568: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869be14bb9_0_563: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869be14bb9_0_563: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endParaRPr/>
          </a:p>
        </p:txBody>
      </p:sp>
      <p:sp>
        <p:nvSpPr>
          <p:cNvPr id="764" name="Google Shape;764;g869be14bb9_0_563: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69be14bb9_0_193: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869be14bb9_0_193: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200"/>
              <a:buFont typeface="Franklin Gothic"/>
              <a:buNone/>
            </a:pPr>
            <a:r>
              <a:rPr lang="en-US"/>
              <a:t>While elementary RTI models are not appropriate for most secondary setting, the essential components of an RTI model at the elementary and secondary level are the same. </a:t>
            </a:r>
            <a:endParaRPr/>
          </a:p>
          <a:p>
            <a:pPr marL="0" lvl="0" indent="0" algn="l" rtl="0">
              <a:spcBef>
                <a:spcPts val="360"/>
              </a:spcBef>
              <a:spcAft>
                <a:spcPts val="0"/>
              </a:spcAft>
              <a:buClr>
                <a:schemeClr val="dk1"/>
              </a:buClr>
              <a:buSzPts val="1200"/>
              <a:buFont typeface="Franklin Gothic"/>
              <a:buNone/>
            </a:pPr>
            <a:endParaRPr/>
          </a:p>
          <a:p>
            <a:pPr marL="0" lvl="0" indent="0" algn="l" rtl="0">
              <a:spcBef>
                <a:spcPts val="360"/>
              </a:spcBef>
              <a:spcAft>
                <a:spcPts val="0"/>
              </a:spcAft>
              <a:buClr>
                <a:schemeClr val="dk1"/>
              </a:buClr>
              <a:buFont typeface="Arial"/>
              <a:buNone/>
            </a:pPr>
            <a:r>
              <a:rPr lang="en-US"/>
              <a:t>The Division of Elementary and Secondary Education (DESE)  has developed this graphic to highlight the essential components of the RTI framework found in both elementary and secondary models. The blue sections include an assessment framework for the pyramid which includes screening, progress monitoring, formative and summative assessments. These assessments guide our instruction throughout the multi-tiered system of support. The entire framework rests on data-based decision making which integrates assessments and instruction. In the middle of the graphic lies the pyramid or multi-level system of support that many associate with RTI.  </a:t>
            </a:r>
            <a:endParaRPr/>
          </a:p>
          <a:p>
            <a:pPr marL="0" lvl="0" indent="0" algn="l" rtl="0">
              <a:spcBef>
                <a:spcPts val="360"/>
              </a:spcBef>
              <a:spcAft>
                <a:spcPts val="0"/>
              </a:spcAft>
              <a:buNone/>
            </a:pPr>
            <a:endParaRPr/>
          </a:p>
        </p:txBody>
      </p:sp>
      <p:sp>
        <p:nvSpPr>
          <p:cNvPr id="250" name="Google Shape;250;g869be14bb9_0_193: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69be14bb9_0_261: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69be14bb9_0_261: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400"/>
              <a:buFont typeface="Arial"/>
              <a:buNone/>
            </a:pPr>
            <a:r>
              <a:rPr lang="en-US"/>
              <a:t>The pyramid graphic depicts the progression of support across the multilevel prevention system. It represents three tiers of prevention and the percentage of students we would expect to benefit from those levels of prevention in an effective system.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 first tier is the base of the pyramid as it is the foundation of the framework. In Arkansas, we expect most students, at least 80%, to benefit from the instruction, which uses well-differentiated instruction in the core curriculum. The next tier, Tier 2, is the second level. We expect approximately 10–15% of students to need supplemental, small-group instruction to benefit from the core instruction and curriculum. The top level in red, or Tier 3 Intensive Intervention, includes specialized, individualized instruction for students with intensive needs. It typically involves small-group and/or one-on-one instruction of one to three students who are significantly behind their peers. Decisions regarding student participation in both Tier 2 and Tier 3 interventions are made on a case-by-case basis according to student need.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100"/>
              <a:buFont typeface="Arial"/>
              <a:buNone/>
            </a:pPr>
            <a:r>
              <a:rPr lang="en-US" i="1"/>
              <a:t>Trainer Notes: It is important to differentiate between an RTI framework and an RTI model. The levels correspond to the RTI framework, whereas the tiers correspond to the RTI model specified by states, districts, and schools. Keep in mind that these are recommended estimates. </a:t>
            </a:r>
            <a:endParaRPr/>
          </a:p>
          <a:p>
            <a:pPr marL="0" lvl="0" indent="0" algn="l" rtl="0">
              <a:spcBef>
                <a:spcPts val="360"/>
              </a:spcBef>
              <a:spcAft>
                <a:spcPts val="0"/>
              </a:spcAft>
              <a:buNone/>
            </a:pPr>
            <a:endParaRPr/>
          </a:p>
        </p:txBody>
      </p:sp>
      <p:sp>
        <p:nvSpPr>
          <p:cNvPr id="258" name="Google Shape;258;g869be14bb9_0_261: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869be14bb9_0_256: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869be14bb9_0_256: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400"/>
              <a:buFont typeface="Arial"/>
              <a:buNone/>
            </a:pPr>
            <a:r>
              <a:rPr lang="en-US"/>
              <a:t>The Center on RTI has a definition </a:t>
            </a:r>
            <a:r>
              <a:rPr lang="en-US" i="1"/>
              <a:t>(taken from the “What Is RTI?” placemat)</a:t>
            </a:r>
            <a:r>
              <a:rPr lang="en-US"/>
              <a:t> for RTI that includes what we consider to be its essential components. </a:t>
            </a:r>
            <a:r>
              <a:rPr lang="en-US" i="1"/>
              <a:t>Read the slide.</a:t>
            </a:r>
            <a:endParaRPr/>
          </a:p>
          <a:p>
            <a:pPr marL="0" lvl="0" indent="0" algn="l" rtl="0">
              <a:spcBef>
                <a:spcPts val="0"/>
              </a:spcBef>
              <a:spcAft>
                <a:spcPts val="0"/>
              </a:spcAft>
              <a:buClr>
                <a:schemeClr val="dk1"/>
              </a:buClr>
              <a:buSzPts val="1400"/>
              <a:buFont typeface="Arial"/>
              <a:buNone/>
            </a:pPr>
            <a:endParaRPr i="1"/>
          </a:p>
          <a:p>
            <a:pPr marL="0" lvl="0" indent="0" algn="l" rtl="0">
              <a:spcBef>
                <a:spcPts val="0"/>
              </a:spcBef>
              <a:spcAft>
                <a:spcPts val="0"/>
              </a:spcAft>
              <a:buClr>
                <a:schemeClr val="dk1"/>
              </a:buClr>
              <a:buSzPts val="1400"/>
              <a:buFont typeface="Arial"/>
              <a:buNone/>
            </a:pPr>
            <a:r>
              <a:rPr lang="en-US"/>
              <a:t>It is important to point out that RTI is a schoolwide prevention system, not a prereferral process for special education, and it is multilevel versus multitier. Think of RTI as a framework or prevention model that is designed to provide all students with the high-quality instruction that they need to be successful in school. This prevention system addresses the needs of students on or below grade level, with a focus on those at risk, to prevent further or future poor academic or social outcomes. RTI addresses the needs of all students, including students with disabilities and students with language differences.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400"/>
              <a:buFont typeface="Arial"/>
              <a:buNone/>
            </a:pPr>
            <a:r>
              <a:rPr lang="en-US" i="1"/>
              <a:t>Source: Center on Response to Intervention at American Institutes for Research.</a:t>
            </a:r>
            <a:endParaRPr/>
          </a:p>
          <a:p>
            <a:pPr marL="0" lvl="0" indent="0" algn="l" rtl="0">
              <a:spcBef>
                <a:spcPts val="360"/>
              </a:spcBef>
              <a:spcAft>
                <a:spcPts val="0"/>
              </a:spcAft>
              <a:buNone/>
            </a:pPr>
            <a:endParaRPr/>
          </a:p>
        </p:txBody>
      </p:sp>
      <p:sp>
        <p:nvSpPr>
          <p:cNvPr id="267" name="Google Shape;267;g869be14bb9_0_256: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69be14bb9_0_251:notes"/>
          <p:cNvSpPr>
            <a:spLocks noGrp="1" noRot="1" noChangeAspect="1"/>
          </p:cNvSpPr>
          <p:nvPr>
            <p:ph type="sldImg" idx="2"/>
          </p:nvPr>
        </p:nvSpPr>
        <p:spPr>
          <a:xfrm>
            <a:off x="1182688"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869be14bb9_0_251:notes"/>
          <p:cNvSpPr txBox="1">
            <a:spLocks noGrp="1"/>
          </p:cNvSpPr>
          <p:nvPr>
            <p:ph type="body" idx="1"/>
          </p:nvPr>
        </p:nvSpPr>
        <p:spPr>
          <a:xfrm>
            <a:off x="935041" y="4416430"/>
            <a:ext cx="5140200" cy="4183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Why should districts and schools implement RTI?  According to Hattie, with an effect size of 1.29, Response to Intervention has the potential to considerably accelerate student achievement.  </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Clr>
                <a:schemeClr val="dk1"/>
              </a:buClr>
              <a:buSzPts val="1100"/>
              <a:buFont typeface="Arial"/>
              <a:buNone/>
            </a:pPr>
            <a:r>
              <a:rPr lang="en-US" i="1"/>
              <a:t>Read the slide.</a:t>
            </a:r>
            <a:endParaRPr i="1"/>
          </a:p>
          <a:p>
            <a:pPr marL="0" lvl="0" indent="0" algn="l" rtl="0">
              <a:spcBef>
                <a:spcPts val="360"/>
              </a:spcBef>
              <a:spcAft>
                <a:spcPts val="0"/>
              </a:spcAft>
              <a:buNone/>
            </a:pPr>
            <a:endParaRPr/>
          </a:p>
        </p:txBody>
      </p:sp>
      <p:sp>
        <p:nvSpPr>
          <p:cNvPr id="281" name="Google Shape;281;g869be14bb9_0_251:notes"/>
          <p:cNvSpPr txBox="1">
            <a:spLocks noGrp="1"/>
          </p:cNvSpPr>
          <p:nvPr>
            <p:ph type="sldNum" idx="12"/>
          </p:nvPr>
        </p:nvSpPr>
        <p:spPr>
          <a:xfrm>
            <a:off x="3971927" y="8831268"/>
            <a:ext cx="3038400" cy="4650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7"/>
        <p:cNvGrpSpPr/>
        <p:nvPr/>
      </p:nvGrpSpPr>
      <p:grpSpPr>
        <a:xfrm>
          <a:off x="0" y="0"/>
          <a:ext cx="0" cy="0"/>
          <a:chOff x="0" y="0"/>
          <a:chExt cx="0" cy="0"/>
        </a:xfrm>
      </p:grpSpPr>
      <p:sp>
        <p:nvSpPr>
          <p:cNvPr id="18" name="Google Shape;18;p2"/>
          <p:cNvSpPr txBox="1">
            <a:spLocks noGrp="1"/>
          </p:cNvSpPr>
          <p:nvPr>
            <p:ph type="body" idx="1"/>
          </p:nvPr>
        </p:nvSpPr>
        <p:spPr>
          <a:xfrm>
            <a:off x="683854" y="2655407"/>
            <a:ext cx="8228331" cy="1569660"/>
          </a:xfrm>
          <a:prstGeom prst="rect">
            <a:avLst/>
          </a:prstGeom>
          <a:noFill/>
          <a:ln>
            <a:noFill/>
          </a:ln>
        </p:spPr>
        <p:txBody>
          <a:bodyPr spcFirstLastPara="1" wrap="square" lIns="0" tIns="0" rIns="0" bIns="0" anchor="t" anchorCtr="0">
            <a:noAutofit/>
          </a:bodyPr>
          <a:lstStyle>
            <a:lvl1pPr marL="457200" lvl="0" indent="-228600" algn="ctr">
              <a:spcBef>
                <a:spcPts val="0"/>
              </a:spcBef>
              <a:spcAft>
                <a:spcPts val="0"/>
              </a:spcAft>
              <a:buSzPts val="1400"/>
              <a:buNone/>
              <a:defRPr/>
            </a:lvl1pPr>
            <a:lvl2pPr marL="914400" lvl="1" indent="-228600" algn="ctr">
              <a:spcBef>
                <a:spcPts val="600"/>
              </a:spcBef>
              <a:spcAft>
                <a:spcPts val="0"/>
              </a:spcAft>
              <a:buSzPts val="1400"/>
              <a:buNone/>
              <a:defRPr sz="2400"/>
            </a:lvl2pPr>
            <a:lvl3pPr marL="1371600" lvl="2" indent="-228600" algn="ctr">
              <a:spcBef>
                <a:spcPts val="0"/>
              </a:spcBef>
              <a:spcAft>
                <a:spcPts val="0"/>
              </a:spcAft>
              <a:buSzPts val="1400"/>
              <a:buNone/>
              <a:defRPr/>
            </a:lvl3pPr>
            <a:lvl4pPr marL="1828800" lvl="3" indent="-228600" algn="ctr">
              <a:spcBef>
                <a:spcPts val="600"/>
              </a:spcBef>
              <a:spcAft>
                <a:spcPts val="0"/>
              </a:spcAft>
              <a:buSzPts val="1400"/>
              <a:buNone/>
              <a:defRPr/>
            </a:lvl4pPr>
            <a:lvl5pPr marL="2286000" lvl="4" indent="-228600" algn="ctr">
              <a:spcBef>
                <a:spcPts val="0"/>
              </a:spcBef>
              <a:spcAft>
                <a:spcPts val="0"/>
              </a:spcAft>
              <a:buSzPts val="14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 name="Google Shape;19;p2"/>
          <p:cNvSpPr txBox="1">
            <a:spLocks noGrp="1"/>
          </p:cNvSpPr>
          <p:nvPr>
            <p:ph type="ftr" idx="11"/>
          </p:nvPr>
        </p:nvSpPr>
        <p:spPr>
          <a:xfrm>
            <a:off x="5328339" y="6658605"/>
            <a:ext cx="3583885" cy="12311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title"/>
          </p:nvPr>
        </p:nvSpPr>
        <p:spPr>
          <a:xfrm>
            <a:off x="683811" y="1910684"/>
            <a:ext cx="8228417" cy="677108"/>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p1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o Rule">
  <p:cSld name="No Rule">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687388" y="364089"/>
            <a:ext cx="8224800" cy="4884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3"/>
          <p:cNvSpPr txBox="1">
            <a:spLocks noGrp="1"/>
          </p:cNvSpPr>
          <p:nvPr>
            <p:ph type="body" idx="1"/>
          </p:nvPr>
        </p:nvSpPr>
        <p:spPr>
          <a:xfrm>
            <a:off x="687388" y="1074693"/>
            <a:ext cx="8224800" cy="52515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lvl1pPr>
            <a:lvl2pPr marL="914400" lvl="1" indent="-342900" algn="l" rtl="0">
              <a:lnSpc>
                <a:spcPct val="100000"/>
              </a:lnSpc>
              <a:spcBef>
                <a:spcPts val="600"/>
              </a:spcBef>
              <a:spcAft>
                <a:spcPts val="0"/>
              </a:spcAft>
              <a:buSzPts val="1800"/>
              <a:buChar char="•"/>
              <a:defRPr/>
            </a:lvl2pPr>
            <a:lvl3pPr marL="1371600" lvl="2" indent="-317500" algn="l" rtl="0">
              <a:lnSpc>
                <a:spcPct val="100000"/>
              </a:lnSpc>
              <a:spcBef>
                <a:spcPts val="600"/>
              </a:spcBef>
              <a:spcAft>
                <a:spcPts val="0"/>
              </a:spcAft>
              <a:buSzPts val="1400"/>
              <a:buChar char="–"/>
              <a:defRPr/>
            </a:lvl3pPr>
            <a:lvl4pPr marL="1828800" lvl="3" indent="-295275" algn="l" rtl="0">
              <a:lnSpc>
                <a:spcPct val="100000"/>
              </a:lnSpc>
              <a:spcBef>
                <a:spcPts val="600"/>
              </a:spcBef>
              <a:spcAft>
                <a:spcPts val="0"/>
              </a:spcAft>
              <a:buSzPts val="1050"/>
              <a:buChar char="o"/>
              <a:defRPr/>
            </a:lvl4pPr>
            <a:lvl5pPr marL="2286000" lvl="4" indent="-317500" algn="l" rtl="0">
              <a:lnSpc>
                <a:spcPct val="100000"/>
              </a:lnSpc>
              <a:spcBef>
                <a:spcPts val="600"/>
              </a:spcBef>
              <a:spcAft>
                <a:spcPts val="0"/>
              </a:spcAft>
              <a:buSzPts val="1400"/>
              <a:buChar char="»"/>
              <a:defRPr/>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69" name="Google Shape;69;p1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70"/>
        <p:cNvGrpSpPr/>
        <p:nvPr/>
      </p:nvGrpSpPr>
      <p:grpSpPr>
        <a:xfrm>
          <a:off x="0" y="0"/>
          <a:ext cx="0" cy="0"/>
          <a:chOff x="0" y="0"/>
          <a:chExt cx="0" cy="0"/>
        </a:xfrm>
      </p:grpSpPr>
      <p:sp>
        <p:nvSpPr>
          <p:cNvPr id="71" name="Google Shape;71;p14"/>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9pPr>
          </a:lstStyle>
          <a:p>
            <a:endParaRPr/>
          </a:p>
        </p:txBody>
      </p:sp>
      <p:sp>
        <p:nvSpPr>
          <p:cNvPr id="72" name="Google Shape;72;p14"/>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wo Column Bulleted Text">
  <p:cSld name="1_Two Column Bulleted Text">
    <p:spTree>
      <p:nvGrpSpPr>
        <p:cNvPr id="1" name="Shape 74"/>
        <p:cNvGrpSpPr/>
        <p:nvPr/>
      </p:nvGrpSpPr>
      <p:grpSpPr>
        <a:xfrm>
          <a:off x="0" y="0"/>
          <a:ext cx="0" cy="0"/>
          <a:chOff x="0" y="0"/>
          <a:chExt cx="0" cy="0"/>
        </a:xfrm>
      </p:grpSpPr>
      <p:sp>
        <p:nvSpPr>
          <p:cNvPr id="75" name="Google Shape;75;p15"/>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C4BD97"/>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C4BD97"/>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C4BD97"/>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9pPr>
          </a:lstStyle>
          <a:p>
            <a:endParaRPr/>
          </a:p>
        </p:txBody>
      </p:sp>
      <p:sp>
        <p:nvSpPr>
          <p:cNvPr id="76" name="Google Shape;76;p15"/>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C4BD97"/>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C4BD97"/>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C4BD97"/>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C4BD97"/>
                </a:solidFill>
                <a:latin typeface="Arial"/>
                <a:ea typeface="Arial"/>
                <a:cs typeface="Arial"/>
                <a:sym typeface="Arial"/>
              </a:defRPr>
            </a:lvl9pPr>
          </a:lstStyle>
          <a:p>
            <a:endParaRPr/>
          </a:p>
        </p:txBody>
      </p:sp>
      <p:sp>
        <p:nvSpPr>
          <p:cNvPr id="77" name="Google Shape;77;p15"/>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1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9"/>
        <p:cNvGrpSpPr/>
        <p:nvPr/>
      </p:nvGrpSpPr>
      <p:grpSpPr>
        <a:xfrm>
          <a:off x="0" y="0"/>
          <a:ext cx="0" cy="0"/>
          <a:chOff x="0" y="0"/>
          <a:chExt cx="0" cy="0"/>
        </a:xfrm>
      </p:grpSpPr>
      <p:sp>
        <p:nvSpPr>
          <p:cNvPr id="80" name="Google Shape;80;p16"/>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lvl1pPr>
            <a:lvl2pPr marL="914400" lvl="1" indent="-342900" algn="l" rtl="0">
              <a:lnSpc>
                <a:spcPct val="100000"/>
              </a:lnSpc>
              <a:spcBef>
                <a:spcPts val="600"/>
              </a:spcBef>
              <a:spcAft>
                <a:spcPts val="0"/>
              </a:spcAft>
              <a:buSzPts val="1800"/>
              <a:buChar char="•"/>
              <a:defRPr/>
            </a:lvl2pPr>
            <a:lvl3pPr marL="1371600" lvl="2" indent="-317500" algn="l" rtl="0">
              <a:lnSpc>
                <a:spcPct val="100000"/>
              </a:lnSpc>
              <a:spcBef>
                <a:spcPts val="600"/>
              </a:spcBef>
              <a:spcAft>
                <a:spcPts val="0"/>
              </a:spcAft>
              <a:buSzPts val="1400"/>
              <a:buChar char="–"/>
              <a:defRPr/>
            </a:lvl3pPr>
            <a:lvl4pPr marL="1828800" lvl="3" indent="-295275" algn="l" rtl="0">
              <a:lnSpc>
                <a:spcPct val="100000"/>
              </a:lnSpc>
              <a:spcBef>
                <a:spcPts val="600"/>
              </a:spcBef>
              <a:spcAft>
                <a:spcPts val="0"/>
              </a:spcAft>
              <a:buSzPts val="1050"/>
              <a:buChar char="o"/>
              <a:defRPr/>
            </a:lvl4pPr>
            <a:lvl5pPr marL="2286000" lvl="4" indent="-317500" algn="l" rtl="0">
              <a:lnSpc>
                <a:spcPct val="100000"/>
              </a:lnSpc>
              <a:spcBef>
                <a:spcPts val="600"/>
              </a:spcBef>
              <a:spcAft>
                <a:spcPts val="0"/>
              </a:spcAft>
              <a:buSzPts val="1400"/>
              <a:buChar char="»"/>
              <a:defRPr/>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81" name="Google Shape;81;p16"/>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1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3" name="Google Shape;83;p16"/>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17365D"/>
              </a:buClr>
              <a:buSzPts val="1000"/>
              <a:buFont typeface="Arial"/>
              <a:buNone/>
              <a:defRPr sz="1000" i="0"/>
            </a:lvl1pPr>
            <a:lvl2pPr marL="914400" lvl="1" indent="-228600" algn="l" rtl="0">
              <a:lnSpc>
                <a:spcPct val="100000"/>
              </a:lnSpc>
              <a:spcBef>
                <a:spcPts val="600"/>
              </a:spcBef>
              <a:spcAft>
                <a:spcPts val="0"/>
              </a:spcAft>
              <a:buSzPts val="1800"/>
              <a:buNone/>
              <a:defRPr sz="563"/>
            </a:lvl2pPr>
            <a:lvl3pPr marL="1371600" lvl="2" indent="-228600" algn="l" rtl="0">
              <a:lnSpc>
                <a:spcPct val="100000"/>
              </a:lnSpc>
              <a:spcBef>
                <a:spcPts val="600"/>
              </a:spcBef>
              <a:spcAft>
                <a:spcPts val="0"/>
              </a:spcAft>
              <a:buSzPts val="1400"/>
              <a:buNone/>
              <a:defRPr sz="563"/>
            </a:lvl3pPr>
            <a:lvl4pPr marL="1828800" lvl="3" indent="-228600" algn="l" rtl="0">
              <a:lnSpc>
                <a:spcPct val="100000"/>
              </a:lnSpc>
              <a:spcBef>
                <a:spcPts val="600"/>
              </a:spcBef>
              <a:spcAft>
                <a:spcPts val="0"/>
              </a:spcAft>
              <a:buSzPts val="1050"/>
              <a:buNone/>
              <a:defRPr sz="563"/>
            </a:lvl4pPr>
            <a:lvl5pPr marL="2286000" lvl="4" indent="-228600" algn="l" rtl="0">
              <a:lnSpc>
                <a:spcPct val="100000"/>
              </a:lnSpc>
              <a:spcBef>
                <a:spcPts val="600"/>
              </a:spcBef>
              <a:spcAft>
                <a:spcPts val="0"/>
              </a:spcAft>
              <a:buSzPts val="1400"/>
              <a:buNone/>
              <a:defRPr sz="56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Layout" type="obj">
  <p:cSld name="OBJECT">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l" rtl="0">
              <a:lnSpc>
                <a:spcPct val="100000"/>
              </a:lnSpc>
              <a:spcBef>
                <a:spcPts val="0"/>
              </a:spcBef>
              <a:spcAft>
                <a:spcPts val="0"/>
              </a:spcAft>
              <a:buClr>
                <a:schemeClr val="lt1"/>
              </a:buClr>
              <a:buSzPts val="4400"/>
              <a:buFont typeface="Arial"/>
              <a:buNone/>
              <a:defRPr>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p18"/>
          <p:cNvSpPr txBox="1">
            <a:spLocks noGrp="1"/>
          </p:cNvSpPr>
          <p:nvPr>
            <p:ph type="body" idx="1"/>
          </p:nvPr>
        </p:nvSpPr>
        <p:spPr>
          <a:xfrm>
            <a:off x="687388" y="4529139"/>
            <a:ext cx="8229600" cy="13890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360"/>
              </a:spcBef>
              <a:spcAft>
                <a:spcPts val="0"/>
              </a:spcAft>
              <a:buClr>
                <a:srgbClr val="BFBFBF"/>
              </a:buClr>
              <a:buSzPts val="1800"/>
              <a:buNone/>
              <a:defRPr/>
            </a:lvl1pPr>
            <a:lvl2pPr marL="914400" lvl="1" indent="-342900" algn="l" rtl="0">
              <a:lnSpc>
                <a:spcPct val="100000"/>
              </a:lnSpc>
              <a:spcBef>
                <a:spcPts val="360"/>
              </a:spcBef>
              <a:spcAft>
                <a:spcPts val="0"/>
              </a:spcAft>
              <a:buClr>
                <a:schemeClr val="lt1"/>
              </a:buClr>
              <a:buSzPts val="1800"/>
              <a:buChar char="–"/>
              <a:defRPr/>
            </a:lvl2pPr>
            <a:lvl3pPr marL="1371600" lvl="2" indent="-342900" algn="l" rtl="0">
              <a:lnSpc>
                <a:spcPct val="100000"/>
              </a:lnSpc>
              <a:spcBef>
                <a:spcPts val="360"/>
              </a:spcBef>
              <a:spcAft>
                <a:spcPts val="0"/>
              </a:spcAft>
              <a:buClr>
                <a:schemeClr val="lt1"/>
              </a:buClr>
              <a:buSzPts val="1800"/>
              <a:buChar char="•"/>
              <a:defRPr/>
            </a:lvl3pPr>
            <a:lvl4pPr marL="1828800" lvl="3" indent="-342900" algn="l" rtl="0">
              <a:lnSpc>
                <a:spcPct val="100000"/>
              </a:lnSpc>
              <a:spcBef>
                <a:spcPts val="360"/>
              </a:spcBef>
              <a:spcAft>
                <a:spcPts val="0"/>
              </a:spcAft>
              <a:buClr>
                <a:schemeClr val="lt1"/>
              </a:buClr>
              <a:buSzPts val="1800"/>
              <a:buChar char="–"/>
              <a:defRPr/>
            </a:lvl4pPr>
            <a:lvl5pPr marL="2286000" lvl="4" indent="-342900" algn="l" rtl="0">
              <a:lnSpc>
                <a:spcPct val="100000"/>
              </a:lnSpc>
              <a:spcBef>
                <a:spcPts val="360"/>
              </a:spcBef>
              <a:spcAft>
                <a:spcPts val="0"/>
              </a:spcAft>
              <a:buClr>
                <a:schemeClr val="lt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93" name="Google Shape;93;p18"/>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19"/>
          <p:cNvSpPr txBox="1">
            <a:spLocks noGrp="1"/>
          </p:cNvSpPr>
          <p:nvPr>
            <p:ph type="ctrTitle"/>
          </p:nvPr>
        </p:nvSpPr>
        <p:spPr>
          <a:xfrm>
            <a:off x="685800" y="2130425"/>
            <a:ext cx="7772400" cy="14700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19"/>
          <p:cNvSpPr txBox="1">
            <a:spLocks noGrp="1"/>
          </p:cNvSpPr>
          <p:nvPr>
            <p:ph type="subTitle" idx="1"/>
          </p:nvPr>
        </p:nvSpPr>
        <p:spPr>
          <a:xfrm>
            <a:off x="1371600" y="3886200"/>
            <a:ext cx="6400800" cy="1752600"/>
          </a:xfrm>
          <a:prstGeom prst="rect">
            <a:avLst/>
          </a:prstGeom>
          <a:noFill/>
          <a:ln>
            <a:noFill/>
          </a:ln>
        </p:spPr>
        <p:txBody>
          <a:bodyPr spcFirstLastPara="1" wrap="square" lIns="0" tIns="45700" rIns="0" bIns="45700" anchor="t" anchorCtr="0">
            <a:no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360"/>
              </a:spcBef>
              <a:spcAft>
                <a:spcPts val="0"/>
              </a:spcAft>
              <a:buClr>
                <a:srgbClr val="888888"/>
              </a:buClr>
              <a:buSzPts val="18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60"/>
              </a:spcBef>
              <a:spcAft>
                <a:spcPts val="0"/>
              </a:spcAft>
              <a:buClr>
                <a:srgbClr val="888888"/>
              </a:buClr>
              <a:buSzPts val="1800"/>
              <a:buNone/>
              <a:defRPr>
                <a:solidFill>
                  <a:srgbClr val="888888"/>
                </a:solidFill>
              </a:defRPr>
            </a:lvl4pPr>
            <a:lvl5pPr lvl="4" algn="ctr" rtl="0">
              <a:lnSpc>
                <a:spcPct val="100000"/>
              </a:lnSpc>
              <a:spcBef>
                <a:spcPts val="360"/>
              </a:spcBef>
              <a:spcAft>
                <a:spcPts val="0"/>
              </a:spcAft>
              <a:buClr>
                <a:srgbClr val="888888"/>
              </a:buClr>
              <a:buSzPts val="18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p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8" name="Google Shape;98;p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9" name="Google Shape;99;p19"/>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00"/>
        <p:cNvGrpSpPr/>
        <p:nvPr/>
      </p:nvGrpSpPr>
      <p:grpSpPr>
        <a:xfrm>
          <a:off x="0" y="0"/>
          <a:ext cx="0" cy="0"/>
          <a:chOff x="0" y="0"/>
          <a:chExt cx="0" cy="0"/>
        </a:xfrm>
      </p:grpSpPr>
      <p:sp>
        <p:nvSpPr>
          <p:cNvPr id="101" name="Google Shape;101;p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2" name="Google Shape;102;p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3" name="Google Shape;103;p2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rg Chart">
  <p:cSld name="Org Chart">
    <p:spTree>
      <p:nvGrpSpPr>
        <p:cNvPr id="1" name="Shape 104"/>
        <p:cNvGrpSpPr/>
        <p:nvPr/>
      </p:nvGrpSpPr>
      <p:grpSpPr>
        <a:xfrm>
          <a:off x="0" y="0"/>
          <a:ext cx="0" cy="0"/>
          <a:chOff x="0" y="0"/>
          <a:chExt cx="0" cy="0"/>
        </a:xfrm>
      </p:grpSpPr>
      <p:sp>
        <p:nvSpPr>
          <p:cNvPr id="105" name="Google Shape;105;p21"/>
          <p:cNvSpPr>
            <a:spLocks noGrp="1"/>
          </p:cNvSpPr>
          <p:nvPr>
            <p:ph type="dgm" idx="2"/>
          </p:nvPr>
        </p:nvSpPr>
        <p:spPr>
          <a:xfrm>
            <a:off x="122785" y="747422"/>
            <a:ext cx="8905500" cy="5096700"/>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640"/>
              </a:spcBef>
              <a:spcAft>
                <a:spcPts val="0"/>
              </a:spcAft>
              <a:buClr>
                <a:srgbClr val="BFBFBF"/>
              </a:buClr>
              <a:buSzPts val="3200"/>
              <a:buFont typeface="Arial"/>
              <a:buNone/>
              <a:defRPr sz="3200" b="0" i="0" u="none" strike="noStrike" cap="none">
                <a:solidFill>
                  <a:srgbClr val="BFBFBF"/>
                </a:solidFill>
                <a:latin typeface="Arial"/>
                <a:ea typeface="Arial"/>
                <a:cs typeface="Arial"/>
                <a:sym typeface="Arial"/>
              </a:defRPr>
            </a:lvl1pPr>
            <a:lvl2pPr marR="0" lvl="1"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R="0" lvl="2"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R="0" lvl="3"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R="0" lvl="4"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6" name="Google Shape;106;p21"/>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21"/>
          <p:cNvSpPr txBox="1">
            <a:spLocks noGrp="1"/>
          </p:cNvSpPr>
          <p:nvPr>
            <p:ph type="title"/>
          </p:nvPr>
        </p:nvSpPr>
        <p:spPr>
          <a:xfrm>
            <a:off x="122387" y="314394"/>
            <a:ext cx="8906400" cy="361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2200"/>
              <a:buFont typeface="Arial Narrow"/>
              <a:buNone/>
              <a:defRPr sz="22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683811" y="905710"/>
            <a:ext cx="8228400" cy="1785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5328340" y="6567844"/>
            <a:ext cx="3583800" cy="12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687388" y="2938998"/>
            <a:ext cx="8224800" cy="2486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BFBFBF"/>
                </a:solidFill>
              </a:defRPr>
            </a:lvl1pPr>
            <a:lvl2pPr marL="914400" lvl="1" indent="-381000" algn="l" rtl="0">
              <a:lnSpc>
                <a:spcPct val="100000"/>
              </a:lnSpc>
              <a:spcBef>
                <a:spcPts val="600"/>
              </a:spcBef>
              <a:spcAft>
                <a:spcPts val="0"/>
              </a:spcAft>
              <a:buSzPts val="2400"/>
              <a:buChar char="•"/>
              <a:defRPr sz="2400">
                <a:solidFill>
                  <a:schemeClr val="lt1"/>
                </a:solidFill>
              </a:defRPr>
            </a:lvl2pPr>
            <a:lvl3pPr marL="1371600" lvl="2" indent="-355600" algn="l" rtl="0">
              <a:lnSpc>
                <a:spcPct val="100000"/>
              </a:lnSpc>
              <a:spcBef>
                <a:spcPts val="600"/>
              </a:spcBef>
              <a:spcAft>
                <a:spcPts val="0"/>
              </a:spcAft>
              <a:buSzPts val="2000"/>
              <a:buChar char="–"/>
              <a:defRPr sz="2000">
                <a:solidFill>
                  <a:schemeClr val="lt1"/>
                </a:solidFill>
              </a:defRPr>
            </a:lvl3pPr>
            <a:lvl4pPr marL="1828800" lvl="3" indent="-304800" algn="l" rtl="0">
              <a:lnSpc>
                <a:spcPct val="100000"/>
              </a:lnSpc>
              <a:spcBef>
                <a:spcPts val="600"/>
              </a:spcBef>
              <a:spcAft>
                <a:spcPts val="0"/>
              </a:spcAft>
              <a:buSzPts val="1200"/>
              <a:buChar char="o"/>
              <a:defRPr sz="1600">
                <a:solidFill>
                  <a:schemeClr val="lt1"/>
                </a:solidFill>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687388" y="2055813"/>
            <a:ext cx="8224800" cy="37326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640"/>
              </a:spcBef>
              <a:spcAft>
                <a:spcPts val="0"/>
              </a:spcAft>
              <a:buClr>
                <a:srgbClr val="25496F"/>
              </a:buClr>
              <a:buSzPts val="3200"/>
              <a:buNone/>
              <a:defRPr>
                <a:solidFill>
                  <a:srgbClr val="25496F"/>
                </a:solidFill>
                <a:latin typeface="Arial"/>
                <a:ea typeface="Arial"/>
                <a:cs typeface="Arial"/>
                <a:sym typeface="Arial"/>
              </a:defRPr>
            </a:lvl1pPr>
            <a:lvl2pPr marL="914400" lvl="1" indent="-342900" algn="l" rtl="0">
              <a:lnSpc>
                <a:spcPct val="100000"/>
              </a:lnSpc>
              <a:spcBef>
                <a:spcPts val="360"/>
              </a:spcBef>
              <a:spcAft>
                <a:spcPts val="0"/>
              </a:spcAft>
              <a:buClr>
                <a:srgbClr val="25496F"/>
              </a:buClr>
              <a:buSzPts val="1800"/>
              <a:buFont typeface="Arial"/>
              <a:buChar char="•"/>
              <a:defRPr>
                <a:solidFill>
                  <a:srgbClr val="25496F"/>
                </a:solidFill>
                <a:latin typeface="Arial"/>
                <a:ea typeface="Arial"/>
                <a:cs typeface="Arial"/>
                <a:sym typeface="Arial"/>
              </a:defRPr>
            </a:lvl2pPr>
            <a:lvl3pPr marL="1371600" lvl="2"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3pPr>
            <a:lvl4pPr marL="1828800" lvl="3"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4pPr>
            <a:lvl5pPr marL="2286000" lvl="4"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5pPr>
            <a:lvl6pPr marL="2743200" lvl="5"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6pPr>
            <a:lvl7pPr marL="3200400" lvl="6"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7pPr>
            <a:lvl8pPr marL="3657600" lvl="7"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8pPr>
            <a:lvl9pPr marL="4114800" lvl="8"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9pPr>
          </a:lstStyle>
          <a:p>
            <a:endParaRPr/>
          </a:p>
        </p:txBody>
      </p:sp>
      <p:sp>
        <p:nvSpPr>
          <p:cNvPr id="113" name="Google Shape;113;p23"/>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p2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115"/>
        <p:cNvGrpSpPr/>
        <p:nvPr/>
      </p:nvGrpSpPr>
      <p:grpSpPr>
        <a:xfrm>
          <a:off x="0" y="0"/>
          <a:ext cx="0" cy="0"/>
          <a:chOff x="0" y="0"/>
          <a:chExt cx="0" cy="0"/>
        </a:xfrm>
      </p:grpSpPr>
      <p:sp>
        <p:nvSpPr>
          <p:cNvPr id="116" name="Google Shape;116;p24"/>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17" name="Google Shape;117;p24"/>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18" name="Google Shape;118;p2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9" name="Google Shape;119;p2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24"/>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121"/>
        <p:cNvGrpSpPr/>
        <p:nvPr/>
      </p:nvGrpSpPr>
      <p:grpSpPr>
        <a:xfrm>
          <a:off x="0" y="0"/>
          <a:ext cx="0" cy="0"/>
          <a:chOff x="0" y="0"/>
          <a:chExt cx="0" cy="0"/>
        </a:xfrm>
      </p:grpSpPr>
      <p:sp>
        <p:nvSpPr>
          <p:cNvPr id="122" name="Google Shape;122;p25"/>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23" name="Google Shape;123;p2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5" name="Google Shape;125;p25"/>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p2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26"/>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0"/>
        <p:cNvGrpSpPr/>
        <p:nvPr/>
      </p:nvGrpSpPr>
      <p:grpSpPr>
        <a:xfrm>
          <a:off x="0" y="0"/>
          <a:ext cx="0" cy="0"/>
          <a:chOff x="0" y="0"/>
          <a:chExt cx="0" cy="0"/>
        </a:xfrm>
      </p:grpSpPr>
      <p:sp>
        <p:nvSpPr>
          <p:cNvPr id="131" name="Google Shape;131;p27"/>
          <p:cNvSpPr txBox="1">
            <a:spLocks noGrp="1"/>
          </p:cNvSpPr>
          <p:nvPr>
            <p:ph type="body" idx="1"/>
          </p:nvPr>
        </p:nvSpPr>
        <p:spPr>
          <a:xfrm>
            <a:off x="457200" y="1371600"/>
            <a:ext cx="8229600" cy="46635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640"/>
              </a:spcBef>
              <a:spcAft>
                <a:spcPts val="0"/>
              </a:spcAft>
              <a:buSzPts val="3200"/>
              <a:buNone/>
              <a:defRPr/>
            </a:lvl1pPr>
            <a:lvl2pPr marL="914400" lvl="1" indent="-342900" algn="l" rtl="0">
              <a:lnSpc>
                <a:spcPct val="100000"/>
              </a:lnSpc>
              <a:spcBef>
                <a:spcPts val="360"/>
              </a:spcBef>
              <a:spcAft>
                <a:spcPts val="0"/>
              </a:spcAft>
              <a:buSzPts val="1800"/>
              <a:buChar char="–"/>
              <a:defRPr/>
            </a:lvl2pPr>
            <a:lvl3pPr marL="1371600" lvl="2" indent="-342900" algn="l" rtl="0">
              <a:lnSpc>
                <a:spcPct val="100000"/>
              </a:lnSpc>
              <a:spcBef>
                <a:spcPts val="360"/>
              </a:spcBef>
              <a:spcAft>
                <a:spcPts val="0"/>
              </a:spcAft>
              <a:buSzPts val="1800"/>
              <a:buChar char="•"/>
              <a:defRPr/>
            </a:lvl3pPr>
            <a:lvl4pPr marL="1828800" lvl="3" indent="-342900" algn="l" rtl="0">
              <a:lnSpc>
                <a:spcPct val="100000"/>
              </a:lnSpc>
              <a:spcBef>
                <a:spcPts val="360"/>
              </a:spcBef>
              <a:spcAft>
                <a:spcPts val="0"/>
              </a:spcAft>
              <a:buSzPts val="1800"/>
              <a:buChar char="–"/>
              <a:defRPr/>
            </a:lvl4pPr>
            <a:lvl5pPr marL="2286000" lvl="4" indent="-342900" algn="l" rtl="0">
              <a:lnSpc>
                <a:spcPct val="100000"/>
              </a:lnSpc>
              <a:spcBef>
                <a:spcPts val="360"/>
              </a:spcBef>
              <a:spcAft>
                <a:spcPts val="0"/>
              </a:spcAft>
              <a:buSzPts val="18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132" name="Google Shape;132;p27"/>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p27"/>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p27"/>
          <p:cNvSpPr txBox="1">
            <a:spLocks noGrp="1"/>
          </p:cNvSpPr>
          <p:nvPr>
            <p:ph type="body" idx="2"/>
          </p:nvPr>
        </p:nvSpPr>
        <p:spPr>
          <a:xfrm>
            <a:off x="457200" y="6135624"/>
            <a:ext cx="8229600" cy="192000"/>
          </a:xfrm>
          <a:prstGeom prst="rect">
            <a:avLst/>
          </a:prstGeom>
          <a:noFill/>
          <a:ln>
            <a:noFill/>
          </a:ln>
        </p:spPr>
        <p:txBody>
          <a:bodyPr spcFirstLastPara="1" wrap="square" lIns="0" tIns="45700" rIns="0" bIns="45700" anchor="b" anchorCtr="0">
            <a:noAutofit/>
          </a:bodyPr>
          <a:lstStyle>
            <a:lvl1pPr marL="457200" marR="0" lvl="0" indent="-228600" algn="l" rtl="0">
              <a:lnSpc>
                <a:spcPct val="125000"/>
              </a:lnSpc>
              <a:spcBef>
                <a:spcPts val="0"/>
              </a:spcBef>
              <a:spcAft>
                <a:spcPts val="0"/>
              </a:spcAft>
              <a:buClr>
                <a:srgbClr val="BFBFBF"/>
              </a:buClr>
              <a:buSzPts val="1000"/>
              <a:buFont typeface="Arial"/>
              <a:buNone/>
              <a:defRPr sz="1000" i="0"/>
            </a:lvl1pPr>
            <a:lvl2pPr marL="914400" lvl="1" indent="-228600" algn="l" rtl="0">
              <a:lnSpc>
                <a:spcPct val="100000"/>
              </a:lnSpc>
              <a:spcBef>
                <a:spcPts val="360"/>
              </a:spcBef>
              <a:spcAft>
                <a:spcPts val="0"/>
              </a:spcAft>
              <a:buSzPts val="1800"/>
              <a:buNone/>
              <a:defRPr sz="563"/>
            </a:lvl2pPr>
            <a:lvl3pPr marL="1371600" lvl="2" indent="-228600" algn="l" rtl="0">
              <a:lnSpc>
                <a:spcPct val="100000"/>
              </a:lnSpc>
              <a:spcBef>
                <a:spcPts val="360"/>
              </a:spcBef>
              <a:spcAft>
                <a:spcPts val="0"/>
              </a:spcAft>
              <a:buSzPts val="1800"/>
              <a:buNone/>
              <a:defRPr sz="563"/>
            </a:lvl3pPr>
            <a:lvl4pPr marL="1828800" lvl="3" indent="-228600" algn="l" rtl="0">
              <a:lnSpc>
                <a:spcPct val="100000"/>
              </a:lnSpc>
              <a:spcBef>
                <a:spcPts val="360"/>
              </a:spcBef>
              <a:spcAft>
                <a:spcPts val="0"/>
              </a:spcAft>
              <a:buSzPts val="1800"/>
              <a:buNone/>
              <a:defRPr sz="563"/>
            </a:lvl4pPr>
            <a:lvl5pPr marL="2286000" lvl="4" indent="-228600" algn="l" rtl="0">
              <a:lnSpc>
                <a:spcPct val="100000"/>
              </a:lnSpc>
              <a:spcBef>
                <a:spcPts val="360"/>
              </a:spcBef>
              <a:spcAft>
                <a:spcPts val="0"/>
              </a:spcAft>
              <a:buSzPts val="1800"/>
              <a:buNone/>
              <a:defRPr sz="563"/>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0"/>
        <p:cNvGrpSpPr/>
        <p:nvPr/>
      </p:nvGrpSpPr>
      <p:grpSpPr>
        <a:xfrm>
          <a:off x="0" y="0"/>
          <a:ext cx="0" cy="0"/>
          <a:chOff x="0" y="0"/>
          <a:chExt cx="0" cy="0"/>
        </a:xfrm>
      </p:grpSpPr>
      <p:sp>
        <p:nvSpPr>
          <p:cNvPr id="141" name="Google Shape;141;p29"/>
          <p:cNvSpPr txBox="1">
            <a:spLocks noGrp="1"/>
          </p:cNvSpPr>
          <p:nvPr>
            <p:ph type="title"/>
          </p:nvPr>
        </p:nvSpPr>
        <p:spPr>
          <a:xfrm>
            <a:off x="683811" y="905710"/>
            <a:ext cx="8228400" cy="1785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p29"/>
          <p:cNvSpPr txBox="1">
            <a:spLocks noGrp="1"/>
          </p:cNvSpPr>
          <p:nvPr>
            <p:ph type="ftr" idx="11"/>
          </p:nvPr>
        </p:nvSpPr>
        <p:spPr>
          <a:xfrm>
            <a:off x="5328340" y="6567844"/>
            <a:ext cx="3583800" cy="12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3" name="Google Shape;143;p29"/>
          <p:cNvSpPr txBox="1">
            <a:spLocks noGrp="1"/>
          </p:cNvSpPr>
          <p:nvPr>
            <p:ph type="body" idx="1"/>
          </p:nvPr>
        </p:nvSpPr>
        <p:spPr>
          <a:xfrm>
            <a:off x="687388" y="2938998"/>
            <a:ext cx="8224800" cy="2486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BFBFBF"/>
                </a:solidFill>
              </a:defRPr>
            </a:lvl1pPr>
            <a:lvl2pPr marL="914400" lvl="1" indent="-381000" algn="l" rtl="0">
              <a:lnSpc>
                <a:spcPct val="100000"/>
              </a:lnSpc>
              <a:spcBef>
                <a:spcPts val="600"/>
              </a:spcBef>
              <a:spcAft>
                <a:spcPts val="0"/>
              </a:spcAft>
              <a:buSzPts val="2400"/>
              <a:buChar char="•"/>
              <a:defRPr sz="2400">
                <a:solidFill>
                  <a:schemeClr val="lt1"/>
                </a:solidFill>
              </a:defRPr>
            </a:lvl2pPr>
            <a:lvl3pPr marL="1371600" lvl="2" indent="-355600" algn="l" rtl="0">
              <a:lnSpc>
                <a:spcPct val="100000"/>
              </a:lnSpc>
              <a:spcBef>
                <a:spcPts val="600"/>
              </a:spcBef>
              <a:spcAft>
                <a:spcPts val="0"/>
              </a:spcAft>
              <a:buSzPts val="2000"/>
              <a:buChar char="–"/>
              <a:defRPr sz="2000">
                <a:solidFill>
                  <a:schemeClr val="lt1"/>
                </a:solidFill>
              </a:defRPr>
            </a:lvl3pPr>
            <a:lvl4pPr marL="1828800" lvl="3" indent="-304800" algn="l" rtl="0">
              <a:lnSpc>
                <a:spcPct val="100000"/>
              </a:lnSpc>
              <a:spcBef>
                <a:spcPts val="600"/>
              </a:spcBef>
              <a:spcAft>
                <a:spcPts val="0"/>
              </a:spcAft>
              <a:buSzPts val="1200"/>
              <a:buChar char="o"/>
              <a:defRPr sz="1600">
                <a:solidFill>
                  <a:schemeClr val="lt1"/>
                </a:solidFill>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ster">
  <p:cSld name="Bulleted Text">
    <p:spTree>
      <p:nvGrpSpPr>
        <p:cNvPr id="1" name="Shape 144"/>
        <p:cNvGrpSpPr/>
        <p:nvPr/>
      </p:nvGrpSpPr>
      <p:grpSpPr>
        <a:xfrm>
          <a:off x="0" y="0"/>
          <a:ext cx="0" cy="0"/>
          <a:chOff x="0" y="0"/>
          <a:chExt cx="0" cy="0"/>
        </a:xfrm>
      </p:grpSpPr>
      <p:sp>
        <p:nvSpPr>
          <p:cNvPr id="145" name="Google Shape;145;p3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146" name="Google Shape;146;p3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p3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8" name="Google Shape;148;p30" descr="RTI Arkansas Logo.png"/>
          <p:cNvPicPr preferRelativeResize="0"/>
          <p:nvPr/>
        </p:nvPicPr>
        <p:blipFill rotWithShape="1">
          <a:blip r:embed="rId2">
            <a:alphaModFix/>
          </a:blip>
          <a:srcRect/>
          <a:stretch/>
        </p:blipFill>
        <p:spPr>
          <a:xfrm>
            <a:off x="6887173" y="450908"/>
            <a:ext cx="2025052" cy="37394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149"/>
        <p:cNvGrpSpPr/>
        <p:nvPr/>
      </p:nvGrpSpPr>
      <p:grpSpPr>
        <a:xfrm>
          <a:off x="0" y="0"/>
          <a:ext cx="0" cy="0"/>
          <a:chOff x="0" y="0"/>
          <a:chExt cx="0" cy="0"/>
        </a:xfrm>
      </p:grpSpPr>
      <p:sp>
        <p:nvSpPr>
          <p:cNvPr id="150" name="Google Shape;150;p31"/>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9pPr>
          </a:lstStyle>
          <a:p>
            <a:endParaRPr/>
          </a:p>
        </p:txBody>
      </p:sp>
      <p:sp>
        <p:nvSpPr>
          <p:cNvPr id="151" name="Google Shape;151;p3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p3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153"/>
        <p:cNvGrpSpPr/>
        <p:nvPr/>
      </p:nvGrpSpPr>
      <p:grpSpPr>
        <a:xfrm>
          <a:off x="0" y="0"/>
          <a:ext cx="0" cy="0"/>
          <a:chOff x="0" y="0"/>
          <a:chExt cx="0" cy="0"/>
        </a:xfrm>
      </p:grpSpPr>
      <p:sp>
        <p:nvSpPr>
          <p:cNvPr id="154" name="Google Shape;154;p32"/>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155" name="Google Shape;155;p32"/>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156" name="Google Shape;156;p32"/>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p3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p3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bject With Lead-in Text">
  <p:cSld name="Object With Lead-in Text">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342900" y="2153309"/>
            <a:ext cx="8503800" cy="3836100"/>
          </a:xfrm>
          <a:prstGeom prst="rect">
            <a:avLst/>
          </a:prstGeom>
          <a:noFill/>
          <a:ln>
            <a:noFill/>
          </a:ln>
        </p:spPr>
        <p:txBody>
          <a:bodyPr spcFirstLastPara="1" wrap="square" lIns="0" tIns="0" rIns="0" bIns="0" anchor="t" anchorCtr="0">
            <a:noAutofit/>
          </a:bodyPr>
          <a:lstStyle>
            <a:lvl1pPr marL="457200" lvl="0" indent="-381000" algn="l" rtl="0">
              <a:lnSpc>
                <a:spcPct val="105000"/>
              </a:lnSpc>
              <a:spcBef>
                <a:spcPts val="338"/>
              </a:spcBef>
              <a:spcAft>
                <a:spcPts val="0"/>
              </a:spcAft>
              <a:buSzPts val="2400"/>
              <a:buChar char="▪"/>
              <a:defRPr sz="1350"/>
            </a:lvl1pPr>
            <a:lvl2pPr marL="914400" lvl="1" indent="-342900" algn="l" rtl="0">
              <a:lnSpc>
                <a:spcPct val="105000"/>
              </a:lnSpc>
              <a:spcBef>
                <a:spcPts val="338"/>
              </a:spcBef>
              <a:spcAft>
                <a:spcPts val="0"/>
              </a:spcAft>
              <a:buSzPts val="1800"/>
              <a:buChar char="•"/>
              <a:defRPr sz="1350"/>
            </a:lvl2pPr>
            <a:lvl3pPr marL="1371600" lvl="2" indent="-317500" algn="l" rtl="0">
              <a:lnSpc>
                <a:spcPct val="105000"/>
              </a:lnSpc>
              <a:spcBef>
                <a:spcPts val="338"/>
              </a:spcBef>
              <a:spcAft>
                <a:spcPts val="0"/>
              </a:spcAft>
              <a:buSzPts val="1400"/>
              <a:buChar char="–"/>
              <a:defRPr sz="1350"/>
            </a:lvl3pPr>
            <a:lvl4pPr marL="1828800" lvl="3" indent="-295275" algn="l" rtl="0">
              <a:lnSpc>
                <a:spcPct val="105000"/>
              </a:lnSpc>
              <a:spcBef>
                <a:spcPts val="338"/>
              </a:spcBef>
              <a:spcAft>
                <a:spcPts val="0"/>
              </a:spcAft>
              <a:buSzPts val="1050"/>
              <a:buChar char="o"/>
              <a:defRPr sz="1350"/>
            </a:lvl4pPr>
            <a:lvl5pPr marL="2286000" lvl="4" indent="-317500" algn="l" rtl="0">
              <a:lnSpc>
                <a:spcPct val="105000"/>
              </a:lnSpc>
              <a:spcBef>
                <a:spcPts val="338"/>
              </a:spcBef>
              <a:spcAft>
                <a:spcPts val="0"/>
              </a:spcAft>
              <a:buSzPts val="1400"/>
              <a:buChar char="»"/>
              <a:defRPr sz="1350"/>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32" name="Google Shape;32;p5"/>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2"/>
          </p:nvPr>
        </p:nvSpPr>
        <p:spPr>
          <a:xfrm>
            <a:off x="342900" y="1133857"/>
            <a:ext cx="8503800" cy="882300"/>
          </a:xfrm>
          <a:prstGeom prst="rect">
            <a:avLst/>
          </a:prstGeom>
          <a:noFill/>
          <a:ln>
            <a:noFill/>
          </a:ln>
        </p:spPr>
        <p:txBody>
          <a:bodyPr spcFirstLastPara="1" wrap="square" lIns="0" tIns="0" rIns="0" bIns="0" anchor="t" anchorCtr="0">
            <a:noAutofit/>
          </a:bodyPr>
          <a:lstStyle>
            <a:lvl1pPr marL="457200" lvl="0" indent="-228600" algn="l" rtl="0">
              <a:lnSpc>
                <a:spcPct val="105000"/>
              </a:lnSpc>
              <a:spcBef>
                <a:spcPts val="0"/>
              </a:spcBef>
              <a:spcAft>
                <a:spcPts val="0"/>
              </a:spcAft>
              <a:buSzPts val="2400"/>
              <a:buNone/>
              <a:defRPr sz="1350"/>
            </a:lvl1pPr>
            <a:lvl2pPr marL="914400" lvl="1" indent="-342900" algn="l" rtl="0">
              <a:lnSpc>
                <a:spcPct val="100000"/>
              </a:lnSpc>
              <a:spcBef>
                <a:spcPts val="600"/>
              </a:spcBef>
              <a:spcAft>
                <a:spcPts val="0"/>
              </a:spcAft>
              <a:buSzPts val="1800"/>
              <a:buChar char="•"/>
              <a:defRPr sz="1013"/>
            </a:lvl2pPr>
            <a:lvl3pPr marL="1371600" lvl="2" indent="-317500" algn="l" rtl="0">
              <a:lnSpc>
                <a:spcPct val="100000"/>
              </a:lnSpc>
              <a:spcBef>
                <a:spcPts val="600"/>
              </a:spcBef>
              <a:spcAft>
                <a:spcPts val="0"/>
              </a:spcAft>
              <a:buSzPts val="1400"/>
              <a:buChar char="–"/>
              <a:defRPr sz="1013"/>
            </a:lvl3pPr>
            <a:lvl4pPr marL="1828800" lvl="3" indent="-295275" algn="l" rtl="0">
              <a:lnSpc>
                <a:spcPct val="100000"/>
              </a:lnSpc>
              <a:spcBef>
                <a:spcPts val="600"/>
              </a:spcBef>
              <a:spcAft>
                <a:spcPts val="0"/>
              </a:spcAft>
              <a:buSzPts val="1050"/>
              <a:buChar char="o"/>
              <a:defRPr sz="1013"/>
            </a:lvl4pPr>
            <a:lvl5pPr marL="2286000" lvl="4" indent="-317500" algn="l" rtl="0">
              <a:lnSpc>
                <a:spcPct val="100000"/>
              </a:lnSpc>
              <a:spcBef>
                <a:spcPts val="600"/>
              </a:spcBef>
              <a:spcAft>
                <a:spcPts val="0"/>
              </a:spcAft>
              <a:buSzPts val="1400"/>
              <a:buChar char="»"/>
              <a:defRPr sz="101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34" name="Google Shape;34;p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5"/>
          <p:cNvSpPr txBox="1">
            <a:spLocks noGrp="1"/>
          </p:cNvSpPr>
          <p:nvPr>
            <p:ph type="body" idx="3"/>
          </p:nvPr>
        </p:nvSpPr>
        <p:spPr>
          <a:xfrm>
            <a:off x="342900" y="6135624"/>
            <a:ext cx="85038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17365D"/>
              </a:buClr>
              <a:buSzPts val="750"/>
              <a:buFont typeface="Arial"/>
              <a:buNone/>
              <a:defRPr sz="750" i="0"/>
            </a:lvl1pPr>
            <a:lvl2pPr marL="914400" lvl="1" indent="-228600" algn="l" rtl="0">
              <a:lnSpc>
                <a:spcPct val="100000"/>
              </a:lnSpc>
              <a:spcBef>
                <a:spcPts val="600"/>
              </a:spcBef>
              <a:spcAft>
                <a:spcPts val="0"/>
              </a:spcAft>
              <a:buSzPts val="1800"/>
              <a:buNone/>
              <a:defRPr sz="563"/>
            </a:lvl2pPr>
            <a:lvl3pPr marL="1371600" lvl="2" indent="-228600" algn="l" rtl="0">
              <a:lnSpc>
                <a:spcPct val="100000"/>
              </a:lnSpc>
              <a:spcBef>
                <a:spcPts val="600"/>
              </a:spcBef>
              <a:spcAft>
                <a:spcPts val="0"/>
              </a:spcAft>
              <a:buSzPts val="1400"/>
              <a:buNone/>
              <a:defRPr sz="563"/>
            </a:lvl3pPr>
            <a:lvl4pPr marL="1828800" lvl="3" indent="-228600" algn="l" rtl="0">
              <a:lnSpc>
                <a:spcPct val="100000"/>
              </a:lnSpc>
              <a:spcBef>
                <a:spcPts val="600"/>
              </a:spcBef>
              <a:spcAft>
                <a:spcPts val="0"/>
              </a:spcAft>
              <a:buSzPts val="1050"/>
              <a:buNone/>
              <a:defRPr sz="563"/>
            </a:lvl4pPr>
            <a:lvl5pPr marL="2286000" lvl="4" indent="-228600" algn="l" rtl="0">
              <a:lnSpc>
                <a:spcPct val="100000"/>
              </a:lnSpc>
              <a:spcBef>
                <a:spcPts val="600"/>
              </a:spcBef>
              <a:spcAft>
                <a:spcPts val="0"/>
              </a:spcAft>
              <a:buSzPts val="1400"/>
              <a:buNone/>
              <a:defRPr sz="56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161"/>
        <p:cNvGrpSpPr/>
        <p:nvPr/>
      </p:nvGrpSpPr>
      <p:grpSpPr>
        <a:xfrm>
          <a:off x="0" y="0"/>
          <a:ext cx="0" cy="0"/>
          <a:chOff x="0" y="0"/>
          <a:chExt cx="0" cy="0"/>
        </a:xfrm>
      </p:grpSpPr>
      <p:pic>
        <p:nvPicPr>
          <p:cNvPr id="162" name="Google Shape;162;p34"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163" name="Google Shape;163;p34"/>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4" name="Google Shape;164;p3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5"/>
        <p:cNvGrpSpPr/>
        <p:nvPr/>
      </p:nvGrpSpPr>
      <p:grpSpPr>
        <a:xfrm>
          <a:off x="0" y="0"/>
          <a:ext cx="0" cy="0"/>
          <a:chOff x="0" y="0"/>
          <a:chExt cx="0" cy="0"/>
        </a:xfrm>
      </p:grpSpPr>
      <p:sp>
        <p:nvSpPr>
          <p:cNvPr id="166" name="Google Shape;166;p35"/>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7" name="Google Shape;167;p35"/>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168" name="Google Shape;168;p3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9"/>
        <p:cNvGrpSpPr/>
        <p:nvPr/>
      </p:nvGrpSpPr>
      <p:grpSpPr>
        <a:xfrm>
          <a:off x="0" y="0"/>
          <a:ext cx="0" cy="0"/>
          <a:chOff x="0" y="0"/>
          <a:chExt cx="0" cy="0"/>
        </a:xfrm>
      </p:grpSpPr>
      <p:sp>
        <p:nvSpPr>
          <p:cNvPr id="170" name="Google Shape;170;p36"/>
          <p:cNvSpPr txBox="1">
            <a:spLocks noGrp="1"/>
          </p:cNvSpPr>
          <p:nvPr>
            <p:ph type="title"/>
          </p:nvPr>
        </p:nvSpPr>
        <p:spPr>
          <a:xfrm>
            <a:off x="822960" y="286604"/>
            <a:ext cx="7543800" cy="1450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p36"/>
          <p:cNvSpPr txBox="1">
            <a:spLocks noGrp="1"/>
          </p:cNvSpPr>
          <p:nvPr>
            <p:ph type="body" idx="1"/>
          </p:nvPr>
        </p:nvSpPr>
        <p:spPr>
          <a:xfrm>
            <a:off x="822960" y="1846052"/>
            <a:ext cx="3703200" cy="736200"/>
          </a:xfrm>
          <a:prstGeom prst="rect">
            <a:avLst/>
          </a:prstGeom>
          <a:noFill/>
          <a:ln>
            <a:noFill/>
          </a:ln>
        </p:spPr>
        <p:txBody>
          <a:bodyPr spcFirstLastPara="1" wrap="square" lIns="91425" tIns="0" rIns="91425" bIns="0" anchor="ctr" anchorCtr="0">
            <a:noAutofit/>
          </a:bodyPr>
          <a:lstStyle>
            <a:lvl1pPr marL="457200" lvl="0" indent="-228600" algn="l" rtl="0">
              <a:lnSpc>
                <a:spcPct val="100000"/>
              </a:lnSpc>
              <a:spcBef>
                <a:spcPts val="600"/>
              </a:spcBef>
              <a:spcAft>
                <a:spcPts val="0"/>
              </a:spcAft>
              <a:buSzPts val="1500"/>
              <a:buNone/>
              <a:defRPr sz="1500" b="0" cap="none">
                <a:solidFill>
                  <a:schemeClr val="dk2"/>
                </a:solidFill>
              </a:defRPr>
            </a:lvl1pPr>
            <a:lvl2pPr marL="914400" lvl="1" indent="-228600" algn="l" rtl="0">
              <a:lnSpc>
                <a:spcPct val="100000"/>
              </a:lnSpc>
              <a:spcBef>
                <a:spcPts val="600"/>
              </a:spcBef>
              <a:spcAft>
                <a:spcPts val="0"/>
              </a:spcAft>
              <a:buSzPts val="1500"/>
              <a:buNone/>
              <a:defRPr sz="1500" b="1"/>
            </a:lvl2pPr>
            <a:lvl3pPr marL="1371600" lvl="2" indent="-228600" algn="l" rtl="0">
              <a:lnSpc>
                <a:spcPct val="100000"/>
              </a:lnSpc>
              <a:spcBef>
                <a:spcPts val="600"/>
              </a:spcBef>
              <a:spcAft>
                <a:spcPts val="0"/>
              </a:spcAft>
              <a:buSzPts val="1350"/>
              <a:buNone/>
              <a:defRPr sz="1350" b="1"/>
            </a:lvl3pPr>
            <a:lvl4pPr marL="1828800" lvl="3" indent="-228600" algn="l" rtl="0">
              <a:lnSpc>
                <a:spcPct val="100000"/>
              </a:lnSpc>
              <a:spcBef>
                <a:spcPts val="600"/>
              </a:spcBef>
              <a:spcAft>
                <a:spcPts val="0"/>
              </a:spcAft>
              <a:buSzPts val="900"/>
              <a:buNone/>
              <a:defRPr sz="1200" b="1"/>
            </a:lvl4pPr>
            <a:lvl5pPr marL="2286000" lvl="4" indent="-228600" algn="l" rtl="0">
              <a:lnSpc>
                <a:spcPct val="100000"/>
              </a:lnSpc>
              <a:spcBef>
                <a:spcPts val="600"/>
              </a:spcBef>
              <a:spcAft>
                <a:spcPts val="0"/>
              </a:spcAft>
              <a:buSzPts val="1200"/>
              <a:buNone/>
              <a:defRPr sz="1200" b="1"/>
            </a:lvl5pPr>
            <a:lvl6pPr marL="2743200" lvl="5" indent="-228600" algn="l" rtl="0">
              <a:lnSpc>
                <a:spcPct val="100000"/>
              </a:lnSpc>
              <a:spcBef>
                <a:spcPts val="600"/>
              </a:spcBef>
              <a:spcAft>
                <a:spcPts val="0"/>
              </a:spcAft>
              <a:buSzPts val="1200"/>
              <a:buNone/>
              <a:defRPr sz="1200" b="1"/>
            </a:lvl6pPr>
            <a:lvl7pPr marL="3200400" lvl="6" indent="-228600" algn="l" rtl="0">
              <a:lnSpc>
                <a:spcPct val="100000"/>
              </a:lnSpc>
              <a:spcBef>
                <a:spcPts val="600"/>
              </a:spcBef>
              <a:spcAft>
                <a:spcPts val="0"/>
              </a:spcAft>
              <a:buSzPts val="1200"/>
              <a:buNone/>
              <a:defRPr sz="1200" b="1"/>
            </a:lvl7pPr>
            <a:lvl8pPr marL="3657600" lvl="7" indent="-228600" algn="l" rtl="0">
              <a:lnSpc>
                <a:spcPct val="100000"/>
              </a:lnSpc>
              <a:spcBef>
                <a:spcPts val="600"/>
              </a:spcBef>
              <a:spcAft>
                <a:spcPts val="0"/>
              </a:spcAft>
              <a:buSzPts val="1200"/>
              <a:buNone/>
              <a:defRPr sz="1200" b="1"/>
            </a:lvl8pPr>
            <a:lvl9pPr marL="4114800" lvl="8" indent="-228600" algn="l" rtl="0">
              <a:lnSpc>
                <a:spcPct val="100000"/>
              </a:lnSpc>
              <a:spcBef>
                <a:spcPts val="600"/>
              </a:spcBef>
              <a:spcAft>
                <a:spcPts val="0"/>
              </a:spcAft>
              <a:buSzPts val="1200"/>
              <a:buNone/>
              <a:defRPr sz="1200" b="1"/>
            </a:lvl9pPr>
          </a:lstStyle>
          <a:p>
            <a:endParaRPr/>
          </a:p>
        </p:txBody>
      </p:sp>
      <p:sp>
        <p:nvSpPr>
          <p:cNvPr id="172" name="Google Shape;172;p36"/>
          <p:cNvSpPr txBox="1">
            <a:spLocks noGrp="1"/>
          </p:cNvSpPr>
          <p:nvPr>
            <p:ph type="body" idx="2"/>
          </p:nvPr>
        </p:nvSpPr>
        <p:spPr>
          <a:xfrm>
            <a:off x="822960" y="2582334"/>
            <a:ext cx="3703200" cy="33783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173" name="Google Shape;173;p36"/>
          <p:cNvSpPr txBox="1">
            <a:spLocks noGrp="1"/>
          </p:cNvSpPr>
          <p:nvPr>
            <p:ph type="body" idx="3"/>
          </p:nvPr>
        </p:nvSpPr>
        <p:spPr>
          <a:xfrm>
            <a:off x="4663440" y="1846052"/>
            <a:ext cx="3703200" cy="736200"/>
          </a:xfrm>
          <a:prstGeom prst="rect">
            <a:avLst/>
          </a:prstGeom>
          <a:noFill/>
          <a:ln>
            <a:noFill/>
          </a:ln>
        </p:spPr>
        <p:txBody>
          <a:bodyPr spcFirstLastPara="1" wrap="square" lIns="91425" tIns="0" rIns="91425" bIns="0" anchor="ctr" anchorCtr="0">
            <a:noAutofit/>
          </a:bodyPr>
          <a:lstStyle>
            <a:lvl1pPr marL="457200" lvl="0" indent="-228600" algn="l" rtl="0">
              <a:lnSpc>
                <a:spcPct val="100000"/>
              </a:lnSpc>
              <a:spcBef>
                <a:spcPts val="600"/>
              </a:spcBef>
              <a:spcAft>
                <a:spcPts val="0"/>
              </a:spcAft>
              <a:buSzPts val="1500"/>
              <a:buNone/>
              <a:defRPr sz="1500" b="0" cap="none">
                <a:solidFill>
                  <a:schemeClr val="dk2"/>
                </a:solidFill>
              </a:defRPr>
            </a:lvl1pPr>
            <a:lvl2pPr marL="914400" lvl="1" indent="-228600" algn="l" rtl="0">
              <a:lnSpc>
                <a:spcPct val="100000"/>
              </a:lnSpc>
              <a:spcBef>
                <a:spcPts val="600"/>
              </a:spcBef>
              <a:spcAft>
                <a:spcPts val="0"/>
              </a:spcAft>
              <a:buSzPts val="1500"/>
              <a:buNone/>
              <a:defRPr sz="1500" b="1"/>
            </a:lvl2pPr>
            <a:lvl3pPr marL="1371600" lvl="2" indent="-228600" algn="l" rtl="0">
              <a:lnSpc>
                <a:spcPct val="100000"/>
              </a:lnSpc>
              <a:spcBef>
                <a:spcPts val="600"/>
              </a:spcBef>
              <a:spcAft>
                <a:spcPts val="0"/>
              </a:spcAft>
              <a:buSzPts val="1350"/>
              <a:buNone/>
              <a:defRPr sz="1350" b="1"/>
            </a:lvl3pPr>
            <a:lvl4pPr marL="1828800" lvl="3" indent="-228600" algn="l" rtl="0">
              <a:lnSpc>
                <a:spcPct val="100000"/>
              </a:lnSpc>
              <a:spcBef>
                <a:spcPts val="600"/>
              </a:spcBef>
              <a:spcAft>
                <a:spcPts val="0"/>
              </a:spcAft>
              <a:buSzPts val="900"/>
              <a:buNone/>
              <a:defRPr sz="1200" b="1"/>
            </a:lvl4pPr>
            <a:lvl5pPr marL="2286000" lvl="4" indent="-228600" algn="l" rtl="0">
              <a:lnSpc>
                <a:spcPct val="100000"/>
              </a:lnSpc>
              <a:spcBef>
                <a:spcPts val="600"/>
              </a:spcBef>
              <a:spcAft>
                <a:spcPts val="0"/>
              </a:spcAft>
              <a:buSzPts val="1200"/>
              <a:buNone/>
              <a:defRPr sz="1200" b="1"/>
            </a:lvl5pPr>
            <a:lvl6pPr marL="2743200" lvl="5" indent="-228600" algn="l" rtl="0">
              <a:lnSpc>
                <a:spcPct val="100000"/>
              </a:lnSpc>
              <a:spcBef>
                <a:spcPts val="600"/>
              </a:spcBef>
              <a:spcAft>
                <a:spcPts val="0"/>
              </a:spcAft>
              <a:buSzPts val="1200"/>
              <a:buNone/>
              <a:defRPr sz="1200" b="1"/>
            </a:lvl6pPr>
            <a:lvl7pPr marL="3200400" lvl="6" indent="-228600" algn="l" rtl="0">
              <a:lnSpc>
                <a:spcPct val="100000"/>
              </a:lnSpc>
              <a:spcBef>
                <a:spcPts val="600"/>
              </a:spcBef>
              <a:spcAft>
                <a:spcPts val="0"/>
              </a:spcAft>
              <a:buSzPts val="1200"/>
              <a:buNone/>
              <a:defRPr sz="1200" b="1"/>
            </a:lvl7pPr>
            <a:lvl8pPr marL="3657600" lvl="7" indent="-228600" algn="l" rtl="0">
              <a:lnSpc>
                <a:spcPct val="100000"/>
              </a:lnSpc>
              <a:spcBef>
                <a:spcPts val="600"/>
              </a:spcBef>
              <a:spcAft>
                <a:spcPts val="0"/>
              </a:spcAft>
              <a:buSzPts val="1200"/>
              <a:buNone/>
              <a:defRPr sz="1200" b="1"/>
            </a:lvl8pPr>
            <a:lvl9pPr marL="4114800" lvl="8" indent="-228600" algn="l" rtl="0">
              <a:lnSpc>
                <a:spcPct val="100000"/>
              </a:lnSpc>
              <a:spcBef>
                <a:spcPts val="600"/>
              </a:spcBef>
              <a:spcAft>
                <a:spcPts val="0"/>
              </a:spcAft>
              <a:buSzPts val="1200"/>
              <a:buNone/>
              <a:defRPr sz="1200" b="1"/>
            </a:lvl9pPr>
          </a:lstStyle>
          <a:p>
            <a:endParaRPr/>
          </a:p>
        </p:txBody>
      </p:sp>
      <p:sp>
        <p:nvSpPr>
          <p:cNvPr id="174" name="Google Shape;174;p36"/>
          <p:cNvSpPr txBox="1">
            <a:spLocks noGrp="1"/>
          </p:cNvSpPr>
          <p:nvPr>
            <p:ph type="body" idx="4"/>
          </p:nvPr>
        </p:nvSpPr>
        <p:spPr>
          <a:xfrm>
            <a:off x="4663440" y="2582334"/>
            <a:ext cx="3703200" cy="33783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175" name="Google Shape;175;p36"/>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76" name="Google Shape;176;p36"/>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77" name="Google Shape;177;p3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78"/>
        <p:cNvGrpSpPr/>
        <p:nvPr/>
      </p:nvGrpSpPr>
      <p:grpSpPr>
        <a:xfrm>
          <a:off x="0" y="0"/>
          <a:ext cx="0" cy="0"/>
          <a:chOff x="0" y="0"/>
          <a:chExt cx="0" cy="0"/>
        </a:xfrm>
      </p:grpSpPr>
      <p:sp>
        <p:nvSpPr>
          <p:cNvPr id="179" name="Google Shape;179;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80" name="Google Shape;180;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81" name="Google Shape;181;p3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2"/>
        <p:cNvGrpSpPr/>
        <p:nvPr/>
      </p:nvGrpSpPr>
      <p:grpSpPr>
        <a:xfrm>
          <a:off x="0" y="0"/>
          <a:ext cx="0" cy="0"/>
          <a:chOff x="0" y="0"/>
          <a:chExt cx="0" cy="0"/>
        </a:xfrm>
      </p:grpSpPr>
      <p:sp>
        <p:nvSpPr>
          <p:cNvPr id="183" name="Google Shape;183;p38"/>
          <p:cNvSpPr txBox="1">
            <a:spLocks noGrp="1"/>
          </p:cNvSpPr>
          <p:nvPr>
            <p:ph type="title"/>
          </p:nvPr>
        </p:nvSpPr>
        <p:spPr>
          <a:xfrm>
            <a:off x="722313" y="3328987"/>
            <a:ext cx="7772400" cy="2233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4000" b="1" cap="none">
                <a:solidFill>
                  <a:srgbClr val="2E005C"/>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p38"/>
          <p:cNvSpPr txBox="1">
            <a:spLocks noGrp="1"/>
          </p:cNvSpPr>
          <p:nvPr>
            <p:ph type="body" idx="1"/>
          </p:nvPr>
        </p:nvSpPr>
        <p:spPr>
          <a:xfrm>
            <a:off x="722313" y="1524000"/>
            <a:ext cx="7772400" cy="1500300"/>
          </a:xfrm>
          <a:prstGeom prst="rect">
            <a:avLst/>
          </a:prstGeom>
          <a:noFill/>
          <a:ln>
            <a:noFill/>
          </a:ln>
        </p:spPr>
        <p:txBody>
          <a:bodyPr spcFirstLastPara="1" wrap="square" lIns="0" tIns="0" rIns="0" bIns="0" anchor="b" anchorCtr="0">
            <a:noAutofit/>
          </a:bodyPr>
          <a:lstStyle>
            <a:lvl1pPr marL="457200" lvl="0" indent="-228600" algn="l" rtl="0">
              <a:lnSpc>
                <a:spcPct val="100000"/>
              </a:lnSpc>
              <a:spcBef>
                <a:spcPts val="600"/>
              </a:spcBef>
              <a:spcAft>
                <a:spcPts val="0"/>
              </a:spcAft>
              <a:buSzPts val="3200"/>
              <a:buNone/>
              <a:defRPr sz="3200">
                <a:solidFill>
                  <a:srgbClr val="7F7F7F"/>
                </a:solidFill>
              </a:defRPr>
            </a:lvl1pPr>
            <a:lvl2pPr marL="914400" lvl="1" indent="-228600" algn="l" rtl="0">
              <a:lnSpc>
                <a:spcPct val="100000"/>
              </a:lnSpc>
              <a:spcBef>
                <a:spcPts val="600"/>
              </a:spcBef>
              <a:spcAft>
                <a:spcPts val="0"/>
              </a:spcAft>
              <a:buSzPts val="1800"/>
              <a:buNone/>
              <a:defRPr sz="1800">
                <a:solidFill>
                  <a:srgbClr val="888888"/>
                </a:solidFill>
              </a:defRPr>
            </a:lvl2pPr>
            <a:lvl3pPr marL="1371600" lvl="2" indent="-228600" algn="l" rtl="0">
              <a:lnSpc>
                <a:spcPct val="100000"/>
              </a:lnSpc>
              <a:spcBef>
                <a:spcPts val="600"/>
              </a:spcBef>
              <a:spcAft>
                <a:spcPts val="0"/>
              </a:spcAft>
              <a:buSzPts val="1600"/>
              <a:buNone/>
              <a:defRPr sz="1600">
                <a:solidFill>
                  <a:srgbClr val="888888"/>
                </a:solidFill>
              </a:defRPr>
            </a:lvl3pPr>
            <a:lvl4pPr marL="1828800" lvl="3" indent="-228600" algn="l" rtl="0">
              <a:lnSpc>
                <a:spcPct val="100000"/>
              </a:lnSpc>
              <a:spcBef>
                <a:spcPts val="600"/>
              </a:spcBef>
              <a:spcAft>
                <a:spcPts val="0"/>
              </a:spcAft>
              <a:buSzPts val="1050"/>
              <a:buNone/>
              <a:defRPr sz="1400">
                <a:solidFill>
                  <a:srgbClr val="888888"/>
                </a:solidFill>
              </a:defRPr>
            </a:lvl4pPr>
            <a:lvl5pPr marL="2286000" lvl="4" indent="-228600" algn="l" rtl="0">
              <a:lnSpc>
                <a:spcPct val="100000"/>
              </a:lnSpc>
              <a:spcBef>
                <a:spcPts val="600"/>
              </a:spcBef>
              <a:spcAft>
                <a:spcPts val="0"/>
              </a:spcAft>
              <a:buSzPts val="1400"/>
              <a:buNone/>
              <a:defRPr sz="1400">
                <a:solidFill>
                  <a:srgbClr val="888888"/>
                </a:solidFill>
              </a:defRPr>
            </a:lvl5pPr>
            <a:lvl6pPr marL="2743200" lvl="5" indent="-228600" algn="l" rtl="0">
              <a:lnSpc>
                <a:spcPct val="100000"/>
              </a:lnSpc>
              <a:spcBef>
                <a:spcPts val="600"/>
              </a:spcBef>
              <a:spcAft>
                <a:spcPts val="0"/>
              </a:spcAft>
              <a:buSzPts val="1400"/>
              <a:buNone/>
              <a:defRPr sz="1400">
                <a:solidFill>
                  <a:srgbClr val="888888"/>
                </a:solidFill>
              </a:defRPr>
            </a:lvl6pPr>
            <a:lvl7pPr marL="3200400" lvl="6" indent="-228600" algn="l" rtl="0">
              <a:lnSpc>
                <a:spcPct val="100000"/>
              </a:lnSpc>
              <a:spcBef>
                <a:spcPts val="600"/>
              </a:spcBef>
              <a:spcAft>
                <a:spcPts val="0"/>
              </a:spcAft>
              <a:buSzPts val="1400"/>
              <a:buNone/>
              <a:defRPr sz="1400">
                <a:solidFill>
                  <a:srgbClr val="888888"/>
                </a:solidFill>
              </a:defRPr>
            </a:lvl7pPr>
            <a:lvl8pPr marL="3657600" lvl="7" indent="-228600" algn="l" rtl="0">
              <a:lnSpc>
                <a:spcPct val="100000"/>
              </a:lnSpc>
              <a:spcBef>
                <a:spcPts val="600"/>
              </a:spcBef>
              <a:spcAft>
                <a:spcPts val="0"/>
              </a:spcAft>
              <a:buSzPts val="1400"/>
              <a:buNone/>
              <a:defRPr sz="1400">
                <a:solidFill>
                  <a:srgbClr val="888888"/>
                </a:solidFill>
              </a:defRPr>
            </a:lvl8pPr>
            <a:lvl9pPr marL="4114800" lvl="8" indent="-228600" algn="l" rtl="0">
              <a:lnSpc>
                <a:spcPct val="100000"/>
              </a:lnSpc>
              <a:spcBef>
                <a:spcPts val="600"/>
              </a:spcBef>
              <a:spcAft>
                <a:spcPts val="0"/>
              </a:spcAft>
              <a:buSzPts val="1400"/>
              <a:buNone/>
              <a:defRPr sz="1400">
                <a:solidFill>
                  <a:srgbClr val="888888"/>
                </a:solidFill>
              </a:defRPr>
            </a:lvl9pPr>
          </a:lstStyle>
          <a:p>
            <a:endParaRPr/>
          </a:p>
        </p:txBody>
      </p:sp>
      <p:sp>
        <p:nvSpPr>
          <p:cNvPr id="185" name="Google Shape;185;p3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86" name="Google Shape;186;p38"/>
          <p:cNvCxnSpPr/>
          <p:nvPr/>
        </p:nvCxnSpPr>
        <p:spPr>
          <a:xfrm>
            <a:off x="715296" y="3169316"/>
            <a:ext cx="7772400" cy="1500"/>
          </a:xfrm>
          <a:prstGeom prst="straightConnector1">
            <a:avLst/>
          </a:prstGeom>
          <a:noFill/>
          <a:ln w="9525" cap="flat" cmpd="sng">
            <a:solidFill>
              <a:srgbClr val="608F2D"/>
            </a:solidFill>
            <a:prstDash val="solid"/>
            <a:round/>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lumn Content" type="twoObj">
  <p:cSld name="TWO_OBJECTS">
    <p:spTree>
      <p:nvGrpSpPr>
        <p:cNvPr id="1" name="Shape 187"/>
        <p:cNvGrpSpPr/>
        <p:nvPr/>
      </p:nvGrpSpPr>
      <p:grpSpPr>
        <a:xfrm>
          <a:off x="0" y="0"/>
          <a:ext cx="0" cy="0"/>
          <a:chOff x="0" y="0"/>
          <a:chExt cx="0" cy="0"/>
        </a:xfrm>
      </p:grpSpPr>
      <p:sp>
        <p:nvSpPr>
          <p:cNvPr id="188" name="Google Shape;188;p39"/>
          <p:cNvSpPr txBox="1">
            <a:spLocks noGrp="1"/>
          </p:cNvSpPr>
          <p:nvPr>
            <p:ph type="title"/>
          </p:nvPr>
        </p:nvSpPr>
        <p:spPr>
          <a:xfrm>
            <a:off x="381000" y="758952"/>
            <a:ext cx="8302800" cy="9876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4000" b="1">
                <a:solidFill>
                  <a:srgbClr val="2E005C"/>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9"/>
          <p:cNvSpPr txBox="1">
            <a:spLocks noGrp="1"/>
          </p:cNvSpPr>
          <p:nvPr>
            <p:ph type="body" idx="1"/>
          </p:nvPr>
        </p:nvSpPr>
        <p:spPr>
          <a:xfrm>
            <a:off x="457200" y="2072640"/>
            <a:ext cx="3886200" cy="3718500"/>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marR="0" lvl="1" indent="-387350" algn="l" rtl="0">
              <a:lnSpc>
                <a:spcPct val="100000"/>
              </a:lnSpc>
              <a:spcBef>
                <a:spcPts val="500"/>
              </a:spcBef>
              <a:spcAft>
                <a:spcPts val="0"/>
              </a:spcAft>
              <a:buClr>
                <a:schemeClr val="dk1"/>
              </a:buClr>
              <a:buSzPts val="2500"/>
              <a:buFont typeface="Arial"/>
              <a:buChar char="–"/>
              <a:defRPr sz="2500">
                <a:solidFill>
                  <a:schemeClr val="dk1"/>
                </a:solidFill>
                <a:latin typeface="Arial"/>
                <a:ea typeface="Arial"/>
                <a:cs typeface="Arial"/>
                <a:sym typeface="Arial"/>
              </a:defRPr>
            </a:lvl2pPr>
            <a:lvl3pPr marL="1371600" marR="0" lvl="2" indent="-368300" algn="l" rtl="0">
              <a:lnSpc>
                <a:spcPct val="100000"/>
              </a:lnSpc>
              <a:spcBef>
                <a:spcPts val="440"/>
              </a:spcBef>
              <a:spcAft>
                <a:spcPts val="0"/>
              </a:spcAft>
              <a:buClr>
                <a:schemeClr val="dk1"/>
              </a:buClr>
              <a:buSzPts val="2200"/>
              <a:buFont typeface="Arial"/>
              <a:buChar char="•"/>
              <a:defRPr sz="2200">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a:solidFill>
                  <a:schemeClr val="dk1"/>
                </a:solidFill>
                <a:latin typeface="Arial"/>
                <a:ea typeface="Arial"/>
                <a:cs typeface="Arial"/>
                <a:sym typeface="Arial"/>
              </a:defRPr>
            </a:lvl5pPr>
            <a:lvl6pPr marL="2743200" lvl="5" indent="-342900" algn="l" rtl="0">
              <a:lnSpc>
                <a:spcPct val="100000"/>
              </a:lnSpc>
              <a:spcBef>
                <a:spcPts val="600"/>
              </a:spcBef>
              <a:spcAft>
                <a:spcPts val="0"/>
              </a:spcAft>
              <a:buSzPts val="1800"/>
              <a:buChar char="•"/>
              <a:defRPr sz="1800"/>
            </a:lvl6pPr>
            <a:lvl7pPr marL="3200400" lvl="6" indent="-342900" algn="l" rtl="0">
              <a:lnSpc>
                <a:spcPct val="100000"/>
              </a:lnSpc>
              <a:spcBef>
                <a:spcPts val="600"/>
              </a:spcBef>
              <a:spcAft>
                <a:spcPts val="0"/>
              </a:spcAft>
              <a:buSzPts val="1800"/>
              <a:buChar char="•"/>
              <a:defRPr sz="1800"/>
            </a:lvl7pPr>
            <a:lvl8pPr marL="3657600" lvl="7" indent="-342900" algn="l" rtl="0">
              <a:lnSpc>
                <a:spcPct val="100000"/>
              </a:lnSpc>
              <a:spcBef>
                <a:spcPts val="600"/>
              </a:spcBef>
              <a:spcAft>
                <a:spcPts val="0"/>
              </a:spcAft>
              <a:buSzPts val="1800"/>
              <a:buChar char="•"/>
              <a:defRPr sz="1800"/>
            </a:lvl8pPr>
            <a:lvl9pPr marL="4114800" lvl="8" indent="-342900" algn="l" rtl="0">
              <a:lnSpc>
                <a:spcPct val="100000"/>
              </a:lnSpc>
              <a:spcBef>
                <a:spcPts val="600"/>
              </a:spcBef>
              <a:spcAft>
                <a:spcPts val="0"/>
              </a:spcAft>
              <a:buSzPts val="1800"/>
              <a:buChar char="•"/>
              <a:defRPr sz="1800"/>
            </a:lvl9pPr>
          </a:lstStyle>
          <a:p>
            <a:endParaRPr/>
          </a:p>
        </p:txBody>
      </p:sp>
      <p:sp>
        <p:nvSpPr>
          <p:cNvPr id="190" name="Google Shape;190;p39"/>
          <p:cNvSpPr txBox="1">
            <a:spLocks noGrp="1"/>
          </p:cNvSpPr>
          <p:nvPr>
            <p:ph type="body" idx="2"/>
          </p:nvPr>
        </p:nvSpPr>
        <p:spPr>
          <a:xfrm>
            <a:off x="4800600" y="2072640"/>
            <a:ext cx="3886200" cy="3718500"/>
          </a:xfrm>
          <a:prstGeom prst="rect">
            <a:avLst/>
          </a:prstGeom>
          <a:noFill/>
          <a:ln>
            <a:noFill/>
          </a:ln>
        </p:spPr>
        <p:txBody>
          <a:bodyPr spcFirstLastPara="1" wrap="square" lIns="0" tIns="0" rIns="0" bIns="0" anchor="t" anchorCtr="0">
            <a:noAutofit/>
          </a:bodyPr>
          <a:lstStyle>
            <a:lvl1pPr marL="457200" marR="0" lvl="0" indent="-406400" algn="l" rtl="0">
              <a:lnSpc>
                <a:spcPct val="100000"/>
              </a:lnSpc>
              <a:spcBef>
                <a:spcPts val="560"/>
              </a:spcBef>
              <a:spcAft>
                <a:spcPts val="0"/>
              </a:spcAft>
              <a:buClr>
                <a:schemeClr val="accent1"/>
              </a:buClr>
              <a:buSzPts val="2800"/>
              <a:buFont typeface="Noto Sans Symbols"/>
              <a:buChar char="▪"/>
              <a:defRPr sz="2800"/>
            </a:lvl1pPr>
            <a:lvl2pPr marL="914400" marR="0" lvl="1" indent="-381000" algn="l" rtl="0">
              <a:lnSpc>
                <a:spcPct val="100000"/>
              </a:lnSpc>
              <a:spcBef>
                <a:spcPts val="480"/>
              </a:spcBef>
              <a:spcAft>
                <a:spcPts val="0"/>
              </a:spcAft>
              <a:buClr>
                <a:schemeClr val="accent2"/>
              </a:buClr>
              <a:buSzPts val="2400"/>
              <a:buFont typeface="Arial"/>
              <a:buChar char="•"/>
              <a:defRPr sz="2400"/>
            </a:lvl2pPr>
            <a:lvl3pPr marL="1371600" marR="0" lvl="2" indent="-355600" algn="l" rtl="0">
              <a:lnSpc>
                <a:spcPct val="100000"/>
              </a:lnSpc>
              <a:spcBef>
                <a:spcPts val="400"/>
              </a:spcBef>
              <a:spcAft>
                <a:spcPts val="0"/>
              </a:spcAft>
              <a:buClr>
                <a:schemeClr val="accent1"/>
              </a:buClr>
              <a:buSzPts val="2000"/>
              <a:buFont typeface="Calibri"/>
              <a:buChar char="–"/>
              <a:defRPr sz="2000"/>
            </a:lvl3pPr>
            <a:lvl4pPr marL="1828800" marR="0" lvl="3" indent="-342900" algn="l" rtl="0">
              <a:lnSpc>
                <a:spcPct val="100000"/>
              </a:lnSpc>
              <a:spcBef>
                <a:spcPts val="360"/>
              </a:spcBef>
              <a:spcAft>
                <a:spcPts val="0"/>
              </a:spcAft>
              <a:buClr>
                <a:schemeClr val="accent2"/>
              </a:buClr>
              <a:buSzPts val="1800"/>
              <a:buFont typeface="Noto Sans Symbols"/>
              <a:buChar char="▪"/>
              <a:defRPr sz="1800"/>
            </a:lvl4pPr>
            <a:lvl5pPr marL="2286000" marR="0" lvl="4" indent="-342900" algn="l" rtl="0">
              <a:lnSpc>
                <a:spcPct val="100000"/>
              </a:lnSpc>
              <a:spcBef>
                <a:spcPts val="360"/>
              </a:spcBef>
              <a:spcAft>
                <a:spcPts val="0"/>
              </a:spcAft>
              <a:buClr>
                <a:schemeClr val="accent1"/>
              </a:buClr>
              <a:buSzPts val="1800"/>
              <a:buFont typeface="Arial"/>
              <a:buChar char="•"/>
              <a:defRPr sz="1800"/>
            </a:lvl5pPr>
            <a:lvl6pPr marL="2743200" lvl="5" indent="-342900" algn="l" rtl="0">
              <a:lnSpc>
                <a:spcPct val="100000"/>
              </a:lnSpc>
              <a:spcBef>
                <a:spcPts val="600"/>
              </a:spcBef>
              <a:spcAft>
                <a:spcPts val="0"/>
              </a:spcAft>
              <a:buSzPts val="1800"/>
              <a:buChar char="•"/>
              <a:defRPr sz="1800"/>
            </a:lvl6pPr>
            <a:lvl7pPr marL="3200400" lvl="6" indent="-342900" algn="l" rtl="0">
              <a:lnSpc>
                <a:spcPct val="100000"/>
              </a:lnSpc>
              <a:spcBef>
                <a:spcPts val="600"/>
              </a:spcBef>
              <a:spcAft>
                <a:spcPts val="0"/>
              </a:spcAft>
              <a:buSzPts val="1800"/>
              <a:buChar char="•"/>
              <a:defRPr sz="1800"/>
            </a:lvl7pPr>
            <a:lvl8pPr marL="3657600" lvl="7" indent="-342900" algn="l" rtl="0">
              <a:lnSpc>
                <a:spcPct val="100000"/>
              </a:lnSpc>
              <a:spcBef>
                <a:spcPts val="600"/>
              </a:spcBef>
              <a:spcAft>
                <a:spcPts val="0"/>
              </a:spcAft>
              <a:buSzPts val="1800"/>
              <a:buChar char="•"/>
              <a:defRPr sz="1800"/>
            </a:lvl8pPr>
            <a:lvl9pPr marL="4114800" lvl="8" indent="-342900" algn="l" rtl="0">
              <a:lnSpc>
                <a:spcPct val="100000"/>
              </a:lnSpc>
              <a:spcBef>
                <a:spcPts val="600"/>
              </a:spcBef>
              <a:spcAft>
                <a:spcPts val="0"/>
              </a:spcAft>
              <a:buSzPts val="1800"/>
              <a:buChar char="•"/>
              <a:defRPr sz="1800"/>
            </a:lvl9pPr>
          </a:lstStyle>
          <a:p>
            <a:endParaRPr/>
          </a:p>
        </p:txBody>
      </p:sp>
      <p:sp>
        <p:nvSpPr>
          <p:cNvPr id="191" name="Google Shape;191;p3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92" name="Google Shape;192;p39"/>
          <p:cNvCxnSpPr/>
          <p:nvPr/>
        </p:nvCxnSpPr>
        <p:spPr>
          <a:xfrm>
            <a:off x="385064" y="1824164"/>
            <a:ext cx="8302800" cy="1500"/>
          </a:xfrm>
          <a:prstGeom prst="straightConnector1">
            <a:avLst/>
          </a:prstGeom>
          <a:noFill/>
          <a:ln w="9525" cap="flat" cmpd="sng">
            <a:solidFill>
              <a:srgbClr val="608F2D"/>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36"/>
        <p:cNvGrpSpPr/>
        <p:nvPr/>
      </p:nvGrpSpPr>
      <p:grpSpPr>
        <a:xfrm>
          <a:off x="0" y="0"/>
          <a:ext cx="0" cy="0"/>
          <a:chOff x="0" y="0"/>
          <a:chExt cx="0" cy="0"/>
        </a:xfrm>
      </p:grpSpPr>
      <p:sp>
        <p:nvSpPr>
          <p:cNvPr id="37" name="Google Shape;37;p6"/>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38" name="Google Shape;38;p6"/>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39" name="Google Shape;39;p6"/>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1"/>
        <p:cNvGrpSpPr/>
        <p:nvPr/>
      </p:nvGrpSpPr>
      <p:grpSpPr>
        <a:xfrm>
          <a:off x="0" y="0"/>
          <a:ext cx="0" cy="0"/>
          <a:chOff x="0" y="0"/>
          <a:chExt cx="0" cy="0"/>
        </a:xfrm>
      </p:grpSpPr>
      <p:sp>
        <p:nvSpPr>
          <p:cNvPr id="42" name="Google Shape;42;p7"/>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lvl1pPr>
            <a:lvl2pPr marL="914400" lvl="1" indent="-342900" algn="l" rtl="0">
              <a:lnSpc>
                <a:spcPct val="100000"/>
              </a:lnSpc>
              <a:spcBef>
                <a:spcPts val="600"/>
              </a:spcBef>
              <a:spcAft>
                <a:spcPts val="0"/>
              </a:spcAft>
              <a:buSzPts val="1800"/>
              <a:buChar char="•"/>
              <a:defRPr/>
            </a:lvl2pPr>
            <a:lvl3pPr marL="1371600" lvl="2" indent="-317500" algn="l" rtl="0">
              <a:lnSpc>
                <a:spcPct val="100000"/>
              </a:lnSpc>
              <a:spcBef>
                <a:spcPts val="600"/>
              </a:spcBef>
              <a:spcAft>
                <a:spcPts val="0"/>
              </a:spcAft>
              <a:buSzPts val="1400"/>
              <a:buChar char="–"/>
              <a:defRPr/>
            </a:lvl3pPr>
            <a:lvl4pPr marL="1828800" lvl="3" indent="-295275" algn="l" rtl="0">
              <a:lnSpc>
                <a:spcPct val="100000"/>
              </a:lnSpc>
              <a:spcBef>
                <a:spcPts val="600"/>
              </a:spcBef>
              <a:spcAft>
                <a:spcPts val="0"/>
              </a:spcAft>
              <a:buSzPts val="1050"/>
              <a:buChar char="o"/>
              <a:defRPr/>
            </a:lvl4pPr>
            <a:lvl5pPr marL="2286000" lvl="4" indent="-317500" algn="l" rtl="0">
              <a:lnSpc>
                <a:spcPct val="100000"/>
              </a:lnSpc>
              <a:spcBef>
                <a:spcPts val="600"/>
              </a:spcBef>
              <a:spcAft>
                <a:spcPts val="0"/>
              </a:spcAft>
              <a:buSzPts val="1400"/>
              <a:buChar char="»"/>
              <a:defRPr/>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43" name="Google Shape;43;p7"/>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7"/>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17365D"/>
              </a:buClr>
              <a:buSzPts val="1000"/>
              <a:buFont typeface="Arial"/>
              <a:buNone/>
              <a:defRPr sz="1000" i="0"/>
            </a:lvl1pPr>
            <a:lvl2pPr marL="914400" lvl="1" indent="-228600" algn="l" rtl="0">
              <a:lnSpc>
                <a:spcPct val="100000"/>
              </a:lnSpc>
              <a:spcBef>
                <a:spcPts val="600"/>
              </a:spcBef>
              <a:spcAft>
                <a:spcPts val="0"/>
              </a:spcAft>
              <a:buSzPts val="1800"/>
              <a:buNone/>
              <a:defRPr sz="563"/>
            </a:lvl2pPr>
            <a:lvl3pPr marL="1371600" lvl="2" indent="-228600" algn="l" rtl="0">
              <a:lnSpc>
                <a:spcPct val="100000"/>
              </a:lnSpc>
              <a:spcBef>
                <a:spcPts val="600"/>
              </a:spcBef>
              <a:spcAft>
                <a:spcPts val="0"/>
              </a:spcAft>
              <a:buSzPts val="1400"/>
              <a:buNone/>
              <a:defRPr sz="563"/>
            </a:lvl3pPr>
            <a:lvl4pPr marL="1828800" lvl="3" indent="-228600" algn="l" rtl="0">
              <a:lnSpc>
                <a:spcPct val="100000"/>
              </a:lnSpc>
              <a:spcBef>
                <a:spcPts val="600"/>
              </a:spcBef>
              <a:spcAft>
                <a:spcPts val="0"/>
              </a:spcAft>
              <a:buSzPts val="1050"/>
              <a:buNone/>
              <a:defRPr sz="563"/>
            </a:lvl4pPr>
            <a:lvl5pPr marL="2286000" lvl="4" indent="-228600" algn="l" rtl="0">
              <a:lnSpc>
                <a:spcPct val="100000"/>
              </a:lnSpc>
              <a:spcBef>
                <a:spcPts val="600"/>
              </a:spcBef>
              <a:spcAft>
                <a:spcPts val="0"/>
              </a:spcAft>
              <a:buSzPts val="1400"/>
              <a:buNone/>
              <a:defRPr sz="56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46"/>
        <p:cNvGrpSpPr/>
        <p:nvPr/>
      </p:nvGrpSpPr>
      <p:grpSpPr>
        <a:xfrm>
          <a:off x="0" y="0"/>
          <a:ext cx="0" cy="0"/>
          <a:chOff x="0" y="0"/>
          <a:chExt cx="0" cy="0"/>
        </a:xfrm>
      </p:grpSpPr>
      <p:pic>
        <p:nvPicPr>
          <p:cNvPr id="47" name="Google Shape;47;p8"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48" name="Google Shape;48;p8"/>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50"/>
        <p:cNvGrpSpPr/>
        <p:nvPr/>
      </p:nvGrpSpPr>
      <p:grpSpPr>
        <a:xfrm>
          <a:off x="0" y="0"/>
          <a:ext cx="0" cy="0"/>
          <a:chOff x="0" y="0"/>
          <a:chExt cx="0" cy="0"/>
        </a:xfrm>
      </p:grpSpPr>
      <p:sp>
        <p:nvSpPr>
          <p:cNvPr id="51" name="Google Shape;51;p9"/>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52" name="Google Shape;52;p9"/>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457200" y="1371600"/>
            <a:ext cx="8229600" cy="46635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lvl1pPr>
            <a:lvl2pPr marL="914400" lvl="1" indent="-342900" algn="l" rtl="0">
              <a:lnSpc>
                <a:spcPct val="100000"/>
              </a:lnSpc>
              <a:spcBef>
                <a:spcPts val="600"/>
              </a:spcBef>
              <a:spcAft>
                <a:spcPts val="0"/>
              </a:spcAft>
              <a:buSzPts val="1800"/>
              <a:buChar char="•"/>
              <a:defRPr/>
            </a:lvl2pPr>
            <a:lvl3pPr marL="1371600" lvl="2" indent="-317500" algn="l" rtl="0">
              <a:lnSpc>
                <a:spcPct val="100000"/>
              </a:lnSpc>
              <a:spcBef>
                <a:spcPts val="600"/>
              </a:spcBef>
              <a:spcAft>
                <a:spcPts val="0"/>
              </a:spcAft>
              <a:buSzPts val="1400"/>
              <a:buChar char="–"/>
              <a:defRPr/>
            </a:lvl3pPr>
            <a:lvl4pPr marL="1828800" lvl="3" indent="-295275" algn="l" rtl="0">
              <a:lnSpc>
                <a:spcPct val="100000"/>
              </a:lnSpc>
              <a:spcBef>
                <a:spcPts val="600"/>
              </a:spcBef>
              <a:spcAft>
                <a:spcPts val="0"/>
              </a:spcAft>
              <a:buSzPts val="1050"/>
              <a:buChar char="o"/>
              <a:defRPr/>
            </a:lvl4pPr>
            <a:lvl5pPr marL="2286000" lvl="4" indent="-317500" algn="l" rtl="0">
              <a:lnSpc>
                <a:spcPct val="100000"/>
              </a:lnSpc>
              <a:spcBef>
                <a:spcPts val="600"/>
              </a:spcBef>
              <a:spcAft>
                <a:spcPts val="0"/>
              </a:spcAft>
              <a:buSzPts val="1400"/>
              <a:buChar char="»"/>
              <a:defRPr/>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
        <p:nvSpPr>
          <p:cNvPr id="56" name="Google Shape;56;p1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10"/>
          <p:cNvSpPr txBox="1">
            <a:spLocks noGrp="1"/>
          </p:cNvSpPr>
          <p:nvPr>
            <p:ph type="body" idx="2"/>
          </p:nvPr>
        </p:nvSpPr>
        <p:spPr>
          <a:xfrm>
            <a:off x="457200" y="6135624"/>
            <a:ext cx="8229600" cy="192000"/>
          </a:xfrm>
          <a:prstGeom prst="rect">
            <a:avLst/>
          </a:prstGeom>
          <a:noFill/>
          <a:ln>
            <a:noFill/>
          </a:ln>
        </p:spPr>
        <p:txBody>
          <a:bodyPr spcFirstLastPara="1" wrap="square" lIns="0" tIns="0" rIns="0" bIns="0" anchor="b" anchorCtr="0">
            <a:noAutofit/>
          </a:bodyPr>
          <a:lstStyle>
            <a:lvl1pPr marL="457200" marR="0" lvl="0" indent="-228600" algn="l" rtl="0">
              <a:lnSpc>
                <a:spcPct val="125000"/>
              </a:lnSpc>
              <a:spcBef>
                <a:spcPts val="0"/>
              </a:spcBef>
              <a:spcAft>
                <a:spcPts val="0"/>
              </a:spcAft>
              <a:buClr>
                <a:srgbClr val="17365D"/>
              </a:buClr>
              <a:buSzPts val="1000"/>
              <a:buFont typeface="Arial"/>
              <a:buNone/>
              <a:defRPr sz="1000" i="0"/>
            </a:lvl1pPr>
            <a:lvl2pPr marL="914400" lvl="1" indent="-228600" algn="l" rtl="0">
              <a:lnSpc>
                <a:spcPct val="100000"/>
              </a:lnSpc>
              <a:spcBef>
                <a:spcPts val="600"/>
              </a:spcBef>
              <a:spcAft>
                <a:spcPts val="0"/>
              </a:spcAft>
              <a:buSzPts val="1800"/>
              <a:buNone/>
              <a:defRPr sz="563"/>
            </a:lvl2pPr>
            <a:lvl3pPr marL="1371600" lvl="2" indent="-228600" algn="l" rtl="0">
              <a:lnSpc>
                <a:spcPct val="100000"/>
              </a:lnSpc>
              <a:spcBef>
                <a:spcPts val="600"/>
              </a:spcBef>
              <a:spcAft>
                <a:spcPts val="0"/>
              </a:spcAft>
              <a:buSzPts val="1400"/>
              <a:buNone/>
              <a:defRPr sz="563"/>
            </a:lvl3pPr>
            <a:lvl4pPr marL="1828800" lvl="3" indent="-228600" algn="l" rtl="0">
              <a:lnSpc>
                <a:spcPct val="100000"/>
              </a:lnSpc>
              <a:spcBef>
                <a:spcPts val="600"/>
              </a:spcBef>
              <a:spcAft>
                <a:spcPts val="0"/>
              </a:spcAft>
              <a:buSzPts val="1050"/>
              <a:buNone/>
              <a:defRPr sz="563"/>
            </a:lvl4pPr>
            <a:lvl5pPr marL="2286000" lvl="4" indent="-228600" algn="l" rtl="0">
              <a:lnSpc>
                <a:spcPct val="100000"/>
              </a:lnSpc>
              <a:spcBef>
                <a:spcPts val="600"/>
              </a:spcBef>
              <a:spcAft>
                <a:spcPts val="0"/>
              </a:spcAft>
              <a:buSzPts val="1400"/>
              <a:buNone/>
              <a:defRPr sz="563"/>
            </a:lvl5pPr>
            <a:lvl6pPr marL="2743200" lvl="5" indent="-317500" algn="l" rtl="0">
              <a:lnSpc>
                <a:spcPct val="100000"/>
              </a:lnSpc>
              <a:spcBef>
                <a:spcPts val="600"/>
              </a:spcBef>
              <a:spcAft>
                <a:spcPts val="0"/>
              </a:spcAft>
              <a:buSzPts val="1400"/>
              <a:buChar char="•"/>
              <a:defRPr/>
            </a:lvl6pPr>
            <a:lvl7pPr marL="3200400" lvl="6" indent="-317500" algn="l" rtl="0">
              <a:lnSpc>
                <a:spcPct val="100000"/>
              </a:lnSpc>
              <a:spcBef>
                <a:spcPts val="600"/>
              </a:spcBef>
              <a:spcAft>
                <a:spcPts val="0"/>
              </a:spcAft>
              <a:buSzPts val="1400"/>
              <a:buChar char="•"/>
              <a:defRPr/>
            </a:lvl7pPr>
            <a:lvl8pPr marL="3657600" lvl="7" indent="-317500" algn="l" rtl="0">
              <a:lnSpc>
                <a:spcPct val="100000"/>
              </a:lnSpc>
              <a:spcBef>
                <a:spcPts val="600"/>
              </a:spcBef>
              <a:spcAft>
                <a:spcPts val="0"/>
              </a:spcAft>
              <a:buSzPts val="1400"/>
              <a:buChar char="•"/>
              <a:defRPr/>
            </a:lvl8pPr>
            <a:lvl9pPr marL="4114800" lvl="8" indent="-317500" algn="l" rtl="0">
              <a:lnSpc>
                <a:spcPct val="100000"/>
              </a:lnSpc>
              <a:spcBef>
                <a:spcPts val="60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1"/>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62" name="Google Shape;62;p1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5.jp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7.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1" name="Google Shape;11;p1"/>
          <p:cNvPicPr preferRelativeResize="0"/>
          <p:nvPr/>
        </p:nvPicPr>
        <p:blipFill rotWithShape="1">
          <a:blip r:embed="rId4">
            <a:alphaModFix/>
          </a:blip>
          <a:srcRect/>
          <a:stretch/>
        </p:blipFill>
        <p:spPr>
          <a:xfrm>
            <a:off x="4074913" y="4292682"/>
            <a:ext cx="1446212" cy="1447649"/>
          </a:xfrm>
          <a:prstGeom prst="rect">
            <a:avLst/>
          </a:prstGeom>
          <a:noFill/>
          <a:ln>
            <a:noFill/>
          </a:ln>
        </p:spPr>
      </p:pic>
      <p:sp>
        <p:nvSpPr>
          <p:cNvPr id="12" name="Google Shape;12;p1"/>
          <p:cNvSpPr txBox="1">
            <a:spLocks noGrp="1"/>
          </p:cNvSpPr>
          <p:nvPr>
            <p:ph type="title"/>
          </p:nvPr>
        </p:nvSpPr>
        <p:spPr>
          <a:xfrm>
            <a:off x="683811" y="1910684"/>
            <a:ext cx="8228417" cy="677108"/>
          </a:xfrm>
          <a:prstGeom prst="rect">
            <a:avLst/>
          </a:prstGeom>
          <a:noFill/>
          <a:ln>
            <a:noFill/>
          </a:ln>
        </p:spPr>
        <p:txBody>
          <a:bodyPr spcFirstLastPara="1" wrap="square" lIns="0" tIns="0" rIns="0" bIns="0" anchor="b" anchorCtr="0">
            <a:noAutofit/>
          </a:bodyPr>
          <a:lstStyle>
            <a:lvl1pPr marR="0" lvl="0" algn="ctr" rtl="0">
              <a:spcBef>
                <a:spcPts val="0"/>
              </a:spcBef>
              <a:spcAft>
                <a:spcPts val="0"/>
              </a:spcAft>
              <a:buSzPts val="1400"/>
              <a:buNone/>
              <a:defRPr sz="4400" b="1" i="0" u="none" strike="noStrike" cap="none">
                <a:solidFill>
                  <a:srgbClr val="25496F"/>
                </a:solidFill>
                <a:latin typeface="Arial Narrow"/>
                <a:ea typeface="Arial Narrow"/>
                <a:cs typeface="Arial Narrow"/>
                <a:sym typeface="Arial Narrow"/>
              </a:defRPr>
            </a:lvl1pPr>
            <a:lvl2pPr marR="0" lvl="1"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2pPr>
            <a:lvl3pPr marR="0" lvl="2"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3pPr>
            <a:lvl4pPr marR="0" lvl="3"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4pPr>
            <a:lvl5pPr marR="0" lvl="4"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5pPr>
            <a:lvl6pPr marR="0" lvl="5"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6pPr>
            <a:lvl7pPr marR="0" lvl="6"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7pPr>
            <a:lvl8pPr marR="0" lvl="7"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8pPr>
            <a:lvl9pPr marR="0" lvl="8" algn="l" rtl="0">
              <a:spcBef>
                <a:spcPts val="0"/>
              </a:spcBef>
              <a:spcAft>
                <a:spcPts val="0"/>
              </a:spcAft>
              <a:buSzPts val="1400"/>
              <a:buNone/>
              <a:defRPr sz="2800" b="0" i="0" u="none" strike="noStrike" cap="none">
                <a:solidFill>
                  <a:schemeClr val="dk1"/>
                </a:solidFill>
                <a:latin typeface="Franklin Gothic"/>
                <a:ea typeface="Franklin Gothic"/>
                <a:cs typeface="Franklin Gothic"/>
                <a:sym typeface="Franklin Gothic"/>
              </a:defRPr>
            </a:lvl9pPr>
          </a:lstStyle>
          <a:p>
            <a:endParaRPr/>
          </a:p>
        </p:txBody>
      </p:sp>
      <p:sp>
        <p:nvSpPr>
          <p:cNvPr id="13" name="Google Shape;13;p1"/>
          <p:cNvSpPr txBox="1">
            <a:spLocks noGrp="1"/>
          </p:cNvSpPr>
          <p:nvPr>
            <p:ph type="body" idx="1"/>
          </p:nvPr>
        </p:nvSpPr>
        <p:spPr>
          <a:xfrm>
            <a:off x="683854" y="2655407"/>
            <a:ext cx="8228331" cy="1569660"/>
          </a:xfrm>
          <a:prstGeom prst="rect">
            <a:avLst/>
          </a:prstGeom>
          <a:noFill/>
          <a:ln>
            <a:noFill/>
          </a:ln>
        </p:spPr>
        <p:txBody>
          <a:bodyPr spcFirstLastPara="1" wrap="square" lIns="0" tIns="0" rIns="0" bIns="0" anchor="t" anchorCtr="0">
            <a:noAutofit/>
          </a:bodyPr>
          <a:lstStyle>
            <a:lvl1pPr marL="457200" marR="0" lvl="0" indent="-228600" algn="ctr" rtl="0">
              <a:spcBef>
                <a:spcPts val="0"/>
              </a:spcBef>
              <a:spcAft>
                <a:spcPts val="0"/>
              </a:spcAft>
              <a:buSzPts val="1400"/>
              <a:buNone/>
              <a:defRPr sz="3200" b="0" i="0" u="none" strike="noStrike" cap="none">
                <a:solidFill>
                  <a:srgbClr val="25496F"/>
                </a:solidFill>
                <a:latin typeface="Arial"/>
                <a:ea typeface="Arial"/>
                <a:cs typeface="Arial"/>
                <a:sym typeface="Arial"/>
              </a:defRPr>
            </a:lvl1pPr>
            <a:lvl2pPr marL="914400" marR="0" lvl="1" indent="-228600" algn="ctr" rtl="0">
              <a:spcBef>
                <a:spcPts val="600"/>
              </a:spcBef>
              <a:spcAft>
                <a:spcPts val="0"/>
              </a:spcAft>
              <a:buSzPts val="1400"/>
              <a:buNone/>
              <a:defRPr sz="2400" b="0" i="0" u="none" strike="noStrike" cap="none">
                <a:solidFill>
                  <a:srgbClr val="25496F"/>
                </a:solidFill>
                <a:latin typeface="Arial"/>
                <a:ea typeface="Arial"/>
                <a:cs typeface="Arial"/>
                <a:sym typeface="Arial"/>
              </a:defRPr>
            </a:lvl2pPr>
            <a:lvl3pPr marL="1371600" marR="0" lvl="2" indent="-228600" algn="ctr" rtl="0">
              <a:spcBef>
                <a:spcPts val="0"/>
              </a:spcBef>
              <a:spcAft>
                <a:spcPts val="0"/>
              </a:spcAft>
              <a:buSzPts val="1400"/>
              <a:buNone/>
              <a:defRPr sz="2000" b="0" i="0" u="none" strike="noStrike" cap="none">
                <a:solidFill>
                  <a:srgbClr val="25496F"/>
                </a:solidFill>
                <a:latin typeface="Arial"/>
                <a:ea typeface="Arial"/>
                <a:cs typeface="Arial"/>
                <a:sym typeface="Arial"/>
              </a:defRPr>
            </a:lvl3pPr>
            <a:lvl4pPr marL="1828800" marR="0" lvl="3" indent="-228600" algn="ctr" rtl="0">
              <a:spcBef>
                <a:spcPts val="600"/>
              </a:spcBef>
              <a:spcAft>
                <a:spcPts val="0"/>
              </a:spcAft>
              <a:buSzPts val="1400"/>
              <a:buNone/>
              <a:defRPr sz="1600" b="0" i="0" u="none" strike="noStrike" cap="none">
                <a:solidFill>
                  <a:srgbClr val="25496F"/>
                </a:solidFill>
                <a:latin typeface="Arial"/>
                <a:ea typeface="Arial"/>
                <a:cs typeface="Arial"/>
                <a:sym typeface="Arial"/>
              </a:defRPr>
            </a:lvl4pPr>
            <a:lvl5pPr marL="2286000" marR="0" lvl="4" indent="-228600" algn="ctr" rtl="0">
              <a:spcBef>
                <a:spcPts val="0"/>
              </a:spcBef>
              <a:spcAft>
                <a:spcPts val="0"/>
              </a:spcAft>
              <a:buSzPts val="1400"/>
              <a:buNone/>
              <a:defRPr sz="1400" b="0" i="0" u="none" strike="noStrike" cap="none">
                <a:solidFill>
                  <a:srgbClr val="25496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5328339" y="6656733"/>
            <a:ext cx="3583885" cy="12311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800" b="0" i="0" u="none" strike="noStrike" cap="none">
                <a:solidFill>
                  <a:srgbClr val="A5A5A5"/>
                </a:solidFill>
                <a:latin typeface="Arial Narrow"/>
                <a:ea typeface="Arial Narrow"/>
                <a:cs typeface="Arial Narrow"/>
                <a:sym typeface="Arial Narrow"/>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pic>
        <p:nvPicPr>
          <p:cNvPr id="15" name="Google Shape;15;p1"/>
          <p:cNvPicPr preferRelativeResize="0"/>
          <p:nvPr/>
        </p:nvPicPr>
        <p:blipFill rotWithShape="1">
          <a:blip r:embed="rId5">
            <a:alphaModFix/>
          </a:blip>
          <a:srcRect/>
          <a:stretch/>
        </p:blipFill>
        <p:spPr>
          <a:xfrm>
            <a:off x="7779825" y="6149340"/>
            <a:ext cx="1132399" cy="435189"/>
          </a:xfrm>
          <a:prstGeom prst="rect">
            <a:avLst/>
          </a:prstGeom>
          <a:noFill/>
          <a:ln>
            <a:noFill/>
          </a:ln>
        </p:spPr>
      </p:pic>
      <p:pic>
        <p:nvPicPr>
          <p:cNvPr id="16" name="Google Shape;16;p1" descr="RTI Arkansas Logo.png"/>
          <p:cNvPicPr preferRelativeResize="0"/>
          <p:nvPr/>
        </p:nvPicPr>
        <p:blipFill rotWithShape="1">
          <a:blip r:embed="rId6">
            <a:alphaModFix/>
          </a:blip>
          <a:srcRect/>
          <a:stretch/>
        </p:blipFill>
        <p:spPr>
          <a:xfrm>
            <a:off x="943823" y="391845"/>
            <a:ext cx="7708392" cy="14234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pic>
        <p:nvPicPr>
          <p:cNvPr id="22" name="Google Shape;22;p3" descr="RTI PPT Template_Text.jpg"/>
          <p:cNvPicPr preferRelativeResize="0"/>
          <p:nvPr/>
        </p:nvPicPr>
        <p:blipFill rotWithShape="1">
          <a:blip r:embed="rId15">
            <a:alphaModFix/>
          </a:blip>
          <a:srcRect/>
          <a:stretch/>
        </p:blipFill>
        <p:spPr>
          <a:xfrm>
            <a:off x="0" y="0"/>
            <a:ext cx="9143998" cy="6857998"/>
          </a:xfrm>
          <a:prstGeom prst="rect">
            <a:avLst/>
          </a:prstGeom>
          <a:noFill/>
          <a:ln>
            <a:noFill/>
          </a:ln>
        </p:spPr>
      </p:pic>
      <p:sp>
        <p:nvSpPr>
          <p:cNvPr id="23" name="Google Shape;23;p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4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24" name="Google Shape;24;p3"/>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Source Sans Pro"/>
              <a:buChar char="–"/>
              <a:defRPr sz="1400" b="0" i="0" u="none" strike="noStrike" cap="none">
                <a:solidFill>
                  <a:srgbClr val="17365D"/>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25" name="Google Shape;25;p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Google Shape;85;p17" descr="RTI PPT Template_Divider.jpg"/>
          <p:cNvPicPr preferRelativeResize="0"/>
          <p:nvPr/>
        </p:nvPicPr>
        <p:blipFill rotWithShape="1">
          <a:blip r:embed="rId12">
            <a:alphaModFix/>
          </a:blip>
          <a:srcRect/>
          <a:stretch/>
        </p:blipFill>
        <p:spPr>
          <a:xfrm>
            <a:off x="0" y="0"/>
            <a:ext cx="9143998" cy="6857998"/>
          </a:xfrm>
          <a:prstGeom prst="rect">
            <a:avLst/>
          </a:prstGeom>
          <a:noFill/>
          <a:ln>
            <a:noFill/>
          </a:ln>
        </p:spPr>
      </p:pic>
      <p:sp>
        <p:nvSpPr>
          <p:cNvPr id="86" name="Google Shape;86;p17"/>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marR="0" lvl="0" algn="ctr" rtl="0">
              <a:lnSpc>
                <a:spcPct val="100000"/>
              </a:lnSpc>
              <a:spcBef>
                <a:spcPts val="0"/>
              </a:spcBef>
              <a:spcAft>
                <a:spcPts val="0"/>
              </a:spcAft>
              <a:buClr>
                <a:schemeClr val="lt1"/>
              </a:buClr>
              <a:buSzPts val="4400"/>
              <a:buFont typeface="Arial Narrow"/>
              <a:buNone/>
              <a:defRPr sz="4400" b="1" i="0" u="none" strike="noStrike" cap="none">
                <a:solidFill>
                  <a:schemeClr val="lt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 name="Google Shape;87;p17"/>
          <p:cNvSpPr txBox="1">
            <a:spLocks noGrp="1"/>
          </p:cNvSpPr>
          <p:nvPr>
            <p:ph type="body" idx="1"/>
          </p:nvPr>
        </p:nvSpPr>
        <p:spPr>
          <a:xfrm>
            <a:off x="687388" y="4529139"/>
            <a:ext cx="8229600" cy="1389000"/>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640"/>
              </a:spcBef>
              <a:spcAft>
                <a:spcPts val="0"/>
              </a:spcAft>
              <a:buClr>
                <a:srgbClr val="BFBFBF"/>
              </a:buClr>
              <a:buSzPts val="3200"/>
              <a:buFont typeface="Arial"/>
              <a:buNone/>
              <a:defRPr sz="3200" b="0" i="0" u="none" strike="noStrike" cap="none">
                <a:solidFill>
                  <a:srgbClr val="BFBFBF"/>
                </a:solidFill>
                <a:latin typeface="Arial"/>
                <a:ea typeface="Arial"/>
                <a:cs typeface="Arial"/>
                <a:sym typeface="Arial"/>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Google Shape;88;p17"/>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9" name="Google Shape;89;p17" descr="A close up of a logo&#10;&#10;Description automatically generated"/>
          <p:cNvPicPr preferRelativeResize="0"/>
          <p:nvPr/>
        </p:nvPicPr>
        <p:blipFill rotWithShape="1">
          <a:blip r:embed="rId13">
            <a:alphaModFix/>
          </a:blip>
          <a:srcRect/>
          <a:stretch/>
        </p:blipFill>
        <p:spPr>
          <a:xfrm>
            <a:off x="5749346" y="6064188"/>
            <a:ext cx="2783535" cy="70544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pic>
        <p:nvPicPr>
          <p:cNvPr id="136" name="Google Shape;136;p28" descr="RTI PPT Template_Text.jpg"/>
          <p:cNvPicPr preferRelativeResize="0"/>
          <p:nvPr/>
        </p:nvPicPr>
        <p:blipFill rotWithShape="1">
          <a:blip r:embed="rId13">
            <a:alphaModFix/>
          </a:blip>
          <a:srcRect/>
          <a:stretch/>
        </p:blipFill>
        <p:spPr>
          <a:xfrm>
            <a:off x="0" y="0"/>
            <a:ext cx="9143998" cy="6857998"/>
          </a:xfrm>
          <a:prstGeom prst="rect">
            <a:avLst/>
          </a:prstGeom>
          <a:noFill/>
          <a:ln>
            <a:noFill/>
          </a:ln>
        </p:spPr>
      </p:pic>
      <p:sp>
        <p:nvSpPr>
          <p:cNvPr id="137" name="Google Shape;137;p28"/>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4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138" name="Google Shape;138;p28"/>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Libre Franklin"/>
              <a:buChar char="–"/>
              <a:defRPr sz="1400" b="0" i="0" u="none" strike="noStrike" cap="none">
                <a:solidFill>
                  <a:srgbClr val="17365D"/>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139" name="Google Shape;139;p2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0"/>
          <p:cNvSpPr txBox="1">
            <a:spLocks noGrp="1"/>
          </p:cNvSpPr>
          <p:nvPr>
            <p:ph type="body" idx="1"/>
          </p:nvPr>
        </p:nvSpPr>
        <p:spPr>
          <a:xfrm>
            <a:off x="681050" y="2214575"/>
            <a:ext cx="8348700" cy="15297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600"/>
              <a:buNone/>
            </a:pPr>
            <a:r>
              <a:rPr lang="en-US" sz="3600" b="1">
                <a:solidFill>
                  <a:schemeClr val="dk2"/>
                </a:solidFill>
              </a:rPr>
              <a:t>Module 12</a:t>
            </a:r>
            <a:endParaRPr sz="3600">
              <a:solidFill>
                <a:schemeClr val="dk2"/>
              </a:solidFill>
            </a:endParaRPr>
          </a:p>
          <a:p>
            <a:pPr marL="0" lvl="0" indent="0" algn="ctr" rtl="0">
              <a:lnSpc>
                <a:spcPct val="100000"/>
              </a:lnSpc>
              <a:spcBef>
                <a:spcPts val="600"/>
              </a:spcBef>
              <a:spcAft>
                <a:spcPts val="0"/>
              </a:spcAft>
              <a:buSzPts val="3600"/>
              <a:buNone/>
            </a:pPr>
            <a:r>
              <a:rPr lang="en-US" sz="3600">
                <a:solidFill>
                  <a:schemeClr val="dk2"/>
                </a:solidFill>
              </a:rPr>
              <a:t>Early Warning Systems in </a:t>
            </a:r>
            <a:endParaRPr sz="3600">
              <a:solidFill>
                <a:schemeClr val="dk2"/>
              </a:solidFill>
            </a:endParaRPr>
          </a:p>
          <a:p>
            <a:pPr marL="0" lvl="0" indent="0" algn="ctr" rtl="0">
              <a:lnSpc>
                <a:spcPct val="100000"/>
              </a:lnSpc>
              <a:spcBef>
                <a:spcPts val="600"/>
              </a:spcBef>
              <a:spcAft>
                <a:spcPts val="0"/>
              </a:spcAft>
              <a:buSzPts val="3600"/>
              <a:buNone/>
            </a:pPr>
            <a:r>
              <a:rPr lang="en-US" sz="3600">
                <a:solidFill>
                  <a:schemeClr val="dk2"/>
                </a:solidFill>
              </a:rPr>
              <a:t>Secondary Settings</a:t>
            </a:r>
            <a:endParaRPr/>
          </a:p>
        </p:txBody>
      </p:sp>
      <p:pic>
        <p:nvPicPr>
          <p:cNvPr id="199" name="Google Shape;199;p40" descr="RTI Arkansas Logo.png"/>
          <p:cNvPicPr preferRelativeResize="0"/>
          <p:nvPr/>
        </p:nvPicPr>
        <p:blipFill rotWithShape="1">
          <a:blip r:embed="rId3">
            <a:alphaModFix/>
          </a:blip>
          <a:srcRect/>
          <a:stretch/>
        </p:blipFill>
        <p:spPr>
          <a:xfrm>
            <a:off x="795521" y="320275"/>
            <a:ext cx="7708394" cy="1423416"/>
          </a:xfrm>
          <a:prstGeom prst="rect">
            <a:avLst/>
          </a:prstGeom>
          <a:noFill/>
          <a:ln>
            <a:noFill/>
          </a:ln>
        </p:spPr>
      </p:pic>
      <p:pic>
        <p:nvPicPr>
          <p:cNvPr id="200" name="Google Shape;200;p40" descr="A close up of a sign&#10;&#10;Description automatically generated"/>
          <p:cNvPicPr preferRelativeResize="0"/>
          <p:nvPr/>
        </p:nvPicPr>
        <p:blipFill rotWithShape="1">
          <a:blip r:embed="rId4">
            <a:alphaModFix/>
          </a:blip>
          <a:srcRect/>
          <a:stretch/>
        </p:blipFill>
        <p:spPr>
          <a:xfrm>
            <a:off x="3926625" y="4215148"/>
            <a:ext cx="1446212" cy="14462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9"/>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10</a:t>
            </a:fld>
            <a:endParaRPr/>
          </a:p>
        </p:txBody>
      </p:sp>
      <p:sp>
        <p:nvSpPr>
          <p:cNvPr id="299" name="Google Shape;299;p49"/>
          <p:cNvSpPr txBox="1">
            <a:spLocks noGrp="1"/>
          </p:cNvSpPr>
          <p:nvPr>
            <p:ph type="body" idx="1"/>
          </p:nvPr>
        </p:nvSpPr>
        <p:spPr>
          <a:xfrm>
            <a:off x="687388" y="2055812"/>
            <a:ext cx="8224800" cy="3794100"/>
          </a:xfrm>
          <a:prstGeom prst="rect">
            <a:avLst/>
          </a:prstGeom>
        </p:spPr>
        <p:txBody>
          <a:bodyPr spcFirstLastPara="1" wrap="square" lIns="0" tIns="0" rIns="0" bIns="0" anchor="t" anchorCtr="0">
            <a:noAutofit/>
          </a:bodyPr>
          <a:lstStyle/>
          <a:p>
            <a:pPr marL="457200" lvl="0" indent="-381000" algn="l" rtl="0">
              <a:spcBef>
                <a:spcPts val="600"/>
              </a:spcBef>
              <a:spcAft>
                <a:spcPts val="0"/>
              </a:spcAft>
              <a:buClr>
                <a:srgbClr val="A5A5A5"/>
              </a:buClr>
              <a:buSzPts val="2400"/>
              <a:buChar char="▪"/>
            </a:pPr>
            <a:r>
              <a:rPr lang="en-US"/>
              <a:t>Lack of fidelity</a:t>
            </a:r>
            <a:endParaRPr/>
          </a:p>
          <a:p>
            <a:pPr marL="457200" lvl="0" indent="-381000" algn="l" rtl="0">
              <a:spcBef>
                <a:spcPts val="1000"/>
              </a:spcBef>
              <a:spcAft>
                <a:spcPts val="0"/>
              </a:spcAft>
              <a:buClr>
                <a:srgbClr val="A5A5A5"/>
              </a:buClr>
              <a:buSzPts val="2400"/>
              <a:buChar char="▪"/>
            </a:pPr>
            <a:r>
              <a:rPr lang="en-US"/>
              <a:t>Poor selection of evidence-based practices, high-leverage practices, and/or assessments</a:t>
            </a:r>
            <a:endParaRPr/>
          </a:p>
          <a:p>
            <a:pPr marL="457200" lvl="0" indent="-381000" algn="l" rtl="0">
              <a:spcBef>
                <a:spcPts val="1000"/>
              </a:spcBef>
              <a:spcAft>
                <a:spcPts val="0"/>
              </a:spcAft>
              <a:buClr>
                <a:srgbClr val="A5A5A5"/>
              </a:buClr>
              <a:buSzPts val="2400"/>
              <a:buChar char="▪"/>
            </a:pPr>
            <a:r>
              <a:rPr lang="en-US"/>
              <a:t>Limited implementation</a:t>
            </a:r>
            <a:endParaRPr/>
          </a:p>
          <a:p>
            <a:pPr marL="457200" lvl="0" indent="-381000" algn="l" rtl="0">
              <a:spcBef>
                <a:spcPts val="1000"/>
              </a:spcBef>
              <a:spcAft>
                <a:spcPts val="1000"/>
              </a:spcAft>
              <a:buClr>
                <a:srgbClr val="A5A5A5"/>
              </a:buClr>
              <a:buSzPts val="2400"/>
              <a:buChar char="▪"/>
            </a:pPr>
            <a:r>
              <a:rPr lang="en-US"/>
              <a:t>Needed training for staff</a:t>
            </a:r>
            <a:endParaRPr/>
          </a:p>
        </p:txBody>
      </p:sp>
      <p:sp>
        <p:nvSpPr>
          <p:cNvPr id="300" name="Google Shape;300;p49"/>
          <p:cNvSpPr txBox="1">
            <a:spLocks noGrp="1"/>
          </p:cNvSpPr>
          <p:nvPr>
            <p:ph type="title"/>
          </p:nvPr>
        </p:nvSpPr>
        <p:spPr>
          <a:xfrm>
            <a:off x="687400" y="318050"/>
            <a:ext cx="8224800" cy="148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latin typeface="Arial Narrow"/>
                <a:ea typeface="Arial Narrow"/>
                <a:cs typeface="Arial Narrow"/>
                <a:sym typeface="Arial Narrow"/>
              </a:rPr>
              <a:t>Why Aren’t We Seeing Results?</a:t>
            </a:r>
            <a:endParaRPr>
              <a:latin typeface="Arial Narrow"/>
              <a:ea typeface="Arial Narrow"/>
              <a:cs typeface="Arial Narrow"/>
              <a:sym typeface="Arial Narrow"/>
            </a:endParaRPr>
          </a:p>
        </p:txBody>
      </p:sp>
      <p:pic>
        <p:nvPicPr>
          <p:cNvPr id="301" name="Google Shape;301;p49"/>
          <p:cNvPicPr preferRelativeResize="0"/>
          <p:nvPr/>
        </p:nvPicPr>
        <p:blipFill>
          <a:blip r:embed="rId3">
            <a:alphaModFix/>
          </a:blip>
          <a:stretch>
            <a:fillRect/>
          </a:stretch>
        </p:blipFill>
        <p:spPr>
          <a:xfrm>
            <a:off x="4610850" y="4002756"/>
            <a:ext cx="4309325" cy="1740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0"/>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11</a:t>
            </a:fld>
            <a:endParaRPr/>
          </a:p>
        </p:txBody>
      </p:sp>
      <p:sp>
        <p:nvSpPr>
          <p:cNvPr id="308" name="Google Shape;308;p50"/>
          <p:cNvSpPr txBox="1">
            <a:spLocks noGrp="1"/>
          </p:cNvSpPr>
          <p:nvPr>
            <p:ph type="title"/>
          </p:nvPr>
        </p:nvSpPr>
        <p:spPr>
          <a:xfrm>
            <a:off x="687400" y="318050"/>
            <a:ext cx="8224800" cy="1428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latin typeface="Arial Narrow"/>
                <a:ea typeface="Arial Narrow"/>
                <a:cs typeface="Arial Narrow"/>
                <a:sym typeface="Arial Narrow"/>
              </a:rPr>
              <a:t>Focus on the Right Questions:</a:t>
            </a:r>
            <a:endParaRPr>
              <a:latin typeface="Arial Narrow"/>
              <a:ea typeface="Arial Narrow"/>
              <a:cs typeface="Arial Narrow"/>
              <a:sym typeface="Arial Narrow"/>
            </a:endParaRPr>
          </a:p>
        </p:txBody>
      </p:sp>
      <p:sp>
        <p:nvSpPr>
          <p:cNvPr id="309" name="Google Shape;309;p50"/>
          <p:cNvSpPr txBox="1">
            <a:spLocks noGrp="1"/>
          </p:cNvSpPr>
          <p:nvPr>
            <p:ph type="body" idx="1"/>
          </p:nvPr>
        </p:nvSpPr>
        <p:spPr>
          <a:xfrm>
            <a:off x="687400" y="2002025"/>
            <a:ext cx="8224800" cy="38478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US"/>
              <a:t>What do we want for our students, educators, and schools?</a:t>
            </a:r>
            <a:endParaRPr/>
          </a:p>
          <a:p>
            <a:pPr marL="457200" lvl="0" indent="-381000" algn="l" rtl="0">
              <a:spcBef>
                <a:spcPts val="1000"/>
              </a:spcBef>
              <a:spcAft>
                <a:spcPts val="0"/>
              </a:spcAft>
              <a:buSzPts val="2400"/>
              <a:buChar char="▪"/>
            </a:pPr>
            <a:r>
              <a:rPr lang="en-US"/>
              <a:t>What is our current reality and what is our desired state?</a:t>
            </a:r>
            <a:endParaRPr/>
          </a:p>
          <a:p>
            <a:pPr marL="457200" lvl="0" indent="-381000" algn="l" rtl="0">
              <a:spcBef>
                <a:spcPts val="1000"/>
              </a:spcBef>
              <a:spcAft>
                <a:spcPts val="0"/>
              </a:spcAft>
              <a:buSzPts val="2400"/>
              <a:buChar char="▪"/>
            </a:pPr>
            <a:r>
              <a:rPr lang="en-US"/>
              <a:t>What do our students, educators, and schools need to be successful?</a:t>
            </a:r>
            <a:endParaRPr/>
          </a:p>
          <a:p>
            <a:pPr marL="457200" lvl="0" indent="-381000" algn="l" rtl="0">
              <a:spcBef>
                <a:spcPts val="1000"/>
              </a:spcBef>
              <a:spcAft>
                <a:spcPts val="0"/>
              </a:spcAft>
              <a:buSzPts val="2400"/>
              <a:buChar char="▪"/>
            </a:pPr>
            <a:r>
              <a:rPr lang="en-US"/>
              <a:t>How can we support our students and educators?</a:t>
            </a:r>
            <a:endParaRPr/>
          </a:p>
          <a:p>
            <a:pPr marL="457200" lvl="0" indent="-381000" algn="l" rtl="0">
              <a:spcBef>
                <a:spcPts val="1000"/>
              </a:spcBef>
              <a:spcAft>
                <a:spcPts val="1000"/>
              </a:spcAft>
              <a:buSzPts val="2400"/>
              <a:buChar char="▪"/>
            </a:pPr>
            <a:r>
              <a:rPr lang="en-US"/>
              <a:t>How can we maximize our resources to support students?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1"/>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12</a:t>
            </a:fld>
            <a:endParaRPr/>
          </a:p>
        </p:txBody>
      </p:sp>
      <p:sp>
        <p:nvSpPr>
          <p:cNvPr id="316" name="Google Shape;316;p51"/>
          <p:cNvSpPr txBox="1">
            <a:spLocks noGrp="1"/>
          </p:cNvSpPr>
          <p:nvPr>
            <p:ph type="title"/>
          </p:nvPr>
        </p:nvSpPr>
        <p:spPr>
          <a:xfrm>
            <a:off x="687400" y="318050"/>
            <a:ext cx="8224800" cy="1480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RTI Focus Area for </a:t>
            </a:r>
            <a:endParaRPr>
              <a:latin typeface="Arial Narrow"/>
              <a:ea typeface="Arial Narrow"/>
              <a:cs typeface="Arial Narrow"/>
              <a:sym typeface="Arial Narrow"/>
            </a:endParaRPr>
          </a:p>
          <a:p>
            <a:pPr marL="0" lvl="0" indent="0" algn="l" rtl="0">
              <a:lnSpc>
                <a:spcPct val="90000"/>
              </a:lnSpc>
              <a:spcBef>
                <a:spcPts val="0"/>
              </a:spcBef>
              <a:spcAft>
                <a:spcPts val="0"/>
              </a:spcAft>
              <a:buNone/>
            </a:pPr>
            <a:r>
              <a:rPr lang="en-US">
                <a:latin typeface="Arial Narrow"/>
                <a:ea typeface="Arial Narrow"/>
                <a:cs typeface="Arial Narrow"/>
                <a:sym typeface="Arial Narrow"/>
              </a:rPr>
              <a:t>Secondary Setting</a:t>
            </a:r>
            <a:endParaRPr>
              <a:latin typeface="Arial Narrow"/>
              <a:ea typeface="Arial Narrow"/>
              <a:cs typeface="Arial Narrow"/>
              <a:sym typeface="Arial Narrow"/>
            </a:endParaRPr>
          </a:p>
        </p:txBody>
      </p:sp>
      <p:sp>
        <p:nvSpPr>
          <p:cNvPr id="317" name="Google Shape;317;p51"/>
          <p:cNvSpPr txBox="1">
            <a:spLocks noGrp="1"/>
          </p:cNvSpPr>
          <p:nvPr>
            <p:ph type="body" idx="1"/>
          </p:nvPr>
        </p:nvSpPr>
        <p:spPr>
          <a:xfrm>
            <a:off x="687400" y="1967450"/>
            <a:ext cx="8224800" cy="38826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Elementary RTI models are </a:t>
            </a:r>
            <a:r>
              <a:rPr lang="en-US" b="1"/>
              <a:t>NOT</a:t>
            </a:r>
            <a:r>
              <a:rPr lang="en-US"/>
              <a:t> considered appropriate for secondary schools. </a:t>
            </a:r>
            <a:endParaRPr/>
          </a:p>
          <a:p>
            <a:pPr marL="457200" lvl="0" indent="-381000" algn="l" rtl="0">
              <a:spcBef>
                <a:spcPts val="1000"/>
              </a:spcBef>
              <a:spcAft>
                <a:spcPts val="0"/>
              </a:spcAft>
              <a:buSzPts val="2400"/>
              <a:buChar char="▪"/>
            </a:pPr>
            <a:r>
              <a:rPr lang="en-US"/>
              <a:t>Before implementing RTI in secondary settings, teams must determine the </a:t>
            </a:r>
            <a:r>
              <a:rPr lang="en-US" b="1"/>
              <a:t>focus of implementing</a:t>
            </a:r>
            <a:r>
              <a:rPr lang="en-US"/>
              <a:t> an RTI model. </a:t>
            </a:r>
            <a:endParaRPr/>
          </a:p>
          <a:p>
            <a:pPr marL="914400" lvl="1" indent="-355600" algn="l" rtl="0">
              <a:spcBef>
                <a:spcPts val="1000"/>
              </a:spcBef>
              <a:spcAft>
                <a:spcPts val="0"/>
              </a:spcAft>
              <a:buSzPts val="2000"/>
              <a:buFont typeface="Noto Sans Symbols"/>
              <a:buChar char="•"/>
            </a:pPr>
            <a:r>
              <a:rPr lang="en-US" sz="2000"/>
              <a:t>If prevention, which negative consequences will be the focus of the prevention efforts?</a:t>
            </a:r>
            <a:endParaRPr sz="2000"/>
          </a:p>
          <a:p>
            <a:pPr marL="914400" lvl="1" indent="-355600" algn="l" rtl="0">
              <a:spcBef>
                <a:spcPts val="1000"/>
              </a:spcBef>
              <a:spcAft>
                <a:spcPts val="1000"/>
              </a:spcAft>
              <a:buSzPts val="2000"/>
              <a:buFont typeface="Noto Sans Symbols"/>
              <a:buChar char="•"/>
            </a:pPr>
            <a:r>
              <a:rPr lang="en-US" sz="2000"/>
              <a:t>If proficiency, what areas move students toward proficiency? </a:t>
            </a: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2"/>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13</a:t>
            </a:fld>
            <a:endParaRPr/>
          </a:p>
        </p:txBody>
      </p:sp>
      <p:graphicFrame>
        <p:nvGraphicFramePr>
          <p:cNvPr id="324" name="Google Shape;324;p52"/>
          <p:cNvGraphicFramePr/>
          <p:nvPr/>
        </p:nvGraphicFramePr>
        <p:xfrm>
          <a:off x="95825" y="1294125"/>
          <a:ext cx="8962750" cy="4536555"/>
        </p:xfrm>
        <a:graphic>
          <a:graphicData uri="http://schemas.openxmlformats.org/drawingml/2006/table">
            <a:tbl>
              <a:tblPr>
                <a:noFill/>
                <a:tableStyleId>{4BD3257E-1E01-42CA-A82A-8727AED628A0}</a:tableStyleId>
              </a:tblPr>
              <a:tblGrid>
                <a:gridCol w="1552200">
                  <a:extLst>
                    <a:ext uri="{9D8B030D-6E8A-4147-A177-3AD203B41FA5}">
                      <a16:colId xmlns:a16="http://schemas.microsoft.com/office/drawing/2014/main" val="20000"/>
                    </a:ext>
                  </a:extLst>
                </a:gridCol>
                <a:gridCol w="3705275">
                  <a:extLst>
                    <a:ext uri="{9D8B030D-6E8A-4147-A177-3AD203B41FA5}">
                      <a16:colId xmlns:a16="http://schemas.microsoft.com/office/drawing/2014/main" val="20001"/>
                    </a:ext>
                  </a:extLst>
                </a:gridCol>
                <a:gridCol w="3705275">
                  <a:extLst>
                    <a:ext uri="{9D8B030D-6E8A-4147-A177-3AD203B41FA5}">
                      <a16:colId xmlns:a16="http://schemas.microsoft.com/office/drawing/2014/main" val="20002"/>
                    </a:ext>
                  </a:extLst>
                </a:gridCol>
              </a:tblGrid>
              <a:tr h="455200">
                <a:tc>
                  <a:txBody>
                    <a:bodyPr/>
                    <a:lstStyle/>
                    <a:p>
                      <a:pPr marL="0" lvl="0" indent="0" algn="l" rtl="0">
                        <a:spcBef>
                          <a:spcPts val="0"/>
                        </a:spcBef>
                        <a:spcAft>
                          <a:spcPts val="0"/>
                        </a:spcAft>
                        <a:buNone/>
                      </a:pPr>
                      <a:endParaRPr sz="22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000" b="1">
                          <a:solidFill>
                            <a:srgbClr val="25496F"/>
                          </a:solidFill>
                        </a:rPr>
                        <a:t>Focus</a:t>
                      </a:r>
                      <a:endParaRPr sz="2000" b="1">
                        <a:solidFill>
                          <a:srgbClr val="25496F"/>
                        </a:solidFill>
                      </a:endParaRPr>
                    </a:p>
                  </a:txBody>
                  <a:tcPr marL="91425" marR="91425" marT="91425" marB="91425" anchor="ctr">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2000" b="1">
                          <a:solidFill>
                            <a:srgbClr val="25496F"/>
                          </a:solidFill>
                        </a:rPr>
                        <a:t>Outcomes</a:t>
                      </a:r>
                      <a:endParaRPr sz="2000" b="1">
                        <a:solidFill>
                          <a:srgbClr val="25496F"/>
                        </a:solidFill>
                      </a:endParaRPr>
                    </a:p>
                  </a:txBody>
                  <a:tcPr marL="91425" marR="91425" marT="91425" marB="91425" anchor="ctr">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306525">
                <a:tc>
                  <a:txBody>
                    <a:bodyPr/>
                    <a:lstStyle/>
                    <a:p>
                      <a:pPr marL="0" lvl="0" indent="0" algn="l" rtl="0">
                        <a:spcBef>
                          <a:spcPts val="0"/>
                        </a:spcBef>
                        <a:spcAft>
                          <a:spcPts val="0"/>
                        </a:spcAft>
                        <a:buNone/>
                      </a:pPr>
                      <a:r>
                        <a:rPr lang="en-US" sz="2000" b="1">
                          <a:solidFill>
                            <a:srgbClr val="25496F"/>
                          </a:solidFill>
                        </a:rPr>
                        <a:t>Elementary School</a:t>
                      </a:r>
                      <a:endParaRPr sz="2000" b="1">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Prevention of poor learning outcomes</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Schoolwide, early intervention</a:t>
                      </a: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Improvement in basic literacy and math skills</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Appropriate identification of at-risk students</a:t>
                      </a: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extLst>
                  <a:ext uri="{0D108BD9-81ED-4DB2-BD59-A6C34878D82A}">
                    <a16:rowId xmlns:a16="http://schemas.microsoft.com/office/drawing/2014/main" val="10001"/>
                  </a:ext>
                </a:extLst>
              </a:tr>
              <a:tr h="1157450">
                <a:tc>
                  <a:txBody>
                    <a:bodyPr/>
                    <a:lstStyle/>
                    <a:p>
                      <a:pPr marL="0" lvl="0" indent="0" algn="l" rtl="0">
                        <a:spcBef>
                          <a:spcPts val="0"/>
                        </a:spcBef>
                        <a:spcAft>
                          <a:spcPts val="0"/>
                        </a:spcAft>
                        <a:buNone/>
                      </a:pPr>
                      <a:r>
                        <a:rPr lang="en-US" sz="2000" b="1">
                          <a:solidFill>
                            <a:srgbClr val="25496F"/>
                          </a:solidFill>
                        </a:rPr>
                        <a:t>Middle School</a:t>
                      </a:r>
                      <a:endParaRPr sz="2000" b="1">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Dropout prevention</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Prevent poor learning outcomes in HS</a:t>
                      </a: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Prepared for HS success</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Credits/Proficiency on state exams</a:t>
                      </a: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extLst>
                  <a:ext uri="{0D108BD9-81ED-4DB2-BD59-A6C34878D82A}">
                    <a16:rowId xmlns:a16="http://schemas.microsoft.com/office/drawing/2014/main" val="10002"/>
                  </a:ext>
                </a:extLst>
              </a:tr>
              <a:tr h="1125400">
                <a:tc>
                  <a:txBody>
                    <a:bodyPr/>
                    <a:lstStyle/>
                    <a:p>
                      <a:pPr marL="0" lvl="0" indent="0" algn="l" rtl="0">
                        <a:spcBef>
                          <a:spcPts val="0"/>
                        </a:spcBef>
                        <a:spcAft>
                          <a:spcPts val="0"/>
                        </a:spcAft>
                        <a:buNone/>
                      </a:pPr>
                      <a:r>
                        <a:rPr lang="en-US" sz="2000" b="1">
                          <a:solidFill>
                            <a:srgbClr val="25496F"/>
                          </a:solidFill>
                        </a:rPr>
                        <a:t>High School</a:t>
                      </a:r>
                      <a:endParaRPr sz="2000" b="1">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Dropout prevention</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Supplemental intensive support</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Content recovery</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Targeted grades/populations</a:t>
                      </a: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tc>
                  <a:txBody>
                    <a:bodyPr/>
                    <a:lstStyle/>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Improve graduation rate</a:t>
                      </a:r>
                      <a:endParaRPr sz="1800">
                        <a:solidFill>
                          <a:srgbClr val="25496F"/>
                        </a:solidFill>
                      </a:endParaRPr>
                    </a:p>
                    <a:p>
                      <a:pPr marL="457200" lvl="0" indent="-342900" algn="l" rtl="0">
                        <a:spcBef>
                          <a:spcPts val="0"/>
                        </a:spcBef>
                        <a:spcAft>
                          <a:spcPts val="0"/>
                        </a:spcAft>
                        <a:buClr>
                          <a:srgbClr val="A5A5A5"/>
                        </a:buClr>
                        <a:buSzPts val="1800"/>
                        <a:buFont typeface="Noto Sans Symbols"/>
                        <a:buChar char="■"/>
                      </a:pPr>
                      <a:r>
                        <a:rPr lang="en-US" sz="1800">
                          <a:solidFill>
                            <a:srgbClr val="25496F"/>
                          </a:solidFill>
                        </a:rPr>
                        <a:t>Pass core courses/exams</a:t>
                      </a:r>
                      <a:endParaRPr sz="1800">
                        <a:solidFill>
                          <a:srgbClr val="25496F"/>
                        </a:solidFill>
                      </a:endParaRPr>
                    </a:p>
                    <a:p>
                      <a:pPr marL="0" lvl="0" indent="0" algn="l" rtl="0">
                        <a:spcBef>
                          <a:spcPts val="0"/>
                        </a:spcBef>
                        <a:spcAft>
                          <a:spcPts val="0"/>
                        </a:spcAft>
                        <a:buNone/>
                      </a:pPr>
                      <a:endParaRPr sz="1800">
                        <a:solidFill>
                          <a:srgbClr val="25496F"/>
                        </a:solidFill>
                      </a:endParaRPr>
                    </a:p>
                  </a:txBody>
                  <a:tcPr marL="91425" marR="91425" marT="91425" marB="91425">
                    <a:lnL w="28575" cap="flat" cmpd="sng">
                      <a:solidFill>
                        <a:srgbClr val="25496F"/>
                      </a:solidFill>
                      <a:prstDash val="solid"/>
                      <a:round/>
                      <a:headEnd type="none" w="sm" len="sm"/>
                      <a:tailEnd type="none" w="sm" len="sm"/>
                    </a:lnL>
                    <a:lnR w="28575" cap="flat" cmpd="sng">
                      <a:solidFill>
                        <a:srgbClr val="25496F"/>
                      </a:solidFill>
                      <a:prstDash val="solid"/>
                      <a:round/>
                      <a:headEnd type="none" w="sm" len="sm"/>
                      <a:tailEnd type="none" w="sm" len="sm"/>
                    </a:lnR>
                    <a:lnT w="28575" cap="flat" cmpd="sng">
                      <a:solidFill>
                        <a:srgbClr val="25496F"/>
                      </a:solidFill>
                      <a:prstDash val="solid"/>
                      <a:round/>
                      <a:headEnd type="none" w="sm" len="sm"/>
                      <a:tailEnd type="none" w="sm" len="sm"/>
                    </a:lnT>
                    <a:lnB w="28575" cap="flat" cmpd="sng">
                      <a:solidFill>
                        <a:srgbClr val="25496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25" name="Google Shape;325;p52"/>
          <p:cNvSpPr txBox="1">
            <a:spLocks noGrp="1"/>
          </p:cNvSpPr>
          <p:nvPr>
            <p:ph type="title"/>
          </p:nvPr>
        </p:nvSpPr>
        <p:spPr>
          <a:xfrm>
            <a:off x="681550" y="394250"/>
            <a:ext cx="8224800" cy="777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solidFill>
                  <a:srgbClr val="A5A5A5"/>
                </a:solidFill>
              </a:rPr>
              <a:t>RTI: Focus and Outcomes</a:t>
            </a:r>
            <a:endParaRPr>
              <a:solidFill>
                <a:srgbClr val="A5A5A5"/>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3"/>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14</a:t>
            </a:fld>
            <a:endParaRPr/>
          </a:p>
        </p:txBody>
      </p:sp>
      <p:sp>
        <p:nvSpPr>
          <p:cNvPr id="332" name="Google Shape;332;p5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What Outcomes Are the </a:t>
            </a:r>
            <a:endParaRPr/>
          </a:p>
          <a:p>
            <a:pPr marL="0" lvl="0" indent="0" algn="l" rtl="0">
              <a:lnSpc>
                <a:spcPct val="90000"/>
              </a:lnSpc>
              <a:spcBef>
                <a:spcPts val="0"/>
              </a:spcBef>
              <a:spcAft>
                <a:spcPts val="0"/>
              </a:spcAft>
              <a:buNone/>
            </a:pPr>
            <a:r>
              <a:rPr lang="en-US"/>
              <a:t>Focus of Secondary RTI Models?</a:t>
            </a:r>
            <a:endParaRPr/>
          </a:p>
        </p:txBody>
      </p:sp>
      <p:sp>
        <p:nvSpPr>
          <p:cNvPr id="333" name="Google Shape;333;p53"/>
          <p:cNvSpPr txBox="1"/>
          <p:nvPr/>
        </p:nvSpPr>
        <p:spPr>
          <a:xfrm>
            <a:off x="433350" y="1959425"/>
            <a:ext cx="4146600" cy="894600"/>
          </a:xfrm>
          <a:prstGeom prst="rect">
            <a:avLst/>
          </a:prstGeom>
          <a:solidFill>
            <a:srgbClr val="25496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rPr>
              <a:t>Broad Outcomes</a:t>
            </a:r>
            <a:endParaRPr sz="2400">
              <a:solidFill>
                <a:srgbClr val="FFFFFF"/>
              </a:solidFill>
            </a:endParaRPr>
          </a:p>
        </p:txBody>
      </p:sp>
      <p:sp>
        <p:nvSpPr>
          <p:cNvPr id="334" name="Google Shape;334;p53"/>
          <p:cNvSpPr txBox="1"/>
          <p:nvPr/>
        </p:nvSpPr>
        <p:spPr>
          <a:xfrm>
            <a:off x="4773600" y="1959425"/>
            <a:ext cx="4146600" cy="894600"/>
          </a:xfrm>
          <a:prstGeom prst="rect">
            <a:avLst/>
          </a:prstGeom>
          <a:solidFill>
            <a:srgbClr val="25496F"/>
          </a:solid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rPr>
              <a:t>Specific Outcomes Identified through Data Analysis</a:t>
            </a:r>
            <a:endParaRPr sz="2400">
              <a:solidFill>
                <a:srgbClr val="FFFFFF"/>
              </a:solidFill>
            </a:endParaRPr>
          </a:p>
        </p:txBody>
      </p:sp>
      <p:sp>
        <p:nvSpPr>
          <p:cNvPr id="335" name="Google Shape;335;p53"/>
          <p:cNvSpPr txBox="1"/>
          <p:nvPr/>
        </p:nvSpPr>
        <p:spPr>
          <a:xfrm>
            <a:off x="433350" y="2854025"/>
            <a:ext cx="4146600" cy="2981700"/>
          </a:xfrm>
          <a:prstGeom prst="rect">
            <a:avLst/>
          </a:prstGeom>
          <a:noFill/>
          <a:ln w="38100"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457200" lvl="0" indent="-387350" algn="l" rtl="0">
              <a:spcBef>
                <a:spcPts val="0"/>
              </a:spcBef>
              <a:spcAft>
                <a:spcPts val="0"/>
              </a:spcAft>
              <a:buClr>
                <a:srgbClr val="A5A5A5"/>
              </a:buClr>
              <a:buSzPts val="2500"/>
              <a:buFont typeface="Noto Sans Symbols"/>
              <a:buChar char="■"/>
            </a:pPr>
            <a:r>
              <a:rPr lang="en-US" sz="2400"/>
              <a:t>Increase graduation rates</a:t>
            </a:r>
            <a:endParaRPr sz="2400"/>
          </a:p>
          <a:p>
            <a:pPr marL="457200" lvl="0" indent="-387350" algn="l" rtl="0">
              <a:spcBef>
                <a:spcPts val="0"/>
              </a:spcBef>
              <a:spcAft>
                <a:spcPts val="0"/>
              </a:spcAft>
              <a:buClr>
                <a:srgbClr val="A5A5A5"/>
              </a:buClr>
              <a:buSzPts val="2500"/>
              <a:buFont typeface="Noto Sans Symbols"/>
              <a:buChar char="■"/>
            </a:pPr>
            <a:r>
              <a:rPr lang="en-US" sz="2400"/>
              <a:t>Prevent school dropout</a:t>
            </a:r>
            <a:endParaRPr sz="2400"/>
          </a:p>
          <a:p>
            <a:pPr marL="457200" lvl="0" indent="-387350" algn="l" rtl="0">
              <a:spcBef>
                <a:spcPts val="0"/>
              </a:spcBef>
              <a:spcAft>
                <a:spcPts val="0"/>
              </a:spcAft>
              <a:buClr>
                <a:srgbClr val="A5A5A5"/>
              </a:buClr>
              <a:buSzPts val="2500"/>
              <a:buFont typeface="Noto Sans Symbols"/>
              <a:buChar char="■"/>
            </a:pPr>
            <a:r>
              <a:rPr lang="en-US" sz="2400"/>
              <a:t>Increase proficiency in basic literacy and math skills</a:t>
            </a:r>
            <a:endParaRPr sz="2400"/>
          </a:p>
          <a:p>
            <a:pPr marL="457200" lvl="0" indent="-387350" algn="l" rtl="0">
              <a:spcBef>
                <a:spcPts val="0"/>
              </a:spcBef>
              <a:spcAft>
                <a:spcPts val="0"/>
              </a:spcAft>
              <a:buClr>
                <a:srgbClr val="A5A5A5"/>
              </a:buClr>
              <a:buSzPts val="2500"/>
              <a:buFont typeface="Noto Sans Symbols"/>
              <a:buChar char="■"/>
            </a:pPr>
            <a:r>
              <a:rPr lang="en-US" sz="2400"/>
              <a:t>Reduce behavior problems</a:t>
            </a:r>
            <a:endParaRPr sz="2400"/>
          </a:p>
        </p:txBody>
      </p:sp>
      <p:sp>
        <p:nvSpPr>
          <p:cNvPr id="336" name="Google Shape;336;p53"/>
          <p:cNvSpPr txBox="1"/>
          <p:nvPr/>
        </p:nvSpPr>
        <p:spPr>
          <a:xfrm>
            <a:off x="4773600" y="2854025"/>
            <a:ext cx="4146600" cy="2981700"/>
          </a:xfrm>
          <a:prstGeom prst="rect">
            <a:avLst/>
          </a:prstGeom>
          <a:noFill/>
          <a:ln w="38100"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457200" lvl="0" indent="-387350" algn="l" rtl="0">
              <a:spcBef>
                <a:spcPts val="0"/>
              </a:spcBef>
              <a:spcAft>
                <a:spcPts val="0"/>
              </a:spcAft>
              <a:buClr>
                <a:srgbClr val="A5A5A5"/>
              </a:buClr>
              <a:buSzPts val="2500"/>
              <a:buFont typeface="Noto Sans Symbols"/>
              <a:buChar char="■"/>
            </a:pPr>
            <a:r>
              <a:rPr lang="en-US" sz="2400"/>
              <a:t>Increase assignment completion</a:t>
            </a:r>
            <a:endParaRPr sz="2400"/>
          </a:p>
          <a:p>
            <a:pPr marL="457200" lvl="0" indent="-381000" algn="l" rtl="0">
              <a:spcBef>
                <a:spcPts val="0"/>
              </a:spcBef>
              <a:spcAft>
                <a:spcPts val="0"/>
              </a:spcAft>
              <a:buClr>
                <a:srgbClr val="A5A5A5"/>
              </a:buClr>
              <a:buSzPts val="2400"/>
              <a:buFont typeface="Noto Sans Symbols"/>
              <a:buChar char="■"/>
            </a:pPr>
            <a:r>
              <a:rPr lang="en-US" sz="2400"/>
              <a:t>Improve attendance</a:t>
            </a:r>
            <a:endParaRPr sz="2400"/>
          </a:p>
          <a:p>
            <a:pPr marL="457200" lvl="0" indent="-381000" algn="l" rtl="0">
              <a:spcBef>
                <a:spcPts val="0"/>
              </a:spcBef>
              <a:spcAft>
                <a:spcPts val="0"/>
              </a:spcAft>
              <a:buClr>
                <a:srgbClr val="A5A5A5"/>
              </a:buClr>
              <a:buSzPts val="2400"/>
              <a:buFont typeface="Noto Sans Symbols"/>
              <a:buChar char="■"/>
            </a:pPr>
            <a:r>
              <a:rPr lang="en-US" sz="2400"/>
              <a:t>Improve reading comprehension</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4"/>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Overview of an Early Warning System </a:t>
            </a:r>
            <a:endParaRPr/>
          </a:p>
        </p:txBody>
      </p:sp>
      <p:sp>
        <p:nvSpPr>
          <p:cNvPr id="343" name="Google Shape;343;p54"/>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5"/>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16</a:t>
            </a:fld>
            <a:endParaRPr/>
          </a:p>
        </p:txBody>
      </p:sp>
      <p:sp>
        <p:nvSpPr>
          <p:cNvPr id="350" name="Google Shape;350;p55"/>
          <p:cNvSpPr txBox="1"/>
          <p:nvPr/>
        </p:nvSpPr>
        <p:spPr>
          <a:xfrm>
            <a:off x="675250" y="4041400"/>
            <a:ext cx="8224800" cy="154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55"/>
          <p:cNvSpPr txBox="1"/>
          <p:nvPr/>
        </p:nvSpPr>
        <p:spPr>
          <a:xfrm>
            <a:off x="687425" y="2166250"/>
            <a:ext cx="8224800" cy="154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5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Arkansas High School </a:t>
            </a:r>
            <a:endParaRPr/>
          </a:p>
          <a:p>
            <a:pPr marL="0" lvl="0" indent="0" algn="l" rtl="0">
              <a:lnSpc>
                <a:spcPct val="90000"/>
              </a:lnSpc>
              <a:spcBef>
                <a:spcPts val="0"/>
              </a:spcBef>
              <a:spcAft>
                <a:spcPts val="0"/>
              </a:spcAft>
              <a:buSzPts val="1400"/>
              <a:buNone/>
            </a:pPr>
            <a:r>
              <a:rPr lang="en-US"/>
              <a:t>Completion for 2018 and 2019</a:t>
            </a:r>
            <a:endParaRPr/>
          </a:p>
        </p:txBody>
      </p:sp>
      <p:pic>
        <p:nvPicPr>
          <p:cNvPr id="353" name="Google Shape;353;p55"/>
          <p:cNvPicPr preferRelativeResize="0"/>
          <p:nvPr/>
        </p:nvPicPr>
        <p:blipFill>
          <a:blip r:embed="rId3">
            <a:alphaModFix/>
          </a:blip>
          <a:stretch>
            <a:fillRect/>
          </a:stretch>
        </p:blipFill>
        <p:spPr>
          <a:xfrm>
            <a:off x="687400" y="2242325"/>
            <a:ext cx="2344310" cy="1394713"/>
          </a:xfrm>
          <a:prstGeom prst="rect">
            <a:avLst/>
          </a:prstGeom>
          <a:noFill/>
          <a:ln>
            <a:noFill/>
          </a:ln>
        </p:spPr>
      </p:pic>
      <p:pic>
        <p:nvPicPr>
          <p:cNvPr id="354" name="Google Shape;354;p55"/>
          <p:cNvPicPr preferRelativeResize="0"/>
          <p:nvPr/>
        </p:nvPicPr>
        <p:blipFill>
          <a:blip r:embed="rId4">
            <a:alphaModFix/>
          </a:blip>
          <a:stretch>
            <a:fillRect/>
          </a:stretch>
        </p:blipFill>
        <p:spPr>
          <a:xfrm>
            <a:off x="730801" y="4138773"/>
            <a:ext cx="2344300" cy="1386652"/>
          </a:xfrm>
          <a:prstGeom prst="rect">
            <a:avLst/>
          </a:prstGeom>
          <a:noFill/>
          <a:ln>
            <a:noFill/>
          </a:ln>
        </p:spPr>
      </p:pic>
      <p:sp>
        <p:nvSpPr>
          <p:cNvPr id="355" name="Google Shape;355;p55"/>
          <p:cNvSpPr/>
          <p:nvPr/>
        </p:nvSpPr>
        <p:spPr>
          <a:xfrm>
            <a:off x="6939451" y="5810550"/>
            <a:ext cx="1815696" cy="1034586"/>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56" name="Google Shape;356;p55"/>
          <p:cNvSpPr txBox="1"/>
          <p:nvPr/>
        </p:nvSpPr>
        <p:spPr>
          <a:xfrm>
            <a:off x="7264550" y="6113900"/>
            <a:ext cx="1165500" cy="39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Discuss</a:t>
            </a:r>
            <a:endParaRPr sz="1400" b="0" i="0" u="none" strike="noStrike" cap="none">
              <a:solidFill>
                <a:srgbClr val="000000"/>
              </a:solidFill>
              <a:latin typeface="Arial"/>
              <a:ea typeface="Arial"/>
              <a:cs typeface="Arial"/>
              <a:sym typeface="Arial"/>
            </a:endParaRPr>
          </a:p>
        </p:txBody>
      </p:sp>
      <p:sp>
        <p:nvSpPr>
          <p:cNvPr id="357" name="Google Shape;357;p55"/>
          <p:cNvSpPr txBox="1">
            <a:spLocks noGrp="1"/>
          </p:cNvSpPr>
          <p:nvPr>
            <p:ph type="body" idx="1"/>
          </p:nvPr>
        </p:nvSpPr>
        <p:spPr>
          <a:xfrm>
            <a:off x="3329000" y="2242325"/>
            <a:ext cx="5610300" cy="446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US" sz="2200" b="1"/>
              <a:t># of Expected 4-Year Graduates:   35,236</a:t>
            </a:r>
            <a:endParaRPr sz="2200"/>
          </a:p>
        </p:txBody>
      </p:sp>
      <p:sp>
        <p:nvSpPr>
          <p:cNvPr id="358" name="Google Shape;358;p55"/>
          <p:cNvSpPr txBox="1">
            <a:spLocks noGrp="1"/>
          </p:cNvSpPr>
          <p:nvPr>
            <p:ph type="body" idx="1"/>
          </p:nvPr>
        </p:nvSpPr>
        <p:spPr>
          <a:xfrm>
            <a:off x="3310075" y="3206725"/>
            <a:ext cx="5595600" cy="446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US" sz="2200" b="1"/>
              <a:t>4-Year Graduation Rate:                  89.24%</a:t>
            </a:r>
            <a:endParaRPr sz="2200"/>
          </a:p>
        </p:txBody>
      </p:sp>
      <p:sp>
        <p:nvSpPr>
          <p:cNvPr id="359" name="Google Shape;359;p55"/>
          <p:cNvSpPr txBox="1">
            <a:spLocks noGrp="1"/>
          </p:cNvSpPr>
          <p:nvPr>
            <p:ph type="body" idx="1"/>
          </p:nvPr>
        </p:nvSpPr>
        <p:spPr>
          <a:xfrm>
            <a:off x="3310075" y="2721575"/>
            <a:ext cx="5610300" cy="446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US" sz="2200" b="1"/>
              <a:t># of 4-Year Actual Graduates:        31,446</a:t>
            </a:r>
            <a:endParaRPr sz="2200"/>
          </a:p>
        </p:txBody>
      </p:sp>
      <p:sp>
        <p:nvSpPr>
          <p:cNvPr id="360" name="Google Shape;360;p55"/>
          <p:cNvSpPr txBox="1">
            <a:spLocks noGrp="1"/>
          </p:cNvSpPr>
          <p:nvPr>
            <p:ph type="body" idx="4294967295"/>
          </p:nvPr>
        </p:nvSpPr>
        <p:spPr>
          <a:xfrm>
            <a:off x="687400" y="5582500"/>
            <a:ext cx="8224800" cy="228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200"/>
              <a:t>DESE, 2020</a:t>
            </a:r>
            <a:endParaRPr sz="1200"/>
          </a:p>
        </p:txBody>
      </p:sp>
      <p:sp>
        <p:nvSpPr>
          <p:cNvPr id="361" name="Google Shape;361;p55"/>
          <p:cNvSpPr txBox="1">
            <a:spLocks noGrp="1"/>
          </p:cNvSpPr>
          <p:nvPr>
            <p:ph type="body" idx="1"/>
          </p:nvPr>
        </p:nvSpPr>
        <p:spPr>
          <a:xfrm>
            <a:off x="3304475" y="4150700"/>
            <a:ext cx="5619900" cy="446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2200" b="1"/>
              <a:t># of Expected 4-Year Graduates:   36,514</a:t>
            </a:r>
            <a:endParaRPr sz="2200" b="1"/>
          </a:p>
        </p:txBody>
      </p:sp>
      <p:sp>
        <p:nvSpPr>
          <p:cNvPr id="362" name="Google Shape;362;p55"/>
          <p:cNvSpPr txBox="1">
            <a:spLocks noGrp="1"/>
          </p:cNvSpPr>
          <p:nvPr>
            <p:ph type="body" idx="1"/>
          </p:nvPr>
        </p:nvSpPr>
        <p:spPr>
          <a:xfrm>
            <a:off x="3304375" y="4607900"/>
            <a:ext cx="5619900" cy="446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2200" b="1"/>
              <a:t># of 4-Year Actual Graduates:        31,970</a:t>
            </a:r>
            <a:endParaRPr sz="2200" b="1"/>
          </a:p>
        </p:txBody>
      </p:sp>
      <p:sp>
        <p:nvSpPr>
          <p:cNvPr id="363" name="Google Shape;363;p55"/>
          <p:cNvSpPr txBox="1">
            <a:spLocks noGrp="1"/>
          </p:cNvSpPr>
          <p:nvPr>
            <p:ph type="body" idx="1"/>
          </p:nvPr>
        </p:nvSpPr>
        <p:spPr>
          <a:xfrm>
            <a:off x="3304500" y="5106550"/>
            <a:ext cx="5619900" cy="446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2200" b="1"/>
              <a:t>4-Year Graduation Rate:                  87.56%</a:t>
            </a:r>
            <a:endParaRPr sz="22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6"/>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17</a:t>
            </a:fld>
            <a:endParaRPr/>
          </a:p>
        </p:txBody>
      </p:sp>
      <p:sp>
        <p:nvSpPr>
          <p:cNvPr id="370" name="Google Shape;370;p56"/>
          <p:cNvSpPr txBox="1"/>
          <p:nvPr/>
        </p:nvSpPr>
        <p:spPr>
          <a:xfrm>
            <a:off x="675250" y="4041400"/>
            <a:ext cx="8224800" cy="154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56"/>
          <p:cNvSpPr txBox="1"/>
          <p:nvPr/>
        </p:nvSpPr>
        <p:spPr>
          <a:xfrm>
            <a:off x="687425" y="2166250"/>
            <a:ext cx="8224800" cy="1541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5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Arkansas High School </a:t>
            </a:r>
            <a:endParaRPr/>
          </a:p>
          <a:p>
            <a:pPr marL="0" lvl="0" indent="0" algn="l" rtl="0">
              <a:lnSpc>
                <a:spcPct val="90000"/>
              </a:lnSpc>
              <a:spcBef>
                <a:spcPts val="0"/>
              </a:spcBef>
              <a:spcAft>
                <a:spcPts val="0"/>
              </a:spcAft>
              <a:buSzPts val="1400"/>
              <a:buNone/>
            </a:pPr>
            <a:r>
              <a:rPr lang="en-US"/>
              <a:t>Completion for 2018 and 2019</a:t>
            </a:r>
            <a:endParaRPr/>
          </a:p>
        </p:txBody>
      </p:sp>
      <p:sp>
        <p:nvSpPr>
          <p:cNvPr id="373" name="Google Shape;373;p56"/>
          <p:cNvSpPr txBox="1">
            <a:spLocks noGrp="1"/>
          </p:cNvSpPr>
          <p:nvPr>
            <p:ph type="body" idx="1"/>
          </p:nvPr>
        </p:nvSpPr>
        <p:spPr>
          <a:xfrm>
            <a:off x="3329000" y="2242325"/>
            <a:ext cx="5610300" cy="446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US" sz="2200" b="1"/>
              <a:t># of Expected 4-Year Graduates:   35,236</a:t>
            </a:r>
            <a:endParaRPr sz="2200"/>
          </a:p>
        </p:txBody>
      </p:sp>
      <p:sp>
        <p:nvSpPr>
          <p:cNvPr id="374" name="Google Shape;374;p56"/>
          <p:cNvSpPr txBox="1">
            <a:spLocks noGrp="1"/>
          </p:cNvSpPr>
          <p:nvPr>
            <p:ph type="body" idx="1"/>
          </p:nvPr>
        </p:nvSpPr>
        <p:spPr>
          <a:xfrm>
            <a:off x="3310075" y="3054325"/>
            <a:ext cx="5595600" cy="446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US" sz="2200" b="1"/>
              <a:t>4-Year Graduation Rate:                  89.24%</a:t>
            </a:r>
            <a:endParaRPr sz="2200"/>
          </a:p>
        </p:txBody>
      </p:sp>
      <p:sp>
        <p:nvSpPr>
          <p:cNvPr id="375" name="Google Shape;375;p56"/>
          <p:cNvSpPr txBox="1">
            <a:spLocks noGrp="1"/>
          </p:cNvSpPr>
          <p:nvPr>
            <p:ph type="body" idx="1"/>
          </p:nvPr>
        </p:nvSpPr>
        <p:spPr>
          <a:xfrm>
            <a:off x="3310075" y="2645375"/>
            <a:ext cx="5610300" cy="446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US" sz="2200" b="1"/>
              <a:t># of 4-Year Actual Graduates:        31,446</a:t>
            </a:r>
            <a:endParaRPr sz="2200"/>
          </a:p>
        </p:txBody>
      </p:sp>
      <p:sp>
        <p:nvSpPr>
          <p:cNvPr id="376" name="Google Shape;376;p56"/>
          <p:cNvSpPr txBox="1">
            <a:spLocks noGrp="1"/>
          </p:cNvSpPr>
          <p:nvPr>
            <p:ph type="body" idx="4294967295"/>
          </p:nvPr>
        </p:nvSpPr>
        <p:spPr>
          <a:xfrm>
            <a:off x="687400" y="5582500"/>
            <a:ext cx="8224800" cy="355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200"/>
              <a:t>DESE, 2020</a:t>
            </a:r>
            <a:endParaRPr sz="1200"/>
          </a:p>
        </p:txBody>
      </p:sp>
      <p:sp>
        <p:nvSpPr>
          <p:cNvPr id="377" name="Google Shape;377;p56"/>
          <p:cNvSpPr txBox="1">
            <a:spLocks noGrp="1"/>
          </p:cNvSpPr>
          <p:nvPr>
            <p:ph type="body" idx="1"/>
          </p:nvPr>
        </p:nvSpPr>
        <p:spPr>
          <a:xfrm>
            <a:off x="3304475" y="4150700"/>
            <a:ext cx="5619900" cy="446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2200" b="1"/>
              <a:t># of Expected 4-Year Graduates:   36,514</a:t>
            </a:r>
            <a:endParaRPr sz="2200" b="1"/>
          </a:p>
        </p:txBody>
      </p:sp>
      <p:sp>
        <p:nvSpPr>
          <p:cNvPr id="378" name="Google Shape;378;p56"/>
          <p:cNvSpPr txBox="1">
            <a:spLocks noGrp="1"/>
          </p:cNvSpPr>
          <p:nvPr>
            <p:ph type="body" idx="1"/>
          </p:nvPr>
        </p:nvSpPr>
        <p:spPr>
          <a:xfrm>
            <a:off x="3304375" y="4607900"/>
            <a:ext cx="5619900" cy="446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2200" b="1"/>
              <a:t># of 4-Year Actual Graduates:        31,970</a:t>
            </a:r>
            <a:endParaRPr sz="2200" b="1"/>
          </a:p>
        </p:txBody>
      </p:sp>
      <p:sp>
        <p:nvSpPr>
          <p:cNvPr id="379" name="Google Shape;379;p56"/>
          <p:cNvSpPr txBox="1">
            <a:spLocks noGrp="1"/>
          </p:cNvSpPr>
          <p:nvPr>
            <p:ph type="body" idx="1"/>
          </p:nvPr>
        </p:nvSpPr>
        <p:spPr>
          <a:xfrm>
            <a:off x="3304500" y="5030350"/>
            <a:ext cx="5619900" cy="446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2200" b="1"/>
              <a:t>4-Year Graduation Rate:                  87.56%</a:t>
            </a:r>
            <a:endParaRPr sz="2200" b="1"/>
          </a:p>
        </p:txBody>
      </p:sp>
      <p:pic>
        <p:nvPicPr>
          <p:cNvPr id="380" name="Google Shape;380;p56"/>
          <p:cNvPicPr preferRelativeResize="0"/>
          <p:nvPr/>
        </p:nvPicPr>
        <p:blipFill>
          <a:blip r:embed="rId3">
            <a:alphaModFix/>
          </a:blip>
          <a:stretch>
            <a:fillRect/>
          </a:stretch>
        </p:blipFill>
        <p:spPr>
          <a:xfrm>
            <a:off x="687400" y="2242325"/>
            <a:ext cx="2344310" cy="1394713"/>
          </a:xfrm>
          <a:prstGeom prst="rect">
            <a:avLst/>
          </a:prstGeom>
          <a:noFill/>
          <a:ln>
            <a:noFill/>
          </a:ln>
        </p:spPr>
      </p:pic>
      <p:pic>
        <p:nvPicPr>
          <p:cNvPr id="381" name="Google Shape;381;p56"/>
          <p:cNvPicPr preferRelativeResize="0"/>
          <p:nvPr/>
        </p:nvPicPr>
        <p:blipFill>
          <a:blip r:embed="rId4">
            <a:alphaModFix/>
          </a:blip>
          <a:stretch>
            <a:fillRect/>
          </a:stretch>
        </p:blipFill>
        <p:spPr>
          <a:xfrm>
            <a:off x="730801" y="4138773"/>
            <a:ext cx="2344300" cy="1386652"/>
          </a:xfrm>
          <a:prstGeom prst="rect">
            <a:avLst/>
          </a:prstGeom>
          <a:noFill/>
          <a:ln>
            <a:noFill/>
          </a:ln>
        </p:spPr>
      </p:pic>
      <p:sp>
        <p:nvSpPr>
          <p:cNvPr id="382" name="Google Shape;382;p56"/>
          <p:cNvSpPr txBox="1"/>
          <p:nvPr/>
        </p:nvSpPr>
        <p:spPr>
          <a:xfrm rot="-683192">
            <a:off x="3409897" y="2478104"/>
            <a:ext cx="4224345" cy="773914"/>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500" b="1">
                <a:solidFill>
                  <a:srgbClr val="A61C00"/>
                </a:solidFill>
              </a:rPr>
              <a:t>3,790 Students</a:t>
            </a:r>
            <a:endParaRPr sz="4500">
              <a:solidFill>
                <a:srgbClr val="A61C00"/>
              </a:solidFill>
            </a:endParaRPr>
          </a:p>
        </p:txBody>
      </p:sp>
      <p:sp>
        <p:nvSpPr>
          <p:cNvPr id="383" name="Google Shape;383;p56"/>
          <p:cNvSpPr txBox="1"/>
          <p:nvPr/>
        </p:nvSpPr>
        <p:spPr>
          <a:xfrm rot="-683192">
            <a:off x="3276547" y="4342129"/>
            <a:ext cx="4224345" cy="773914"/>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500" b="1">
                <a:solidFill>
                  <a:srgbClr val="A61C00"/>
                </a:solidFill>
              </a:rPr>
              <a:t>4,544 Students</a:t>
            </a:r>
            <a:endParaRPr sz="4500">
              <a:solidFill>
                <a:srgbClr val="A61C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7"/>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18</a:t>
            </a:fld>
            <a:endParaRPr/>
          </a:p>
        </p:txBody>
      </p:sp>
      <p:sp>
        <p:nvSpPr>
          <p:cNvPr id="390" name="Google Shape;390;p57"/>
          <p:cNvSpPr txBox="1">
            <a:spLocks noGrp="1"/>
          </p:cNvSpPr>
          <p:nvPr>
            <p:ph type="body" idx="1"/>
          </p:nvPr>
        </p:nvSpPr>
        <p:spPr>
          <a:xfrm>
            <a:off x="687525" y="2055825"/>
            <a:ext cx="6451500" cy="35097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US"/>
              <a:t>To graduate college- and career-ready students who can </a:t>
            </a:r>
            <a:r>
              <a:rPr lang="en-US" b="1"/>
              <a:t>successfully navigate several key transitions and acquire/expand a set of academic behaviors</a:t>
            </a:r>
            <a:r>
              <a:rPr lang="en-US"/>
              <a:t> underlying success in school</a:t>
            </a:r>
            <a:endParaRPr/>
          </a:p>
          <a:p>
            <a:pPr marL="457200" lvl="0" indent="-381000" algn="l" rtl="0">
              <a:spcBef>
                <a:spcPts val="1000"/>
              </a:spcBef>
              <a:spcAft>
                <a:spcPts val="1000"/>
              </a:spcAft>
              <a:buSzPts val="2400"/>
              <a:buChar char="▪"/>
            </a:pPr>
            <a:r>
              <a:rPr lang="en-US"/>
              <a:t>Monitor students as they </a:t>
            </a:r>
            <a:r>
              <a:rPr lang="en-US" b="1"/>
              <a:t>signal that they are on- or off-track</a:t>
            </a:r>
            <a:r>
              <a:rPr lang="en-US"/>
              <a:t> for these outcomes through their </a:t>
            </a:r>
            <a:r>
              <a:rPr lang="en-US" b="1"/>
              <a:t>behaviors</a:t>
            </a:r>
            <a:endParaRPr b="1"/>
          </a:p>
        </p:txBody>
      </p:sp>
      <p:sp>
        <p:nvSpPr>
          <p:cNvPr id="391" name="Google Shape;391;p57"/>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Purpose of Early </a:t>
            </a:r>
            <a:endParaRPr/>
          </a:p>
          <a:p>
            <a:pPr marL="0" lvl="0" indent="0" algn="l" rtl="0">
              <a:spcBef>
                <a:spcPts val="0"/>
              </a:spcBef>
              <a:spcAft>
                <a:spcPts val="0"/>
              </a:spcAft>
              <a:buNone/>
            </a:pPr>
            <a:r>
              <a:rPr lang="en-US"/>
              <a:t>Warning Systems</a:t>
            </a:r>
            <a:endParaRPr/>
          </a:p>
        </p:txBody>
      </p:sp>
      <p:sp>
        <p:nvSpPr>
          <p:cNvPr id="392" name="Google Shape;392;p57"/>
          <p:cNvSpPr txBox="1">
            <a:spLocks noGrp="1"/>
          </p:cNvSpPr>
          <p:nvPr>
            <p:ph type="body" idx="4294967295"/>
          </p:nvPr>
        </p:nvSpPr>
        <p:spPr>
          <a:xfrm>
            <a:off x="687388" y="5734975"/>
            <a:ext cx="8224800" cy="153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200"/>
              <a:t>Balfanz, R. and Fox, J., 2016</a:t>
            </a:r>
            <a:endParaRPr sz="1200"/>
          </a:p>
        </p:txBody>
      </p:sp>
      <p:pic>
        <p:nvPicPr>
          <p:cNvPr id="393" name="Google Shape;393;p57"/>
          <p:cNvPicPr preferRelativeResize="0"/>
          <p:nvPr/>
        </p:nvPicPr>
        <p:blipFill>
          <a:blip r:embed="rId3">
            <a:alphaModFix/>
          </a:blip>
          <a:stretch>
            <a:fillRect/>
          </a:stretch>
        </p:blipFill>
        <p:spPr>
          <a:xfrm>
            <a:off x="6758950" y="2055834"/>
            <a:ext cx="2269802" cy="1177466"/>
          </a:xfrm>
          <a:prstGeom prst="rect">
            <a:avLst/>
          </a:prstGeom>
          <a:noFill/>
          <a:ln>
            <a:noFill/>
          </a:ln>
        </p:spPr>
      </p:pic>
      <p:pic>
        <p:nvPicPr>
          <p:cNvPr id="394" name="Google Shape;394;p57"/>
          <p:cNvPicPr preferRelativeResize="0"/>
          <p:nvPr/>
        </p:nvPicPr>
        <p:blipFill>
          <a:blip r:embed="rId4">
            <a:alphaModFix/>
          </a:blip>
          <a:stretch>
            <a:fillRect/>
          </a:stretch>
        </p:blipFill>
        <p:spPr>
          <a:xfrm>
            <a:off x="7194104" y="4024425"/>
            <a:ext cx="1532670" cy="15411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8"/>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19</a:t>
            </a:fld>
            <a:endParaRPr/>
          </a:p>
        </p:txBody>
      </p:sp>
      <p:sp>
        <p:nvSpPr>
          <p:cNvPr id="401" name="Google Shape;401;p58"/>
          <p:cNvSpPr txBox="1">
            <a:spLocks noGrp="1"/>
          </p:cNvSpPr>
          <p:nvPr>
            <p:ph type="body" idx="1"/>
          </p:nvPr>
        </p:nvSpPr>
        <p:spPr>
          <a:xfrm>
            <a:off x="687525" y="1967450"/>
            <a:ext cx="5158500" cy="2323500"/>
          </a:xfrm>
          <a:prstGeom prst="rect">
            <a:avLst/>
          </a:prstGeom>
        </p:spPr>
        <p:txBody>
          <a:bodyPr spcFirstLastPara="1" wrap="square" lIns="0" tIns="0" rIns="0" bIns="0" anchor="t" anchorCtr="0">
            <a:noAutofit/>
          </a:bodyPr>
          <a:lstStyle/>
          <a:p>
            <a:pPr marL="457200" lvl="0" indent="-381000" algn="l" rtl="0">
              <a:spcBef>
                <a:spcPts val="600"/>
              </a:spcBef>
              <a:spcAft>
                <a:spcPts val="1000"/>
              </a:spcAft>
              <a:buSzPts val="2400"/>
              <a:buChar char="▪"/>
            </a:pPr>
            <a:r>
              <a:rPr lang="en-US"/>
              <a:t>Track </a:t>
            </a:r>
            <a:r>
              <a:rPr lang="en-US" b="1"/>
              <a:t>Early Warning Indicators</a:t>
            </a:r>
            <a:r>
              <a:rPr lang="en-US"/>
              <a:t> to identify when students </a:t>
            </a:r>
            <a:r>
              <a:rPr lang="en-US" b="1"/>
              <a:t>begin</a:t>
            </a:r>
            <a:r>
              <a:rPr lang="en-US"/>
              <a:t> to fall off-track, provide time to intervene, and alter their trajectory right away, through school and beyond</a:t>
            </a:r>
            <a:endParaRPr/>
          </a:p>
        </p:txBody>
      </p:sp>
      <p:sp>
        <p:nvSpPr>
          <p:cNvPr id="402" name="Google Shape;402;p58"/>
          <p:cNvSpPr txBox="1">
            <a:spLocks noGrp="1"/>
          </p:cNvSpPr>
          <p:nvPr>
            <p:ph type="title"/>
          </p:nvPr>
        </p:nvSpPr>
        <p:spPr>
          <a:xfrm>
            <a:off x="687400" y="318050"/>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Purpose of Early </a:t>
            </a:r>
            <a:endParaRPr/>
          </a:p>
          <a:p>
            <a:pPr marL="0" lvl="0" indent="0" algn="l" rtl="0">
              <a:spcBef>
                <a:spcPts val="0"/>
              </a:spcBef>
              <a:spcAft>
                <a:spcPts val="0"/>
              </a:spcAft>
              <a:buNone/>
            </a:pPr>
            <a:r>
              <a:rPr lang="en-US"/>
              <a:t>Warning Systems</a:t>
            </a:r>
            <a:endParaRPr/>
          </a:p>
        </p:txBody>
      </p:sp>
      <p:sp>
        <p:nvSpPr>
          <p:cNvPr id="403" name="Google Shape;403;p58"/>
          <p:cNvSpPr txBox="1">
            <a:spLocks noGrp="1"/>
          </p:cNvSpPr>
          <p:nvPr>
            <p:ph type="body" idx="4294967295"/>
          </p:nvPr>
        </p:nvSpPr>
        <p:spPr>
          <a:xfrm>
            <a:off x="687400" y="5641725"/>
            <a:ext cx="8224800" cy="323100"/>
          </a:xfrm>
          <a:prstGeom prst="rect">
            <a:avLst/>
          </a:prstGeom>
        </p:spPr>
        <p:txBody>
          <a:bodyPr spcFirstLastPara="1" wrap="square" lIns="0" tIns="0" rIns="0" bIns="0" anchor="t" anchorCtr="0">
            <a:noAutofit/>
          </a:bodyPr>
          <a:lstStyle/>
          <a:p>
            <a:pPr marL="0" lvl="0" indent="0" algn="r" rtl="0">
              <a:spcBef>
                <a:spcPts val="600"/>
              </a:spcBef>
              <a:spcAft>
                <a:spcPts val="0"/>
              </a:spcAft>
              <a:buNone/>
            </a:pPr>
            <a:r>
              <a:rPr lang="en-US" sz="1200"/>
              <a:t>Balfanz, R. and Fox, J., 2016</a:t>
            </a:r>
            <a:endParaRPr sz="1200"/>
          </a:p>
          <a:p>
            <a:pPr marL="0" lvl="0" indent="0" algn="ctr" rtl="0">
              <a:spcBef>
                <a:spcPts val="600"/>
              </a:spcBef>
              <a:spcAft>
                <a:spcPts val="0"/>
              </a:spcAft>
              <a:buNone/>
            </a:pPr>
            <a:endParaRPr/>
          </a:p>
        </p:txBody>
      </p:sp>
      <p:pic>
        <p:nvPicPr>
          <p:cNvPr id="404" name="Google Shape;404;p58"/>
          <p:cNvPicPr preferRelativeResize="0"/>
          <p:nvPr/>
        </p:nvPicPr>
        <p:blipFill rotWithShape="1">
          <a:blip r:embed="rId3">
            <a:alphaModFix/>
          </a:blip>
          <a:srcRect l="11047" t="2896" r="12709" b="43558"/>
          <a:stretch/>
        </p:blipFill>
        <p:spPr>
          <a:xfrm>
            <a:off x="6012675" y="2450450"/>
            <a:ext cx="3002837" cy="1405798"/>
          </a:xfrm>
          <a:prstGeom prst="rect">
            <a:avLst/>
          </a:prstGeom>
          <a:noFill/>
          <a:ln>
            <a:noFill/>
          </a:ln>
        </p:spPr>
      </p:pic>
      <p:sp>
        <p:nvSpPr>
          <p:cNvPr id="405" name="Google Shape;405;p58"/>
          <p:cNvSpPr txBox="1">
            <a:spLocks noGrp="1"/>
          </p:cNvSpPr>
          <p:nvPr>
            <p:ph type="body" idx="1"/>
          </p:nvPr>
        </p:nvSpPr>
        <p:spPr>
          <a:xfrm>
            <a:off x="687525" y="4290927"/>
            <a:ext cx="8224800" cy="1405800"/>
          </a:xfrm>
          <a:prstGeom prst="rect">
            <a:avLst/>
          </a:prstGeom>
        </p:spPr>
        <p:txBody>
          <a:bodyPr spcFirstLastPara="1" wrap="square" lIns="0" tIns="0" rIns="0" bIns="0" anchor="t" anchorCtr="0">
            <a:noAutofit/>
          </a:bodyPr>
          <a:lstStyle/>
          <a:p>
            <a:pPr marL="457200" lvl="0" indent="-381000" algn="l" rtl="0">
              <a:spcBef>
                <a:spcPts val="600"/>
              </a:spcBef>
              <a:spcAft>
                <a:spcPts val="1000"/>
              </a:spcAft>
              <a:buSzPts val="2400"/>
              <a:buChar char="▪"/>
            </a:pPr>
            <a:r>
              <a:rPr lang="en-US"/>
              <a:t>Utilize </a:t>
            </a:r>
            <a:r>
              <a:rPr lang="en-US" b="1"/>
              <a:t>school-wide preventative, targeted, and intensive interventions (Tiers I, II, III) </a:t>
            </a:r>
            <a:r>
              <a:rPr lang="en-US"/>
              <a:t>until students are on-track</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2</a:t>
            </a:fld>
            <a:endParaRPr>
              <a:solidFill>
                <a:srgbClr val="BFBFBF"/>
              </a:solidFill>
            </a:endParaRPr>
          </a:p>
        </p:txBody>
      </p:sp>
      <p:pic>
        <p:nvPicPr>
          <p:cNvPr id="207" name="Google Shape;207;p41"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208" name="Google Shape;208;p4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Secondary RTI Series Overview</a:t>
            </a:r>
            <a:endParaRPr/>
          </a:p>
        </p:txBody>
      </p:sp>
      <p:grpSp>
        <p:nvGrpSpPr>
          <p:cNvPr id="209" name="Google Shape;209;p41"/>
          <p:cNvGrpSpPr/>
          <p:nvPr/>
        </p:nvGrpSpPr>
        <p:grpSpPr>
          <a:xfrm>
            <a:off x="-3177141" y="1448624"/>
            <a:ext cx="12879984" cy="4605900"/>
            <a:chOff x="-3864506" y="-593454"/>
            <a:chExt cx="12223578" cy="4605900"/>
          </a:xfrm>
        </p:grpSpPr>
        <p:sp>
          <p:nvSpPr>
            <p:cNvPr id="210" name="Google Shape;210;p41"/>
            <p:cNvSpPr/>
            <p:nvPr/>
          </p:nvSpPr>
          <p:spPr>
            <a:xfrm>
              <a:off x="-3864506" y="-593454"/>
              <a:ext cx="4605900" cy="4605900"/>
            </a:xfrm>
            <a:prstGeom prst="blockArc">
              <a:avLst>
                <a:gd name="adj1" fmla="val 18900000"/>
                <a:gd name="adj2" fmla="val 2700000"/>
                <a:gd name="adj3" fmla="val 469"/>
              </a:avLst>
            </a:prstGeom>
            <a:noFill/>
            <a:ln w="25400" cap="flat" cmpd="sng">
              <a:solidFill>
                <a:srgbClr val="3B5D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1"/>
            <p:cNvSpPr/>
            <p:nvPr/>
          </p:nvSpPr>
          <p:spPr>
            <a:xfrm>
              <a:off x="476729" y="341892"/>
              <a:ext cx="7231500" cy="683700"/>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1"/>
            <p:cNvSpPr txBox="1"/>
            <p:nvPr/>
          </p:nvSpPr>
          <p:spPr>
            <a:xfrm>
              <a:off x="404412" y="341892"/>
              <a:ext cx="7231500" cy="683700"/>
            </a:xfrm>
            <a:prstGeom prst="rect">
              <a:avLst/>
            </a:prstGeom>
            <a:noFill/>
            <a:ln>
              <a:noFill/>
            </a:ln>
          </p:spPr>
          <p:txBody>
            <a:bodyPr spcFirstLastPara="1" wrap="square" lIns="542750" tIns="53325" rIns="53325" bIns="53325" anchor="ctr" anchorCtr="0">
              <a:noAutofit/>
            </a:bodyPr>
            <a:lstStyle/>
            <a:p>
              <a:pPr marL="0" marR="0" lvl="0" indent="0" algn="l" rtl="0">
                <a:lnSpc>
                  <a:spcPct val="90000"/>
                </a:lnSpc>
                <a:spcBef>
                  <a:spcPts val="0"/>
                </a:spcBef>
                <a:spcAft>
                  <a:spcPts val="0"/>
                </a:spcAft>
                <a:buClr>
                  <a:schemeClr val="lt1"/>
                </a:buClr>
                <a:buSzPts val="2100"/>
                <a:buFont typeface="Arial"/>
                <a:buNone/>
              </a:pPr>
              <a:r>
                <a:rPr lang="en-US" sz="2100" b="0" i="0" u="none" strike="noStrike" cap="none">
                  <a:solidFill>
                    <a:schemeClr val="lt1"/>
                  </a:solidFill>
                  <a:latin typeface="Arial"/>
                  <a:ea typeface="Arial"/>
                  <a:cs typeface="Arial"/>
                  <a:sym typeface="Arial"/>
                </a:rPr>
                <a:t>Module 11: Overview of Secondary RTI Implementation</a:t>
              </a:r>
              <a:endParaRPr/>
            </a:p>
          </p:txBody>
        </p:sp>
        <p:sp>
          <p:nvSpPr>
            <p:cNvPr id="213" name="Google Shape;213;p41"/>
            <p:cNvSpPr/>
            <p:nvPr/>
          </p:nvSpPr>
          <p:spPr>
            <a:xfrm>
              <a:off x="49364" y="256419"/>
              <a:ext cx="854700" cy="854700"/>
            </a:xfrm>
            <a:prstGeom prst="ellipse">
              <a:avLst/>
            </a:prstGeom>
            <a:solidFill>
              <a:schemeClr val="lt1"/>
            </a:solidFill>
            <a:ln w="25400" cap="flat" cmpd="sng">
              <a:solidFill>
                <a:srgbClr val="4A76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1"/>
            <p:cNvSpPr/>
            <p:nvPr/>
          </p:nvSpPr>
          <p:spPr>
            <a:xfrm>
              <a:off x="725284" y="1367568"/>
              <a:ext cx="6982800" cy="683700"/>
            </a:xfrm>
            <a:prstGeom prst="rect">
              <a:avLst/>
            </a:prstGeom>
            <a:solidFill>
              <a:srgbClr val="92D050"/>
            </a:solidFill>
            <a:ln w="2540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1"/>
            <p:cNvSpPr txBox="1"/>
            <p:nvPr/>
          </p:nvSpPr>
          <p:spPr>
            <a:xfrm>
              <a:off x="652972" y="1367572"/>
              <a:ext cx="7706100" cy="683700"/>
            </a:xfrm>
            <a:prstGeom prst="rect">
              <a:avLst/>
            </a:prstGeom>
            <a:noFill/>
            <a:ln>
              <a:noFill/>
            </a:ln>
          </p:spPr>
          <p:txBody>
            <a:bodyPr spcFirstLastPara="1" wrap="square" lIns="542750" tIns="53325" rIns="53325" bIns="53325" anchor="ctr" anchorCtr="0">
              <a:noAutofit/>
            </a:bodyPr>
            <a:lstStyle/>
            <a:p>
              <a:pPr marL="0" marR="0" lvl="0" indent="0" algn="l" rtl="0">
                <a:lnSpc>
                  <a:spcPct val="90000"/>
                </a:lnSpc>
                <a:spcBef>
                  <a:spcPts val="0"/>
                </a:spcBef>
                <a:spcAft>
                  <a:spcPts val="0"/>
                </a:spcAft>
                <a:buClr>
                  <a:schemeClr val="lt1"/>
                </a:buClr>
                <a:buSzPts val="2100"/>
                <a:buFont typeface="Arial"/>
                <a:buNone/>
              </a:pPr>
              <a:r>
                <a:rPr lang="en-US" sz="2100" b="0" i="0" u="none" strike="noStrike" cap="none">
                  <a:solidFill>
                    <a:schemeClr val="lt1"/>
                  </a:solidFill>
                  <a:latin typeface="Arial"/>
                  <a:ea typeface="Arial"/>
                  <a:cs typeface="Arial"/>
                  <a:sym typeface="Arial"/>
                </a:rPr>
                <a:t>Module 12: Early Warning Systems in Secondary Settings</a:t>
              </a:r>
              <a:endParaRPr/>
            </a:p>
          </p:txBody>
        </p:sp>
        <p:sp>
          <p:nvSpPr>
            <p:cNvPr id="216" name="Google Shape;216;p41"/>
            <p:cNvSpPr/>
            <p:nvPr/>
          </p:nvSpPr>
          <p:spPr>
            <a:xfrm>
              <a:off x="297919" y="1282095"/>
              <a:ext cx="854700" cy="854700"/>
            </a:xfrm>
            <a:prstGeom prst="ellipse">
              <a:avLst/>
            </a:prstGeom>
            <a:solidFill>
              <a:schemeClr val="lt1"/>
            </a:solidFill>
            <a:ln w="25400" cap="flat" cmpd="sng">
              <a:solidFill>
                <a:srgbClr val="4A76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1"/>
            <p:cNvSpPr/>
            <p:nvPr/>
          </p:nvSpPr>
          <p:spPr>
            <a:xfrm>
              <a:off x="476729" y="2393245"/>
              <a:ext cx="7231500" cy="683700"/>
            </a:xfrm>
            <a:prstGeom prst="rect">
              <a:avLst/>
            </a:prstGeom>
            <a:solidFill>
              <a:srgbClr val="4A76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1"/>
            <p:cNvSpPr txBox="1"/>
            <p:nvPr/>
          </p:nvSpPr>
          <p:spPr>
            <a:xfrm>
              <a:off x="404412" y="2393245"/>
              <a:ext cx="7231500" cy="683700"/>
            </a:xfrm>
            <a:prstGeom prst="rect">
              <a:avLst/>
            </a:prstGeom>
            <a:noFill/>
            <a:ln>
              <a:noFill/>
            </a:ln>
          </p:spPr>
          <p:txBody>
            <a:bodyPr spcFirstLastPara="1" wrap="square" lIns="542750" tIns="53325" rIns="53325" bIns="53325" anchor="ctr" anchorCtr="0">
              <a:noAutofit/>
            </a:bodyPr>
            <a:lstStyle/>
            <a:p>
              <a:pPr marL="0" marR="0" lvl="0" indent="0" algn="l" rtl="0">
                <a:lnSpc>
                  <a:spcPct val="90000"/>
                </a:lnSpc>
                <a:spcBef>
                  <a:spcPts val="0"/>
                </a:spcBef>
                <a:spcAft>
                  <a:spcPts val="0"/>
                </a:spcAft>
                <a:buClr>
                  <a:schemeClr val="lt1"/>
                </a:buClr>
                <a:buSzPts val="2100"/>
                <a:buFont typeface="Arial"/>
                <a:buNone/>
              </a:pPr>
              <a:r>
                <a:rPr lang="en-US" sz="2100" b="0" i="0" u="none" strike="noStrike" cap="none">
                  <a:solidFill>
                    <a:schemeClr val="lt1"/>
                  </a:solidFill>
                  <a:latin typeface="Arial"/>
                  <a:ea typeface="Arial"/>
                  <a:cs typeface="Arial"/>
                  <a:sym typeface="Arial"/>
                </a:rPr>
                <a:t> Module 13: E</a:t>
              </a:r>
              <a:r>
                <a:rPr lang="en-US" sz="2100">
                  <a:solidFill>
                    <a:schemeClr val="lt1"/>
                  </a:solidFill>
                </a:rPr>
                <a:t>vidence-Based Practice</a:t>
              </a:r>
              <a:r>
                <a:rPr lang="en-US" sz="2100" b="0" i="0" u="none" strike="noStrike" cap="none">
                  <a:solidFill>
                    <a:schemeClr val="lt1"/>
                  </a:solidFill>
                  <a:latin typeface="Arial"/>
                  <a:ea typeface="Arial"/>
                  <a:cs typeface="Arial"/>
                  <a:sym typeface="Arial"/>
                </a:rPr>
                <a:t>s Across the Tiers in Secondary Settings </a:t>
              </a:r>
              <a:endParaRPr/>
            </a:p>
          </p:txBody>
        </p:sp>
        <p:sp>
          <p:nvSpPr>
            <p:cNvPr id="219" name="Google Shape;219;p41"/>
            <p:cNvSpPr/>
            <p:nvPr/>
          </p:nvSpPr>
          <p:spPr>
            <a:xfrm>
              <a:off x="49364" y="2307772"/>
              <a:ext cx="854700" cy="854700"/>
            </a:xfrm>
            <a:prstGeom prst="ellipse">
              <a:avLst/>
            </a:prstGeom>
            <a:solidFill>
              <a:schemeClr val="lt1"/>
            </a:solidFill>
            <a:ln w="25400" cap="flat" cmpd="sng">
              <a:solidFill>
                <a:srgbClr val="4A76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9"/>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20</a:t>
            </a:fld>
            <a:endParaRPr/>
          </a:p>
        </p:txBody>
      </p:sp>
      <p:sp>
        <p:nvSpPr>
          <p:cNvPr id="412" name="Google Shape;412;p59"/>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What is an Early Warning </a:t>
            </a:r>
            <a:endParaRPr/>
          </a:p>
          <a:p>
            <a:pPr marL="0" lvl="0" indent="0" algn="l" rtl="0">
              <a:spcBef>
                <a:spcPts val="0"/>
              </a:spcBef>
              <a:spcAft>
                <a:spcPts val="0"/>
              </a:spcAft>
              <a:buNone/>
            </a:pPr>
            <a:r>
              <a:rPr lang="en-US"/>
              <a:t>System (EWS)?</a:t>
            </a:r>
            <a:endParaRPr/>
          </a:p>
        </p:txBody>
      </p:sp>
      <p:sp>
        <p:nvSpPr>
          <p:cNvPr id="413" name="Google Shape;413;p59"/>
          <p:cNvSpPr txBox="1">
            <a:spLocks noGrp="1"/>
          </p:cNvSpPr>
          <p:nvPr>
            <p:ph type="body" idx="1"/>
          </p:nvPr>
        </p:nvSpPr>
        <p:spPr>
          <a:xfrm>
            <a:off x="687400" y="1983691"/>
            <a:ext cx="8224800" cy="9018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a:t>An EWS relies on </a:t>
            </a:r>
            <a:r>
              <a:rPr lang="en-US" u="sng"/>
              <a:t>readily available data</a:t>
            </a:r>
            <a:r>
              <a:rPr lang="en-US"/>
              <a:t> housed at the school to accomplish the following:</a:t>
            </a:r>
            <a:endParaRPr/>
          </a:p>
        </p:txBody>
      </p:sp>
      <p:pic>
        <p:nvPicPr>
          <p:cNvPr id="414" name="Google Shape;414;p59"/>
          <p:cNvPicPr preferRelativeResize="0"/>
          <p:nvPr/>
        </p:nvPicPr>
        <p:blipFill rotWithShape="1">
          <a:blip r:embed="rId3">
            <a:alphaModFix/>
          </a:blip>
          <a:srcRect l="4608" t="22642" r="4133" b="17250"/>
          <a:stretch/>
        </p:blipFill>
        <p:spPr>
          <a:xfrm>
            <a:off x="6488100" y="3260292"/>
            <a:ext cx="2500301" cy="1646883"/>
          </a:xfrm>
          <a:prstGeom prst="rect">
            <a:avLst/>
          </a:prstGeom>
          <a:noFill/>
          <a:ln w="9525" cap="flat" cmpd="sng">
            <a:solidFill>
              <a:srgbClr val="000000"/>
            </a:solidFill>
            <a:prstDash val="solid"/>
            <a:round/>
            <a:headEnd type="none" w="sm" len="sm"/>
            <a:tailEnd type="none" w="sm" len="sm"/>
          </a:ln>
        </p:spPr>
      </p:pic>
      <p:sp>
        <p:nvSpPr>
          <p:cNvPr id="415" name="Google Shape;415;p59"/>
          <p:cNvSpPr txBox="1">
            <a:spLocks noGrp="1"/>
          </p:cNvSpPr>
          <p:nvPr>
            <p:ph type="body" idx="1"/>
          </p:nvPr>
        </p:nvSpPr>
        <p:spPr>
          <a:xfrm>
            <a:off x="687400" y="2862725"/>
            <a:ext cx="5499600" cy="28710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US" u="sng"/>
              <a:t>Predict</a:t>
            </a:r>
            <a:r>
              <a:rPr lang="en-US"/>
              <a:t> which students are at risk of missing key education milestones</a:t>
            </a:r>
            <a:endParaRPr/>
          </a:p>
          <a:p>
            <a:pPr marL="457200" lvl="0" indent="-381000" algn="l" rtl="0">
              <a:spcBef>
                <a:spcPts val="1000"/>
              </a:spcBef>
              <a:spcAft>
                <a:spcPts val="0"/>
              </a:spcAft>
              <a:buSzPts val="2400"/>
              <a:buChar char="▪"/>
            </a:pPr>
            <a:r>
              <a:rPr lang="en-US"/>
              <a:t>Target resources to </a:t>
            </a:r>
            <a:r>
              <a:rPr lang="en-US" u="sng"/>
              <a:t>support</a:t>
            </a:r>
            <a:r>
              <a:rPr lang="en-US"/>
              <a:t> off-track students </a:t>
            </a:r>
            <a:r>
              <a:rPr lang="en-US" u="sng"/>
              <a:t>early</a:t>
            </a:r>
            <a:endParaRPr u="sng"/>
          </a:p>
          <a:p>
            <a:pPr marL="457200" lvl="0" indent="-381000" algn="l" rtl="0">
              <a:spcBef>
                <a:spcPts val="1000"/>
              </a:spcBef>
              <a:spcAft>
                <a:spcPts val="1000"/>
              </a:spcAft>
              <a:buSzPts val="2400"/>
              <a:buChar char="▪"/>
            </a:pPr>
            <a:r>
              <a:rPr lang="en-US"/>
              <a:t>Examine </a:t>
            </a:r>
            <a:r>
              <a:rPr lang="en-US" u="sng"/>
              <a:t>patterns</a:t>
            </a:r>
            <a:r>
              <a:rPr lang="en-US"/>
              <a:t> and </a:t>
            </a:r>
            <a:r>
              <a:rPr lang="en-US" u="sng"/>
              <a:t>identify</a:t>
            </a:r>
            <a:r>
              <a:rPr lang="en-US"/>
              <a:t> school issues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0"/>
          <p:cNvSpPr txBox="1"/>
          <p:nvPr/>
        </p:nvSpPr>
        <p:spPr>
          <a:xfrm>
            <a:off x="4974000" y="1798100"/>
            <a:ext cx="4170000" cy="306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60"/>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21</a:t>
            </a:fld>
            <a:endParaRPr/>
          </a:p>
        </p:txBody>
      </p:sp>
      <p:pic>
        <p:nvPicPr>
          <p:cNvPr id="423" name="Google Shape;423;p60"/>
          <p:cNvPicPr preferRelativeResize="0"/>
          <p:nvPr/>
        </p:nvPicPr>
        <p:blipFill>
          <a:blip r:embed="rId3">
            <a:alphaModFix/>
          </a:blip>
          <a:stretch>
            <a:fillRect/>
          </a:stretch>
        </p:blipFill>
        <p:spPr>
          <a:xfrm>
            <a:off x="581825" y="904725"/>
            <a:ext cx="8089325" cy="4953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1"/>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22</a:t>
            </a:fld>
            <a:endParaRPr/>
          </a:p>
        </p:txBody>
      </p:sp>
      <p:pic>
        <p:nvPicPr>
          <p:cNvPr id="430" name="Google Shape;430;p61"/>
          <p:cNvPicPr preferRelativeResize="0"/>
          <p:nvPr/>
        </p:nvPicPr>
        <p:blipFill>
          <a:blip r:embed="rId3">
            <a:alphaModFix/>
          </a:blip>
          <a:stretch>
            <a:fillRect/>
          </a:stretch>
        </p:blipFill>
        <p:spPr>
          <a:xfrm>
            <a:off x="0" y="1074295"/>
            <a:ext cx="9144000" cy="4865525"/>
          </a:xfrm>
          <a:prstGeom prst="rect">
            <a:avLst/>
          </a:prstGeom>
          <a:noFill/>
          <a:ln>
            <a:noFill/>
          </a:ln>
        </p:spPr>
      </p:pic>
      <p:pic>
        <p:nvPicPr>
          <p:cNvPr id="431" name="Google Shape;431;p61"/>
          <p:cNvPicPr preferRelativeResize="0"/>
          <p:nvPr/>
        </p:nvPicPr>
        <p:blipFill rotWithShape="1">
          <a:blip r:embed="rId4">
            <a:alphaModFix/>
          </a:blip>
          <a:srcRect l="3810" t="5175" r="3018" b="5753"/>
          <a:stretch/>
        </p:blipFill>
        <p:spPr>
          <a:xfrm>
            <a:off x="990600" y="1074350"/>
            <a:ext cx="7350013" cy="4865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2"/>
          <p:cNvSpPr txBox="1"/>
          <p:nvPr/>
        </p:nvSpPr>
        <p:spPr>
          <a:xfrm>
            <a:off x="6266725" y="1644725"/>
            <a:ext cx="2877300" cy="328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p62"/>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23</a:t>
            </a:fld>
            <a:endParaRPr/>
          </a:p>
        </p:txBody>
      </p:sp>
      <p:pic>
        <p:nvPicPr>
          <p:cNvPr id="439" name="Google Shape;439;p62"/>
          <p:cNvPicPr preferRelativeResize="0"/>
          <p:nvPr/>
        </p:nvPicPr>
        <p:blipFill rotWithShape="1">
          <a:blip r:embed="rId3">
            <a:alphaModFix/>
          </a:blip>
          <a:srcRect/>
          <a:stretch/>
        </p:blipFill>
        <p:spPr>
          <a:xfrm>
            <a:off x="291400" y="318050"/>
            <a:ext cx="4895950" cy="5568401"/>
          </a:xfrm>
          <a:prstGeom prst="rect">
            <a:avLst/>
          </a:prstGeom>
          <a:noFill/>
          <a:ln>
            <a:noFill/>
          </a:ln>
        </p:spPr>
      </p:pic>
      <p:pic>
        <p:nvPicPr>
          <p:cNvPr id="440" name="Google Shape;440;p62"/>
          <p:cNvPicPr preferRelativeResize="0"/>
          <p:nvPr/>
        </p:nvPicPr>
        <p:blipFill rotWithShape="1">
          <a:blip r:embed="rId4">
            <a:alphaModFix/>
          </a:blip>
          <a:srcRect l="17025" r="11855"/>
          <a:stretch/>
        </p:blipFill>
        <p:spPr>
          <a:xfrm>
            <a:off x="5252525" y="698181"/>
            <a:ext cx="1173588" cy="4808145"/>
          </a:xfrm>
          <a:prstGeom prst="rect">
            <a:avLst/>
          </a:prstGeom>
          <a:noFill/>
          <a:ln>
            <a:noFill/>
          </a:ln>
        </p:spPr>
      </p:pic>
      <p:sp>
        <p:nvSpPr>
          <p:cNvPr id="441" name="Google Shape;441;p62"/>
          <p:cNvSpPr txBox="1"/>
          <p:nvPr/>
        </p:nvSpPr>
        <p:spPr>
          <a:xfrm>
            <a:off x="6188325" y="1580650"/>
            <a:ext cx="2808000" cy="304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385878"/>
                </a:solidFill>
              </a:rPr>
              <a:t>To maximize potential, an early warning system should drive an integrated school improvement and support effort</a:t>
            </a:r>
            <a:endParaRPr sz="2400" b="1">
              <a:solidFill>
                <a:srgbClr val="385878"/>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3"/>
          <p:cNvSpPr txBox="1"/>
          <p:nvPr/>
        </p:nvSpPr>
        <p:spPr>
          <a:xfrm>
            <a:off x="679550" y="1557075"/>
            <a:ext cx="8464500" cy="393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63"/>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24</a:t>
            </a:fld>
            <a:endParaRPr/>
          </a:p>
        </p:txBody>
      </p:sp>
      <p:pic>
        <p:nvPicPr>
          <p:cNvPr id="449" name="Google Shape;449;p63"/>
          <p:cNvPicPr preferRelativeResize="0"/>
          <p:nvPr/>
        </p:nvPicPr>
        <p:blipFill rotWithShape="1">
          <a:blip r:embed="rId3">
            <a:alphaModFix amt="30000"/>
          </a:blip>
          <a:srcRect l="6727" r="7132" b="29760"/>
          <a:stretch/>
        </p:blipFill>
        <p:spPr>
          <a:xfrm>
            <a:off x="360775" y="933213"/>
            <a:ext cx="8430048" cy="4609101"/>
          </a:xfrm>
          <a:prstGeom prst="rect">
            <a:avLst/>
          </a:prstGeom>
          <a:noFill/>
          <a:ln w="19050" cap="flat" cmpd="sng">
            <a:solidFill>
              <a:srgbClr val="25496F"/>
            </a:solidFill>
            <a:prstDash val="solid"/>
            <a:round/>
            <a:headEnd type="none" w="sm" len="sm"/>
            <a:tailEnd type="none" w="sm" len="sm"/>
          </a:ln>
        </p:spPr>
      </p:pic>
      <p:sp>
        <p:nvSpPr>
          <p:cNvPr id="450" name="Google Shape;450;p63"/>
          <p:cNvSpPr/>
          <p:nvPr/>
        </p:nvSpPr>
        <p:spPr>
          <a:xfrm>
            <a:off x="6939451" y="5810550"/>
            <a:ext cx="1815696" cy="1034586"/>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451" name="Google Shape;451;p63"/>
          <p:cNvSpPr txBox="1"/>
          <p:nvPr/>
        </p:nvSpPr>
        <p:spPr>
          <a:xfrm>
            <a:off x="7264550" y="6113900"/>
            <a:ext cx="1165500" cy="39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Discuss</a:t>
            </a:r>
            <a:endParaRPr sz="1400" b="0" i="0" u="none" strike="noStrike" cap="none">
              <a:solidFill>
                <a:srgbClr val="000000"/>
              </a:solidFill>
              <a:latin typeface="Arial"/>
              <a:ea typeface="Arial"/>
              <a:cs typeface="Arial"/>
              <a:sym typeface="Arial"/>
            </a:endParaRPr>
          </a:p>
        </p:txBody>
      </p:sp>
      <p:sp>
        <p:nvSpPr>
          <p:cNvPr id="452" name="Google Shape;452;p63"/>
          <p:cNvSpPr txBox="1">
            <a:spLocks noGrp="1"/>
          </p:cNvSpPr>
          <p:nvPr>
            <p:ph type="body" idx="1"/>
          </p:nvPr>
        </p:nvSpPr>
        <p:spPr>
          <a:xfrm>
            <a:off x="970500" y="2041688"/>
            <a:ext cx="7218900" cy="2652900"/>
          </a:xfrm>
          <a:prstGeom prst="rect">
            <a:avLst/>
          </a:prstGeom>
          <a:noFill/>
          <a:ln w="38100" cap="flat" cmpd="sng">
            <a:solidFill>
              <a:srgbClr val="25496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00000"/>
              </a:lnSpc>
              <a:spcBef>
                <a:spcPts val="600"/>
              </a:spcBef>
              <a:spcAft>
                <a:spcPts val="0"/>
              </a:spcAft>
              <a:buNone/>
            </a:pPr>
            <a:r>
              <a:rPr lang="en-US" sz="4500" b="1"/>
              <a:t>The act of leaving school is a process, not an event.</a:t>
            </a:r>
            <a:endParaRPr sz="45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4"/>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25</a:t>
            </a:fld>
            <a:endParaRPr/>
          </a:p>
        </p:txBody>
      </p:sp>
      <p:sp>
        <p:nvSpPr>
          <p:cNvPr id="459" name="Google Shape;459;p64"/>
          <p:cNvSpPr txBox="1">
            <a:spLocks noGrp="1"/>
          </p:cNvSpPr>
          <p:nvPr>
            <p:ph type="title"/>
          </p:nvPr>
        </p:nvSpPr>
        <p:spPr>
          <a:xfrm>
            <a:off x="687400" y="318050"/>
            <a:ext cx="8224800" cy="1480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Did you know? </a:t>
            </a:r>
            <a:endParaRPr>
              <a:latin typeface="Arial Narrow"/>
              <a:ea typeface="Arial Narrow"/>
              <a:cs typeface="Arial Narrow"/>
              <a:sym typeface="Arial Narrow"/>
            </a:endParaRPr>
          </a:p>
        </p:txBody>
      </p:sp>
      <p:sp>
        <p:nvSpPr>
          <p:cNvPr id="460" name="Google Shape;460;p64"/>
          <p:cNvSpPr txBox="1">
            <a:spLocks noGrp="1"/>
          </p:cNvSpPr>
          <p:nvPr>
            <p:ph type="body" idx="1"/>
          </p:nvPr>
        </p:nvSpPr>
        <p:spPr>
          <a:xfrm>
            <a:off x="687400" y="1891250"/>
            <a:ext cx="8224800" cy="38826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Approximately 40% of eventual dropouts could be identified in the </a:t>
            </a:r>
            <a:r>
              <a:rPr lang="en-US" b="1">
                <a:solidFill>
                  <a:srgbClr val="980000"/>
                </a:solidFill>
              </a:rPr>
              <a:t>6th-grade</a:t>
            </a:r>
            <a:r>
              <a:rPr lang="en-US"/>
              <a:t> and 75% could be identified by </a:t>
            </a:r>
            <a:r>
              <a:rPr lang="en-US" b="1">
                <a:solidFill>
                  <a:srgbClr val="980000"/>
                </a:solidFill>
              </a:rPr>
              <a:t>9th-grade</a:t>
            </a:r>
            <a:endParaRPr b="1">
              <a:solidFill>
                <a:srgbClr val="980000"/>
              </a:solidFill>
            </a:endParaRPr>
          </a:p>
          <a:p>
            <a:pPr marL="457200" lvl="0" indent="-381000" algn="l" rtl="0">
              <a:spcBef>
                <a:spcPts val="0"/>
              </a:spcBef>
              <a:spcAft>
                <a:spcPts val="0"/>
              </a:spcAft>
              <a:buSzPts val="2400"/>
              <a:buChar char="▪"/>
            </a:pPr>
            <a:r>
              <a:rPr lang="en-US"/>
              <a:t>Students usually start with one indicator and develop more indicators over time</a:t>
            </a:r>
            <a:endParaRPr/>
          </a:p>
          <a:p>
            <a:pPr marL="457200" lvl="0" indent="-381000" algn="l" rtl="0">
              <a:spcBef>
                <a:spcPts val="0"/>
              </a:spcBef>
              <a:spcAft>
                <a:spcPts val="0"/>
              </a:spcAft>
              <a:buSzPts val="2400"/>
              <a:buChar char="▪"/>
            </a:pPr>
            <a:r>
              <a:rPr lang="en-US"/>
              <a:t>Students with disabilities are 1.4 times as likely to be </a:t>
            </a:r>
            <a:r>
              <a:rPr lang="en-US" b="1">
                <a:solidFill>
                  <a:srgbClr val="980000"/>
                </a:solidFill>
              </a:rPr>
              <a:t>chronically absent</a:t>
            </a:r>
            <a:r>
              <a:rPr lang="en-US"/>
              <a:t> in high school when compared to students without disabilities</a:t>
            </a:r>
            <a:endParaRPr/>
          </a:p>
          <a:p>
            <a:pPr marL="457200" lvl="0" indent="-381000" algn="l" rtl="0">
              <a:spcBef>
                <a:spcPts val="0"/>
              </a:spcBef>
              <a:spcAft>
                <a:spcPts val="0"/>
              </a:spcAft>
              <a:buSzPts val="2400"/>
              <a:buChar char="▪"/>
            </a:pPr>
            <a:r>
              <a:rPr lang="en-US"/>
              <a:t>High school dropouts are more likely to experience poverty, diminished health, and an increased risk of being involved in the criminal justice system</a:t>
            </a:r>
            <a:endParaRPr/>
          </a:p>
        </p:txBody>
      </p:sp>
      <p:grpSp>
        <p:nvGrpSpPr>
          <p:cNvPr id="461" name="Google Shape;461;p64"/>
          <p:cNvGrpSpPr/>
          <p:nvPr/>
        </p:nvGrpSpPr>
        <p:grpSpPr>
          <a:xfrm>
            <a:off x="5146842" y="5762350"/>
            <a:ext cx="3765393" cy="1145880"/>
            <a:chOff x="5146842" y="5762350"/>
            <a:chExt cx="3765393" cy="1145880"/>
          </a:xfrm>
        </p:grpSpPr>
        <p:grpSp>
          <p:nvGrpSpPr>
            <p:cNvPr id="462" name="Google Shape;462;p64"/>
            <p:cNvGrpSpPr/>
            <p:nvPr/>
          </p:nvGrpSpPr>
          <p:grpSpPr>
            <a:xfrm>
              <a:off x="5146842" y="5762350"/>
              <a:ext cx="3765393" cy="1145880"/>
              <a:chOff x="5146842" y="5762350"/>
              <a:chExt cx="3765393" cy="1145880"/>
            </a:xfrm>
          </p:grpSpPr>
          <p:sp>
            <p:nvSpPr>
              <p:cNvPr id="463" name="Google Shape;463;p64"/>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
            <p:nvSpPr>
              <p:cNvPr id="464" name="Google Shape;464;p64"/>
              <p:cNvSpPr/>
              <p:nvPr/>
            </p:nvSpPr>
            <p:spPr>
              <a:xfrm>
                <a:off x="7060899" y="5762350"/>
                <a:ext cx="1851336" cy="114588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465" name="Google Shape;465;p64"/>
            <p:cNvSpPr txBox="1"/>
            <p:nvPr/>
          </p:nvSpPr>
          <p:spPr>
            <a:xfrm>
              <a:off x="7264550" y="6113900"/>
              <a:ext cx="1165500" cy="39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sp>
        <p:nvSpPr>
          <p:cNvPr id="466" name="Google Shape;466;p64"/>
          <p:cNvSpPr txBox="1"/>
          <p:nvPr/>
        </p:nvSpPr>
        <p:spPr>
          <a:xfrm>
            <a:off x="6817597" y="5678450"/>
            <a:ext cx="21525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3B5D7E"/>
                </a:solidFill>
                <a:latin typeface="Arial"/>
                <a:ea typeface="Arial"/>
                <a:cs typeface="Arial"/>
                <a:sym typeface="Arial"/>
              </a:rPr>
              <a:t>Middle School Matters, 2013 </a:t>
            </a:r>
            <a:endParaRPr sz="1200">
              <a:solidFill>
                <a:srgbClr val="3B5D7E"/>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5"/>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Early Warning Indicators (EWI)</a:t>
            </a:r>
            <a:endParaRPr/>
          </a:p>
        </p:txBody>
      </p:sp>
      <p:sp>
        <p:nvSpPr>
          <p:cNvPr id="473" name="Google Shape;473;p65"/>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6"/>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27</a:t>
            </a:fld>
            <a:endParaRPr/>
          </a:p>
        </p:txBody>
      </p:sp>
      <p:sp>
        <p:nvSpPr>
          <p:cNvPr id="480" name="Google Shape;480;p66"/>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ABCs of Early Warning Indicators</a:t>
            </a:r>
            <a:endParaRPr/>
          </a:p>
        </p:txBody>
      </p:sp>
      <p:grpSp>
        <p:nvGrpSpPr>
          <p:cNvPr id="481" name="Google Shape;481;p66"/>
          <p:cNvGrpSpPr/>
          <p:nvPr/>
        </p:nvGrpSpPr>
        <p:grpSpPr>
          <a:xfrm>
            <a:off x="5146842" y="5762350"/>
            <a:ext cx="3765393" cy="1145880"/>
            <a:chOff x="5146842" y="5762350"/>
            <a:chExt cx="3765393" cy="1145880"/>
          </a:xfrm>
        </p:grpSpPr>
        <p:grpSp>
          <p:nvGrpSpPr>
            <p:cNvPr id="482" name="Google Shape;482;p66"/>
            <p:cNvGrpSpPr/>
            <p:nvPr/>
          </p:nvGrpSpPr>
          <p:grpSpPr>
            <a:xfrm>
              <a:off x="5146842" y="5762350"/>
              <a:ext cx="3765393" cy="1145880"/>
              <a:chOff x="5146842" y="5762350"/>
              <a:chExt cx="3765393" cy="1145880"/>
            </a:xfrm>
          </p:grpSpPr>
          <p:sp>
            <p:nvSpPr>
              <p:cNvPr id="483" name="Google Shape;483;p66"/>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
            <p:nvSpPr>
              <p:cNvPr id="484" name="Google Shape;484;p66"/>
              <p:cNvSpPr/>
              <p:nvPr/>
            </p:nvSpPr>
            <p:spPr>
              <a:xfrm>
                <a:off x="7060899" y="5762350"/>
                <a:ext cx="1851336" cy="114588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485" name="Google Shape;485;p66"/>
            <p:cNvSpPr txBox="1"/>
            <p:nvPr/>
          </p:nvSpPr>
          <p:spPr>
            <a:xfrm>
              <a:off x="7264550" y="6113900"/>
              <a:ext cx="1165500" cy="39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pic>
        <p:nvPicPr>
          <p:cNvPr id="486" name="Google Shape;486;p66"/>
          <p:cNvPicPr preferRelativeResize="0"/>
          <p:nvPr/>
        </p:nvPicPr>
        <p:blipFill rotWithShape="1">
          <a:blip r:embed="rId3">
            <a:alphaModFix/>
          </a:blip>
          <a:srcRect b="12326"/>
          <a:stretch/>
        </p:blipFill>
        <p:spPr>
          <a:xfrm>
            <a:off x="913425" y="2004050"/>
            <a:ext cx="7516624" cy="3733622"/>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7"/>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28</a:t>
            </a:fld>
            <a:endParaRPr/>
          </a:p>
        </p:txBody>
      </p:sp>
      <p:sp>
        <p:nvSpPr>
          <p:cNvPr id="493" name="Google Shape;493;p67"/>
          <p:cNvSpPr txBox="1">
            <a:spLocks noGrp="1"/>
          </p:cNvSpPr>
          <p:nvPr>
            <p:ph type="body" idx="1"/>
          </p:nvPr>
        </p:nvSpPr>
        <p:spPr>
          <a:xfrm>
            <a:off x="687525" y="1976025"/>
            <a:ext cx="8224800" cy="39318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Indicators that are highly predictive of a student’s likelihood of dropping out of school or not graduating in four years: </a:t>
            </a:r>
            <a:endParaRPr/>
          </a:p>
          <a:p>
            <a:pPr marL="0" lvl="0" indent="0" algn="l" rtl="0">
              <a:spcBef>
                <a:spcPts val="600"/>
              </a:spcBef>
              <a:spcAft>
                <a:spcPts val="0"/>
              </a:spcAft>
              <a:buSzPts val="2400"/>
              <a:buNone/>
            </a:pPr>
            <a:endParaRPr/>
          </a:p>
          <a:p>
            <a:pPr marL="233362" lvl="0" indent="-80962" algn="l" rtl="0">
              <a:spcBef>
                <a:spcPts val="600"/>
              </a:spcBef>
              <a:spcAft>
                <a:spcPts val="0"/>
              </a:spcAft>
              <a:buSzPts val="2400"/>
              <a:buNone/>
            </a:pPr>
            <a:endParaRPr/>
          </a:p>
        </p:txBody>
      </p:sp>
      <p:sp>
        <p:nvSpPr>
          <p:cNvPr id="494" name="Google Shape;494;p67"/>
          <p:cNvSpPr txBox="1">
            <a:spLocks noGrp="1"/>
          </p:cNvSpPr>
          <p:nvPr>
            <p:ph type="title"/>
          </p:nvPr>
        </p:nvSpPr>
        <p:spPr>
          <a:xfrm>
            <a:off x="687400" y="318050"/>
            <a:ext cx="8224800" cy="1470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Early Warning Indicators</a:t>
            </a:r>
            <a:endParaRPr/>
          </a:p>
        </p:txBody>
      </p:sp>
      <p:sp>
        <p:nvSpPr>
          <p:cNvPr id="495" name="Google Shape;495;p67"/>
          <p:cNvSpPr/>
          <p:nvPr/>
        </p:nvSpPr>
        <p:spPr>
          <a:xfrm>
            <a:off x="3272550" y="2870975"/>
            <a:ext cx="2818800" cy="1702500"/>
          </a:xfrm>
          <a:prstGeom prst="roundRect">
            <a:avLst>
              <a:gd name="adj" fmla="val 16667"/>
            </a:avLst>
          </a:prstGeom>
          <a:solidFill>
            <a:schemeClr val="accent1"/>
          </a:solidFill>
          <a:ln w="25400" cap="flat" cmpd="sng">
            <a:solidFill>
              <a:srgbClr val="3656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a:solidFill>
                  <a:schemeClr val="lt1"/>
                </a:solidFill>
                <a:latin typeface="Arial"/>
                <a:ea typeface="Arial"/>
                <a:cs typeface="Arial"/>
                <a:sym typeface="Arial"/>
              </a:rPr>
              <a:t>Behavior (suspension)</a:t>
            </a:r>
            <a:endParaRPr/>
          </a:p>
        </p:txBody>
      </p:sp>
      <p:sp>
        <p:nvSpPr>
          <p:cNvPr id="496" name="Google Shape;496;p67"/>
          <p:cNvSpPr/>
          <p:nvPr/>
        </p:nvSpPr>
        <p:spPr>
          <a:xfrm>
            <a:off x="6222600" y="2870975"/>
            <a:ext cx="2818800" cy="1702500"/>
          </a:xfrm>
          <a:prstGeom prst="roundRect">
            <a:avLst>
              <a:gd name="adj" fmla="val 16667"/>
            </a:avLst>
          </a:prstGeom>
          <a:solidFill>
            <a:schemeClr val="accent1"/>
          </a:solidFill>
          <a:ln w="25400" cap="flat" cmpd="sng">
            <a:solidFill>
              <a:srgbClr val="3656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a:solidFill>
                  <a:schemeClr val="lt1"/>
                </a:solidFill>
                <a:latin typeface="Arial"/>
                <a:ea typeface="Arial"/>
                <a:cs typeface="Arial"/>
                <a:sym typeface="Arial"/>
              </a:rPr>
              <a:t>Course Proficiency</a:t>
            </a:r>
            <a:r>
              <a:rPr lang="en-US" sz="2800">
                <a:solidFill>
                  <a:schemeClr val="lt1"/>
                </a:solidFill>
              </a:rPr>
              <a:t> </a:t>
            </a:r>
            <a:r>
              <a:rPr lang="en-US" sz="2800" b="0" i="0" u="none" strike="noStrike" cap="none">
                <a:solidFill>
                  <a:schemeClr val="lt1"/>
                </a:solidFill>
                <a:latin typeface="Arial"/>
                <a:ea typeface="Arial"/>
                <a:cs typeface="Arial"/>
                <a:sym typeface="Arial"/>
              </a:rPr>
              <a:t>(GPA)</a:t>
            </a:r>
            <a:endParaRPr/>
          </a:p>
        </p:txBody>
      </p:sp>
      <p:pic>
        <p:nvPicPr>
          <p:cNvPr id="497" name="Google Shape;497;p67"/>
          <p:cNvPicPr preferRelativeResize="0"/>
          <p:nvPr/>
        </p:nvPicPr>
        <p:blipFill>
          <a:blip r:embed="rId3">
            <a:alphaModFix/>
          </a:blip>
          <a:stretch>
            <a:fillRect/>
          </a:stretch>
        </p:blipFill>
        <p:spPr>
          <a:xfrm>
            <a:off x="894899" y="4215020"/>
            <a:ext cx="1572150" cy="1615056"/>
          </a:xfrm>
          <a:prstGeom prst="rect">
            <a:avLst/>
          </a:prstGeom>
          <a:noFill/>
          <a:ln>
            <a:noFill/>
          </a:ln>
        </p:spPr>
      </p:pic>
      <p:pic>
        <p:nvPicPr>
          <p:cNvPr id="498" name="Google Shape;498;p67"/>
          <p:cNvPicPr preferRelativeResize="0"/>
          <p:nvPr/>
        </p:nvPicPr>
        <p:blipFill>
          <a:blip r:embed="rId4">
            <a:alphaModFix/>
          </a:blip>
          <a:stretch>
            <a:fillRect/>
          </a:stretch>
        </p:blipFill>
        <p:spPr>
          <a:xfrm>
            <a:off x="3779577" y="4223612"/>
            <a:ext cx="2040448" cy="1702499"/>
          </a:xfrm>
          <a:prstGeom prst="rect">
            <a:avLst/>
          </a:prstGeom>
          <a:noFill/>
          <a:ln>
            <a:noFill/>
          </a:ln>
        </p:spPr>
      </p:pic>
      <p:pic>
        <p:nvPicPr>
          <p:cNvPr id="499" name="Google Shape;499;p67"/>
          <p:cNvPicPr preferRelativeResize="0"/>
          <p:nvPr/>
        </p:nvPicPr>
        <p:blipFill>
          <a:blip r:embed="rId5">
            <a:alphaModFix/>
          </a:blip>
          <a:stretch>
            <a:fillRect/>
          </a:stretch>
        </p:blipFill>
        <p:spPr>
          <a:xfrm>
            <a:off x="6845914" y="4404300"/>
            <a:ext cx="1572160" cy="1702499"/>
          </a:xfrm>
          <a:prstGeom prst="rect">
            <a:avLst/>
          </a:prstGeom>
          <a:noFill/>
          <a:ln>
            <a:noFill/>
          </a:ln>
        </p:spPr>
      </p:pic>
      <p:sp>
        <p:nvSpPr>
          <p:cNvPr id="500" name="Google Shape;500;p67"/>
          <p:cNvSpPr/>
          <p:nvPr/>
        </p:nvSpPr>
        <p:spPr>
          <a:xfrm>
            <a:off x="322500" y="2870975"/>
            <a:ext cx="2818800" cy="1702500"/>
          </a:xfrm>
          <a:prstGeom prst="roundRect">
            <a:avLst>
              <a:gd name="adj" fmla="val 16667"/>
            </a:avLst>
          </a:prstGeom>
          <a:solidFill>
            <a:schemeClr val="accent1"/>
          </a:solidFill>
          <a:ln w="25400" cap="flat" cmpd="sng">
            <a:solidFill>
              <a:srgbClr val="3656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a:solidFill>
                  <a:schemeClr val="lt1"/>
                </a:solidFill>
                <a:latin typeface="Arial"/>
                <a:ea typeface="Arial"/>
                <a:cs typeface="Arial"/>
                <a:sym typeface="Arial"/>
              </a:rPr>
              <a:t>Attendance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8"/>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29</a:t>
            </a:fld>
            <a:endParaRPr/>
          </a:p>
        </p:txBody>
      </p:sp>
      <p:sp>
        <p:nvSpPr>
          <p:cNvPr id="507" name="Google Shape;507;p68"/>
          <p:cNvSpPr txBox="1">
            <a:spLocks noGrp="1"/>
          </p:cNvSpPr>
          <p:nvPr>
            <p:ph type="body" idx="1"/>
          </p:nvPr>
        </p:nvSpPr>
        <p:spPr>
          <a:xfrm>
            <a:off x="687526" y="2055813"/>
            <a:ext cx="8224800" cy="3852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a:t>Research shows:</a:t>
            </a:r>
            <a:endParaRPr/>
          </a:p>
          <a:p>
            <a:pPr marL="457200" lvl="0" indent="-381000" algn="l" rtl="0">
              <a:spcBef>
                <a:spcPts val="600"/>
              </a:spcBef>
              <a:spcAft>
                <a:spcPts val="0"/>
              </a:spcAft>
              <a:buSzPts val="2400"/>
              <a:buChar char="▪"/>
            </a:pPr>
            <a:r>
              <a:rPr lang="en-US"/>
              <a:t>If a student misses two days in the first full month of school, the student is 65% more likely to have problems with chronic absenteeism</a:t>
            </a:r>
            <a:endParaRPr/>
          </a:p>
          <a:p>
            <a:pPr marL="0" lvl="0" indent="0" algn="l" rtl="0">
              <a:spcBef>
                <a:spcPts val="600"/>
              </a:spcBef>
              <a:spcAft>
                <a:spcPts val="0"/>
              </a:spcAft>
              <a:buNone/>
            </a:pPr>
            <a:endParaRPr/>
          </a:p>
          <a:p>
            <a:pPr marL="0" lvl="0" indent="0" algn="l" rtl="0">
              <a:spcBef>
                <a:spcPts val="600"/>
              </a:spcBef>
              <a:spcAft>
                <a:spcPts val="0"/>
              </a:spcAft>
              <a:buNone/>
            </a:pPr>
            <a:r>
              <a:rPr lang="en-US"/>
              <a:t>Helpful data sources:</a:t>
            </a:r>
            <a:endParaRPr/>
          </a:p>
          <a:p>
            <a:pPr marL="457200" lvl="0" indent="-381000" algn="l" rtl="0">
              <a:spcBef>
                <a:spcPts val="600"/>
              </a:spcBef>
              <a:spcAft>
                <a:spcPts val="0"/>
              </a:spcAft>
              <a:buSzPts val="2400"/>
              <a:buChar char="▪"/>
            </a:pPr>
            <a:r>
              <a:rPr lang="en-US"/>
              <a:t>Daily attendance reports</a:t>
            </a:r>
            <a:endParaRPr/>
          </a:p>
          <a:p>
            <a:pPr marL="457200" lvl="0" indent="-381000" algn="l" rtl="0">
              <a:spcBef>
                <a:spcPts val="0"/>
              </a:spcBef>
              <a:spcAft>
                <a:spcPts val="0"/>
              </a:spcAft>
              <a:buSzPts val="2400"/>
              <a:buChar char="▪"/>
            </a:pPr>
            <a:r>
              <a:rPr lang="en-US"/>
              <a:t>Number of tardies</a:t>
            </a:r>
            <a:endParaRPr/>
          </a:p>
        </p:txBody>
      </p:sp>
      <p:sp>
        <p:nvSpPr>
          <p:cNvPr id="508" name="Google Shape;508;p68"/>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Attendance</a:t>
            </a:r>
            <a:endParaRPr/>
          </a:p>
        </p:txBody>
      </p:sp>
      <p:pic>
        <p:nvPicPr>
          <p:cNvPr id="509" name="Google Shape;509;p68"/>
          <p:cNvPicPr preferRelativeResize="0"/>
          <p:nvPr/>
        </p:nvPicPr>
        <p:blipFill>
          <a:blip r:embed="rId3">
            <a:alphaModFix/>
          </a:blip>
          <a:stretch>
            <a:fillRect/>
          </a:stretch>
        </p:blipFill>
        <p:spPr>
          <a:xfrm>
            <a:off x="6643705" y="3473450"/>
            <a:ext cx="1595850" cy="2308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3</a:t>
            </a:fld>
            <a:endParaRPr>
              <a:solidFill>
                <a:srgbClr val="BFBFBF"/>
              </a:solidFill>
            </a:endParaRPr>
          </a:p>
        </p:txBody>
      </p:sp>
      <p:pic>
        <p:nvPicPr>
          <p:cNvPr id="226" name="Google Shape;226;p42"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227" name="Google Shape;227;p42"/>
          <p:cNvSpPr txBox="1">
            <a:spLocks noGrp="1"/>
          </p:cNvSpPr>
          <p:nvPr>
            <p:ph type="body" idx="1"/>
          </p:nvPr>
        </p:nvSpPr>
        <p:spPr>
          <a:xfrm>
            <a:off x="687527" y="2055813"/>
            <a:ext cx="8050800" cy="3509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2600"/>
              <a:buNone/>
            </a:pPr>
            <a:r>
              <a:rPr lang="en-US" sz="2600"/>
              <a:t>Participants will be able to:</a:t>
            </a:r>
            <a:endParaRPr/>
          </a:p>
          <a:p>
            <a:pPr marL="457200" lvl="0" indent="-381000" algn="l" rtl="0">
              <a:spcBef>
                <a:spcPts val="1200"/>
              </a:spcBef>
              <a:spcAft>
                <a:spcPts val="0"/>
              </a:spcAft>
              <a:buSzPts val="2400"/>
              <a:buChar char="▪"/>
            </a:pPr>
            <a:r>
              <a:rPr lang="en-US"/>
              <a:t>Identify and explain Early Warning Indicators within an Early Warning System.</a:t>
            </a:r>
            <a:endParaRPr/>
          </a:p>
          <a:p>
            <a:pPr marL="457200" lvl="0" indent="-381000" algn="l" rtl="0">
              <a:spcBef>
                <a:spcPts val="0"/>
              </a:spcBef>
              <a:spcAft>
                <a:spcPts val="0"/>
              </a:spcAft>
              <a:buSzPts val="2400"/>
              <a:buChar char="▪"/>
            </a:pPr>
            <a:r>
              <a:rPr lang="en-US"/>
              <a:t>Build an Early Warning Indicator (EWI) Assessment Schedule for the current school year.</a:t>
            </a:r>
            <a:endParaRPr/>
          </a:p>
          <a:p>
            <a:pPr marL="457200" lvl="0" indent="-381000" algn="l" rtl="0">
              <a:spcBef>
                <a:spcPts val="0"/>
              </a:spcBef>
              <a:spcAft>
                <a:spcPts val="0"/>
              </a:spcAft>
              <a:buSzPts val="2400"/>
              <a:buChar char="▪"/>
            </a:pPr>
            <a:r>
              <a:rPr lang="en-US"/>
              <a:t>Use existing data to identify focus area for tiered system of support.</a:t>
            </a:r>
            <a:endParaRPr/>
          </a:p>
          <a:p>
            <a:pPr marL="233362" lvl="0" indent="-80962" algn="l" rtl="0">
              <a:spcBef>
                <a:spcPts val="1200"/>
              </a:spcBef>
              <a:spcAft>
                <a:spcPts val="0"/>
              </a:spcAft>
              <a:buSzPts val="2400"/>
              <a:buNone/>
            </a:pPr>
            <a:endParaRPr/>
          </a:p>
          <a:p>
            <a:pPr marL="0" lvl="0" indent="0" algn="l" rtl="0">
              <a:spcBef>
                <a:spcPts val="1200"/>
              </a:spcBef>
              <a:spcAft>
                <a:spcPts val="0"/>
              </a:spcAft>
              <a:buSzPts val="2400"/>
              <a:buNone/>
            </a:pPr>
            <a:endParaRPr/>
          </a:p>
          <a:p>
            <a:pPr marL="233362" lvl="0" indent="-80962" algn="l" rtl="0">
              <a:spcBef>
                <a:spcPts val="600"/>
              </a:spcBef>
              <a:spcAft>
                <a:spcPts val="0"/>
              </a:spcAft>
              <a:buSzPts val="2400"/>
              <a:buNone/>
            </a:pPr>
            <a:endParaRPr/>
          </a:p>
        </p:txBody>
      </p:sp>
      <p:sp>
        <p:nvSpPr>
          <p:cNvPr id="228" name="Google Shape;228;p4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Module 12 Objectives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9"/>
          <p:cNvSpPr txBox="1"/>
          <p:nvPr/>
        </p:nvSpPr>
        <p:spPr>
          <a:xfrm>
            <a:off x="5521775" y="1359875"/>
            <a:ext cx="3622200" cy="723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69"/>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30</a:t>
            </a:fld>
            <a:endParaRPr/>
          </a:p>
        </p:txBody>
      </p:sp>
      <p:pic>
        <p:nvPicPr>
          <p:cNvPr id="517" name="Google Shape;517;p69"/>
          <p:cNvPicPr preferRelativeResize="0"/>
          <p:nvPr/>
        </p:nvPicPr>
        <p:blipFill rotWithShape="1">
          <a:blip r:embed="rId3">
            <a:alphaModFix/>
          </a:blip>
          <a:srcRect t="8645" b="6262"/>
          <a:stretch/>
        </p:blipFill>
        <p:spPr>
          <a:xfrm>
            <a:off x="134300" y="362375"/>
            <a:ext cx="4321050" cy="1049075"/>
          </a:xfrm>
          <a:prstGeom prst="rect">
            <a:avLst/>
          </a:prstGeom>
          <a:noFill/>
          <a:ln>
            <a:noFill/>
          </a:ln>
        </p:spPr>
      </p:pic>
      <p:pic>
        <p:nvPicPr>
          <p:cNvPr id="518" name="Google Shape;518;p69"/>
          <p:cNvPicPr preferRelativeResize="0"/>
          <p:nvPr/>
        </p:nvPicPr>
        <p:blipFill rotWithShape="1">
          <a:blip r:embed="rId4">
            <a:alphaModFix/>
          </a:blip>
          <a:srcRect t="2733" b="-9"/>
          <a:stretch/>
        </p:blipFill>
        <p:spPr>
          <a:xfrm>
            <a:off x="134300" y="1506137"/>
            <a:ext cx="7168600" cy="4302925"/>
          </a:xfrm>
          <a:prstGeom prst="rect">
            <a:avLst/>
          </a:prstGeom>
          <a:noFill/>
          <a:ln>
            <a:noFill/>
          </a:ln>
        </p:spPr>
      </p:pic>
      <p:sp>
        <p:nvSpPr>
          <p:cNvPr id="519" name="Google Shape;519;p69"/>
          <p:cNvSpPr txBox="1"/>
          <p:nvPr/>
        </p:nvSpPr>
        <p:spPr>
          <a:xfrm>
            <a:off x="5828475" y="1099725"/>
            <a:ext cx="3171600" cy="2756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385878"/>
                </a:solidFill>
              </a:rPr>
              <a:t>Chronic absence</a:t>
            </a:r>
            <a:r>
              <a:rPr lang="en-US" sz="2400">
                <a:solidFill>
                  <a:srgbClr val="385878"/>
                </a:solidFill>
              </a:rPr>
              <a:t> is defined as missing </a:t>
            </a:r>
            <a:r>
              <a:rPr lang="en-US" sz="2400" u="sng">
                <a:solidFill>
                  <a:srgbClr val="385878"/>
                </a:solidFill>
              </a:rPr>
              <a:t>10% or more </a:t>
            </a:r>
            <a:r>
              <a:rPr lang="en-US" sz="2400">
                <a:solidFill>
                  <a:srgbClr val="385878"/>
                </a:solidFill>
              </a:rPr>
              <a:t>of the school year </a:t>
            </a:r>
            <a:r>
              <a:rPr lang="en-US" sz="2400" u="sng">
                <a:solidFill>
                  <a:srgbClr val="385878"/>
                </a:solidFill>
              </a:rPr>
              <a:t>for any reason</a:t>
            </a:r>
            <a:r>
              <a:rPr lang="en-US" sz="2400">
                <a:solidFill>
                  <a:srgbClr val="385878"/>
                </a:solidFill>
              </a:rPr>
              <a:t> - excused, unexcused, and suspensions</a:t>
            </a:r>
            <a:endParaRPr sz="2400">
              <a:solidFill>
                <a:srgbClr val="385878"/>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0"/>
          <p:cNvSpPr txBox="1"/>
          <p:nvPr/>
        </p:nvSpPr>
        <p:spPr>
          <a:xfrm>
            <a:off x="7252700" y="1403700"/>
            <a:ext cx="1891200" cy="766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6" name="Google Shape;526;p70"/>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31</a:t>
            </a:fld>
            <a:endParaRPr/>
          </a:p>
        </p:txBody>
      </p:sp>
      <p:pic>
        <p:nvPicPr>
          <p:cNvPr id="527" name="Google Shape;527;p70" title="Chart"/>
          <p:cNvPicPr preferRelativeResize="0"/>
          <p:nvPr/>
        </p:nvPicPr>
        <p:blipFill rotWithShape="1">
          <a:blip r:embed="rId3">
            <a:alphaModFix/>
          </a:blip>
          <a:srcRect t="3564" b="2635"/>
          <a:stretch/>
        </p:blipFill>
        <p:spPr>
          <a:xfrm>
            <a:off x="343499" y="893575"/>
            <a:ext cx="8553077" cy="4961275"/>
          </a:xfrm>
          <a:prstGeom prst="rect">
            <a:avLst/>
          </a:prstGeom>
          <a:noFill/>
          <a:ln w="9525" cap="flat" cmpd="sng">
            <a:solidFill>
              <a:srgbClr val="000000"/>
            </a:solidFill>
            <a:prstDash val="solid"/>
            <a:round/>
            <a:headEnd type="none" w="sm" len="sm"/>
            <a:tailEnd type="none" w="sm" len="sm"/>
          </a:ln>
        </p:spPr>
      </p:pic>
      <p:sp>
        <p:nvSpPr>
          <p:cNvPr id="528" name="Google Shape;528;p70"/>
          <p:cNvSpPr txBox="1">
            <a:spLocks noGrp="1"/>
          </p:cNvSpPr>
          <p:nvPr>
            <p:ph type="body" idx="4294967295"/>
          </p:nvPr>
        </p:nvSpPr>
        <p:spPr>
          <a:xfrm>
            <a:off x="7074550" y="5575550"/>
            <a:ext cx="2248200" cy="3555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US" sz="1200"/>
              <a:t>Chang et al., 2018</a:t>
            </a:r>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1"/>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32</a:t>
            </a:fld>
            <a:endParaRPr/>
          </a:p>
        </p:txBody>
      </p:sp>
      <p:sp>
        <p:nvSpPr>
          <p:cNvPr id="535" name="Google Shape;535;p71"/>
          <p:cNvSpPr txBox="1">
            <a:spLocks noGrp="1"/>
          </p:cNvSpPr>
          <p:nvPr>
            <p:ph type="body" idx="1"/>
          </p:nvPr>
        </p:nvSpPr>
        <p:spPr>
          <a:xfrm>
            <a:off x="687525" y="2055825"/>
            <a:ext cx="5733900" cy="38520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US"/>
              <a:t>Identifies Student Engagement as a School Quality and Student Success Indicator (SQSS)</a:t>
            </a:r>
            <a:endParaRPr/>
          </a:p>
          <a:p>
            <a:pPr marL="457200" lvl="0" indent="-381000" algn="l" rtl="0">
              <a:spcBef>
                <a:spcPts val="1000"/>
              </a:spcBef>
              <a:spcAft>
                <a:spcPts val="0"/>
              </a:spcAft>
              <a:buSzPts val="2400"/>
              <a:buChar char="▪"/>
            </a:pPr>
            <a:r>
              <a:rPr lang="en-US"/>
              <a:t>Each student can gain a full point on the Student Engagement indicator by missing less than 5% of school days in a year</a:t>
            </a:r>
            <a:endParaRPr/>
          </a:p>
        </p:txBody>
      </p:sp>
      <p:sp>
        <p:nvSpPr>
          <p:cNvPr id="536" name="Google Shape;536;p71"/>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Arkansas’ Every Student </a:t>
            </a:r>
            <a:endParaRPr/>
          </a:p>
          <a:p>
            <a:pPr marL="0" lvl="0" indent="0" algn="l" rtl="0">
              <a:spcBef>
                <a:spcPts val="0"/>
              </a:spcBef>
              <a:spcAft>
                <a:spcPts val="0"/>
              </a:spcAft>
              <a:buNone/>
            </a:pPr>
            <a:r>
              <a:rPr lang="en-US"/>
              <a:t>Succeeds Act (ESSA)</a:t>
            </a:r>
            <a:endParaRPr/>
          </a:p>
        </p:txBody>
      </p:sp>
      <p:sp>
        <p:nvSpPr>
          <p:cNvPr id="537" name="Google Shape;537;p71"/>
          <p:cNvSpPr txBox="1">
            <a:spLocks noGrp="1"/>
          </p:cNvSpPr>
          <p:nvPr>
            <p:ph type="body" idx="4294967295"/>
          </p:nvPr>
        </p:nvSpPr>
        <p:spPr>
          <a:xfrm>
            <a:off x="687400" y="5582500"/>
            <a:ext cx="8224800" cy="355500"/>
          </a:xfrm>
          <a:prstGeom prst="rect">
            <a:avLst/>
          </a:prstGeom>
        </p:spPr>
        <p:txBody>
          <a:bodyPr spcFirstLastPara="1" wrap="square" lIns="0" tIns="0" rIns="0" bIns="0" anchor="t" anchorCtr="0">
            <a:noAutofit/>
          </a:bodyPr>
          <a:lstStyle/>
          <a:p>
            <a:pPr marL="0" lvl="0" indent="0" algn="r" rtl="0">
              <a:spcBef>
                <a:spcPts val="600"/>
              </a:spcBef>
              <a:spcAft>
                <a:spcPts val="0"/>
              </a:spcAft>
              <a:buNone/>
            </a:pPr>
            <a:r>
              <a:rPr lang="en-US" sz="1200"/>
              <a:t>DESE, 2020</a:t>
            </a:r>
            <a:endParaRPr sz="1200"/>
          </a:p>
        </p:txBody>
      </p:sp>
      <p:pic>
        <p:nvPicPr>
          <p:cNvPr id="538" name="Google Shape;538;p71"/>
          <p:cNvPicPr preferRelativeResize="0"/>
          <p:nvPr/>
        </p:nvPicPr>
        <p:blipFill rotWithShape="1">
          <a:blip r:embed="rId3">
            <a:alphaModFix/>
          </a:blip>
          <a:srcRect l="6025" t="4169" r="5369" b="8057"/>
          <a:stretch/>
        </p:blipFill>
        <p:spPr>
          <a:xfrm>
            <a:off x="6911537" y="2277863"/>
            <a:ext cx="1964625" cy="199655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2"/>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33</a:t>
            </a:fld>
            <a:endParaRPr/>
          </a:p>
        </p:txBody>
      </p:sp>
      <p:sp>
        <p:nvSpPr>
          <p:cNvPr id="545" name="Google Shape;545;p72"/>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Behavior</a:t>
            </a:r>
            <a:endParaRPr/>
          </a:p>
        </p:txBody>
      </p:sp>
      <p:sp>
        <p:nvSpPr>
          <p:cNvPr id="546" name="Google Shape;546;p72"/>
          <p:cNvSpPr txBox="1">
            <a:spLocks noGrp="1"/>
          </p:cNvSpPr>
          <p:nvPr>
            <p:ph type="body" idx="1"/>
          </p:nvPr>
        </p:nvSpPr>
        <p:spPr>
          <a:xfrm>
            <a:off x="695376" y="1971563"/>
            <a:ext cx="8224800" cy="3852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a:t>Research shows:</a:t>
            </a:r>
            <a:endParaRPr/>
          </a:p>
          <a:p>
            <a:pPr marL="457200" lvl="0" indent="-381000" algn="l" rtl="0">
              <a:spcBef>
                <a:spcPts val="600"/>
              </a:spcBef>
              <a:spcAft>
                <a:spcPts val="0"/>
              </a:spcAft>
              <a:buSzPts val="2400"/>
              <a:buChar char="▪"/>
            </a:pPr>
            <a:r>
              <a:rPr lang="en-US"/>
              <a:t>Key metric, but difficult to establish specific flags due to the variation in data collection</a:t>
            </a:r>
            <a:endParaRPr/>
          </a:p>
          <a:p>
            <a:pPr marL="0" lvl="0" indent="0" algn="l" rtl="0">
              <a:spcBef>
                <a:spcPts val="600"/>
              </a:spcBef>
              <a:spcAft>
                <a:spcPts val="0"/>
              </a:spcAft>
              <a:buNone/>
            </a:pPr>
            <a:endParaRPr/>
          </a:p>
          <a:p>
            <a:pPr marL="0" lvl="0" indent="0" algn="l" rtl="0">
              <a:spcBef>
                <a:spcPts val="600"/>
              </a:spcBef>
              <a:spcAft>
                <a:spcPts val="0"/>
              </a:spcAft>
              <a:buNone/>
            </a:pPr>
            <a:r>
              <a:rPr lang="en-US"/>
              <a:t>Helpful data sources:</a:t>
            </a:r>
            <a:endParaRPr/>
          </a:p>
          <a:p>
            <a:pPr marL="457200" lvl="0" indent="-381000" algn="l" rtl="0">
              <a:spcBef>
                <a:spcPts val="600"/>
              </a:spcBef>
              <a:spcAft>
                <a:spcPts val="0"/>
              </a:spcAft>
              <a:buSzPts val="2400"/>
              <a:buChar char="▪"/>
            </a:pPr>
            <a:r>
              <a:rPr lang="en-US"/>
              <a:t>Office disciplinary referrals that impact 80/85/90% attendance </a:t>
            </a:r>
            <a:endParaRPr/>
          </a:p>
          <a:p>
            <a:pPr marL="457200" lvl="0" indent="-381000" algn="l" rtl="0">
              <a:spcBef>
                <a:spcPts val="0"/>
              </a:spcBef>
              <a:spcAft>
                <a:spcPts val="0"/>
              </a:spcAft>
              <a:buSzPts val="2400"/>
              <a:buChar char="▪"/>
            </a:pPr>
            <a:r>
              <a:rPr lang="en-US"/>
              <a:t>Suspension(s) and expulsion(s) that impact course failure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3"/>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34</a:t>
            </a:fld>
            <a:endParaRPr/>
          </a:p>
        </p:txBody>
      </p:sp>
      <p:sp>
        <p:nvSpPr>
          <p:cNvPr id="553" name="Google Shape;553;p73"/>
          <p:cNvSpPr/>
          <p:nvPr/>
        </p:nvSpPr>
        <p:spPr>
          <a:xfrm>
            <a:off x="599600" y="1705125"/>
            <a:ext cx="8544300" cy="431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4" name="Google Shape;554;p73"/>
          <p:cNvPicPr preferRelativeResize="0"/>
          <p:nvPr/>
        </p:nvPicPr>
        <p:blipFill>
          <a:blip r:embed="rId3">
            <a:alphaModFix/>
          </a:blip>
          <a:stretch>
            <a:fillRect/>
          </a:stretch>
        </p:blipFill>
        <p:spPr>
          <a:xfrm>
            <a:off x="1114550" y="1330375"/>
            <a:ext cx="6939625" cy="4563050"/>
          </a:xfrm>
          <a:prstGeom prst="rect">
            <a:avLst/>
          </a:prstGeom>
          <a:noFill/>
          <a:ln>
            <a:noFill/>
          </a:ln>
        </p:spPr>
      </p:pic>
      <p:pic>
        <p:nvPicPr>
          <p:cNvPr id="555" name="Google Shape;555;p73"/>
          <p:cNvPicPr preferRelativeResize="0"/>
          <p:nvPr/>
        </p:nvPicPr>
        <p:blipFill rotWithShape="1">
          <a:blip r:embed="rId4">
            <a:alphaModFix/>
          </a:blip>
          <a:srcRect l="3640" t="13515" r="3954" b="13507"/>
          <a:stretch/>
        </p:blipFill>
        <p:spPr>
          <a:xfrm>
            <a:off x="152400" y="408100"/>
            <a:ext cx="3670100" cy="1144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4"/>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35</a:t>
            </a:fld>
            <a:endParaRPr/>
          </a:p>
        </p:txBody>
      </p:sp>
      <p:sp>
        <p:nvSpPr>
          <p:cNvPr id="562" name="Google Shape;562;p74"/>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Course Proficiency/Course Accrual</a:t>
            </a:r>
            <a:endParaRPr/>
          </a:p>
        </p:txBody>
      </p:sp>
      <p:sp>
        <p:nvSpPr>
          <p:cNvPr id="563" name="Google Shape;563;p74"/>
          <p:cNvSpPr txBox="1">
            <a:spLocks noGrp="1"/>
          </p:cNvSpPr>
          <p:nvPr>
            <p:ph type="body" idx="1"/>
          </p:nvPr>
        </p:nvSpPr>
        <p:spPr>
          <a:xfrm>
            <a:off x="695376" y="1971563"/>
            <a:ext cx="8224800" cy="3852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a:t>Research shows:</a:t>
            </a:r>
            <a:endParaRPr/>
          </a:p>
          <a:p>
            <a:pPr marL="457200" lvl="0" indent="-381000" algn="l" rtl="0">
              <a:spcBef>
                <a:spcPts val="600"/>
              </a:spcBef>
              <a:spcAft>
                <a:spcPts val="0"/>
              </a:spcAft>
              <a:buSzPts val="2400"/>
              <a:buChar char="▪"/>
            </a:pPr>
            <a:r>
              <a:rPr lang="en-US"/>
              <a:t>Grade Point Average (GPA) and course proficiency are key data points</a:t>
            </a:r>
            <a:endParaRPr/>
          </a:p>
          <a:p>
            <a:pPr marL="0" lvl="0" indent="0" algn="l" rtl="0">
              <a:spcBef>
                <a:spcPts val="600"/>
              </a:spcBef>
              <a:spcAft>
                <a:spcPts val="0"/>
              </a:spcAft>
              <a:buNone/>
            </a:pPr>
            <a:endParaRPr/>
          </a:p>
          <a:p>
            <a:pPr marL="0" lvl="0" indent="0" algn="l" rtl="0">
              <a:spcBef>
                <a:spcPts val="600"/>
              </a:spcBef>
              <a:spcAft>
                <a:spcPts val="0"/>
              </a:spcAft>
              <a:buNone/>
            </a:pPr>
            <a:r>
              <a:rPr lang="en-US"/>
              <a:t>Helpful data sources:</a:t>
            </a:r>
            <a:endParaRPr/>
          </a:p>
          <a:p>
            <a:pPr marL="457200" lvl="0" indent="-381000" algn="l" rtl="0">
              <a:spcBef>
                <a:spcPts val="600"/>
              </a:spcBef>
              <a:spcAft>
                <a:spcPts val="0"/>
              </a:spcAft>
              <a:buSzPts val="2400"/>
              <a:buChar char="▪"/>
            </a:pPr>
            <a:r>
              <a:rPr lang="en-US"/>
              <a:t>GPA (below 2.0 GPA on a 4.0 scale)</a:t>
            </a:r>
            <a:endParaRPr/>
          </a:p>
          <a:p>
            <a:pPr marL="457200" lvl="0" indent="-381000" algn="l" rtl="0">
              <a:spcBef>
                <a:spcPts val="0"/>
              </a:spcBef>
              <a:spcAft>
                <a:spcPts val="0"/>
              </a:spcAft>
              <a:buSzPts val="2400"/>
              <a:buChar char="▪"/>
            </a:pPr>
            <a:r>
              <a:rPr lang="en-US"/>
              <a:t>Course proficiency fails (1+ in the first marking period)</a:t>
            </a:r>
            <a:endParaRPr/>
          </a:p>
          <a:p>
            <a:pPr marL="457200" lvl="0" indent="-381000" algn="l" rtl="0">
              <a:spcBef>
                <a:spcPts val="0"/>
              </a:spcBef>
              <a:spcAft>
                <a:spcPts val="0"/>
              </a:spcAft>
              <a:buSzPts val="2400"/>
              <a:buChar char="▪"/>
            </a:pPr>
            <a:r>
              <a:rPr lang="en-US"/>
              <a:t>Elective course fails (1+ in the first marking period)</a:t>
            </a:r>
            <a:endParaRPr/>
          </a:p>
          <a:p>
            <a:pPr marL="457200" lvl="0" indent="-381000" algn="l" rtl="0">
              <a:spcBef>
                <a:spcPts val="0"/>
              </a:spcBef>
              <a:spcAft>
                <a:spcPts val="0"/>
              </a:spcAft>
              <a:buSzPts val="2400"/>
              <a:buChar char="▪"/>
            </a:pPr>
            <a:r>
              <a:rPr lang="en-US"/>
              <a:t>Age/credit discrepancy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5"/>
          <p:cNvSpPr txBox="1"/>
          <p:nvPr/>
        </p:nvSpPr>
        <p:spPr>
          <a:xfrm>
            <a:off x="482350" y="1600900"/>
            <a:ext cx="8661600" cy="525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p75"/>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36</a:t>
            </a:fld>
            <a:endParaRPr/>
          </a:p>
        </p:txBody>
      </p:sp>
      <p:pic>
        <p:nvPicPr>
          <p:cNvPr id="571" name="Google Shape;571;p75"/>
          <p:cNvPicPr preferRelativeResize="0"/>
          <p:nvPr/>
        </p:nvPicPr>
        <p:blipFill>
          <a:blip r:embed="rId3">
            <a:alphaModFix/>
          </a:blip>
          <a:stretch>
            <a:fillRect/>
          </a:stretch>
        </p:blipFill>
        <p:spPr>
          <a:xfrm>
            <a:off x="1681012" y="1373188"/>
            <a:ext cx="5950282" cy="4448980"/>
          </a:xfrm>
          <a:prstGeom prst="rect">
            <a:avLst/>
          </a:prstGeom>
          <a:noFill/>
          <a:ln>
            <a:noFill/>
          </a:ln>
        </p:spPr>
      </p:pic>
      <p:pic>
        <p:nvPicPr>
          <p:cNvPr id="572" name="Google Shape;572;p75"/>
          <p:cNvPicPr preferRelativeResize="0"/>
          <p:nvPr/>
        </p:nvPicPr>
        <p:blipFill>
          <a:blip r:embed="rId4">
            <a:alphaModFix/>
          </a:blip>
          <a:stretch>
            <a:fillRect/>
          </a:stretch>
        </p:blipFill>
        <p:spPr>
          <a:xfrm>
            <a:off x="337275" y="485052"/>
            <a:ext cx="4796849" cy="886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37</a:t>
            </a:fld>
            <a:endParaRPr/>
          </a:p>
        </p:txBody>
      </p:sp>
      <p:sp>
        <p:nvSpPr>
          <p:cNvPr id="579" name="Google Shape;579;p76"/>
          <p:cNvSpPr txBox="1">
            <a:spLocks noGrp="1"/>
          </p:cNvSpPr>
          <p:nvPr>
            <p:ph type="body" idx="1"/>
          </p:nvPr>
        </p:nvSpPr>
        <p:spPr>
          <a:xfrm>
            <a:off x="687526" y="2055813"/>
            <a:ext cx="8224800" cy="38520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US"/>
              <a:t>85% of students with 0 semester failures in their freshman year graduated in 4 years</a:t>
            </a:r>
            <a:endParaRPr/>
          </a:p>
          <a:p>
            <a:pPr marL="457200" lvl="0" indent="-381000" algn="l" rtl="0">
              <a:spcBef>
                <a:spcPts val="1000"/>
              </a:spcBef>
              <a:spcAft>
                <a:spcPts val="0"/>
              </a:spcAft>
              <a:buSzPts val="2400"/>
              <a:buChar char="▪"/>
            </a:pPr>
            <a:r>
              <a:rPr lang="en-US"/>
              <a:t>70% of students with one semester F during 9th-grade graduated in 4 years</a:t>
            </a:r>
            <a:endParaRPr/>
          </a:p>
          <a:p>
            <a:pPr marL="457200" lvl="0" indent="-381000" algn="l" rtl="0">
              <a:spcBef>
                <a:spcPts val="1000"/>
              </a:spcBef>
              <a:spcAft>
                <a:spcPts val="0"/>
              </a:spcAft>
              <a:buSzPts val="2400"/>
              <a:buChar char="▪"/>
            </a:pPr>
            <a:r>
              <a:rPr lang="en-US"/>
              <a:t>Only 55% of students with two semester Fs in 9th-grade graduated in 4 years</a:t>
            </a:r>
            <a:endParaRPr/>
          </a:p>
          <a:p>
            <a:pPr marL="457200" lvl="0" indent="-381000" algn="l" rtl="0">
              <a:spcBef>
                <a:spcPts val="1000"/>
              </a:spcBef>
              <a:spcAft>
                <a:spcPts val="1000"/>
              </a:spcAft>
              <a:buSzPts val="2400"/>
              <a:buChar char="▪"/>
            </a:pPr>
            <a:r>
              <a:rPr lang="en-US"/>
              <a:t>Students with 3 or more semester Fs are not likely to graduate from high school</a:t>
            </a:r>
            <a:endParaRPr/>
          </a:p>
        </p:txBody>
      </p:sp>
      <p:sp>
        <p:nvSpPr>
          <p:cNvPr id="580" name="Google Shape;580;p76"/>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9th-Grade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7"/>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38</a:t>
            </a:fld>
            <a:endParaRPr/>
          </a:p>
        </p:txBody>
      </p:sp>
      <p:sp>
        <p:nvSpPr>
          <p:cNvPr id="587" name="Google Shape;587;p77"/>
          <p:cNvSpPr txBox="1">
            <a:spLocks noGrp="1"/>
          </p:cNvSpPr>
          <p:nvPr>
            <p:ph type="title"/>
          </p:nvPr>
        </p:nvSpPr>
        <p:spPr>
          <a:xfrm>
            <a:off x="687400" y="283025"/>
            <a:ext cx="8224800" cy="774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EWI: Middle School</a:t>
            </a:r>
            <a:endParaRPr>
              <a:latin typeface="Arial Narrow"/>
              <a:ea typeface="Arial Narrow"/>
              <a:cs typeface="Arial Narrow"/>
              <a:sym typeface="Arial Narrow"/>
            </a:endParaRPr>
          </a:p>
        </p:txBody>
      </p:sp>
      <p:graphicFrame>
        <p:nvGraphicFramePr>
          <p:cNvPr id="588" name="Google Shape;588;p77"/>
          <p:cNvGraphicFramePr/>
          <p:nvPr/>
        </p:nvGraphicFramePr>
        <p:xfrm>
          <a:off x="157000" y="1127450"/>
          <a:ext cx="8755200" cy="4730125"/>
        </p:xfrm>
        <a:graphic>
          <a:graphicData uri="http://schemas.openxmlformats.org/drawingml/2006/table">
            <a:tbl>
              <a:tblPr>
                <a:noFill/>
                <a:tableStyleId>{4BD3257E-1E01-42CA-A82A-8727AED628A0}</a:tableStyleId>
              </a:tblPr>
              <a:tblGrid>
                <a:gridCol w="3624725">
                  <a:extLst>
                    <a:ext uri="{9D8B030D-6E8A-4147-A177-3AD203B41FA5}">
                      <a16:colId xmlns:a16="http://schemas.microsoft.com/office/drawing/2014/main" val="20000"/>
                    </a:ext>
                  </a:extLst>
                </a:gridCol>
                <a:gridCol w="1417775">
                  <a:extLst>
                    <a:ext uri="{9D8B030D-6E8A-4147-A177-3AD203B41FA5}">
                      <a16:colId xmlns:a16="http://schemas.microsoft.com/office/drawing/2014/main" val="20001"/>
                    </a:ext>
                  </a:extLst>
                </a:gridCol>
                <a:gridCol w="3712700">
                  <a:extLst>
                    <a:ext uri="{9D8B030D-6E8A-4147-A177-3AD203B41FA5}">
                      <a16:colId xmlns:a16="http://schemas.microsoft.com/office/drawing/2014/main" val="20002"/>
                    </a:ext>
                  </a:extLst>
                </a:gridCol>
              </a:tblGrid>
              <a:tr h="946025">
                <a:tc>
                  <a:txBody>
                    <a:bodyPr/>
                    <a:lstStyle/>
                    <a:p>
                      <a:pPr marL="0" lvl="0" indent="0" algn="ctr" rtl="0">
                        <a:spcBef>
                          <a:spcPts val="0"/>
                        </a:spcBef>
                        <a:spcAft>
                          <a:spcPts val="0"/>
                        </a:spcAft>
                        <a:buNone/>
                      </a:pPr>
                      <a:r>
                        <a:rPr lang="en-US" sz="2400" b="1">
                          <a:solidFill>
                            <a:srgbClr val="25496F"/>
                          </a:solidFill>
                        </a:rPr>
                        <a:t>Indicator</a:t>
                      </a:r>
                      <a:endParaRPr sz="2400" b="1">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sz="2400" b="1">
                          <a:solidFill>
                            <a:srgbClr val="25496F"/>
                          </a:solidFill>
                        </a:rPr>
                        <a:t>Grade Range</a:t>
                      </a:r>
                      <a:endParaRPr sz="2400" b="1">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sz="2400" b="1">
                          <a:solidFill>
                            <a:srgbClr val="25496F"/>
                          </a:solidFill>
                        </a:rPr>
                        <a:t>Cut Point</a:t>
                      </a:r>
                      <a:endParaRPr sz="2400" b="1">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946025">
                <a:tc>
                  <a:txBody>
                    <a:bodyPr/>
                    <a:lstStyle/>
                    <a:p>
                      <a:pPr marL="0" lvl="0" indent="0" algn="l" rtl="0">
                        <a:spcBef>
                          <a:spcPts val="0"/>
                        </a:spcBef>
                        <a:spcAft>
                          <a:spcPts val="0"/>
                        </a:spcAft>
                        <a:buNone/>
                      </a:pPr>
                      <a:r>
                        <a:rPr lang="en-US" sz="2200">
                          <a:solidFill>
                            <a:srgbClr val="25496F"/>
                          </a:solidFill>
                        </a:rPr>
                        <a:t>Days Absent</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200">
                          <a:solidFill>
                            <a:srgbClr val="25496F"/>
                          </a:solidFill>
                        </a:rPr>
                        <a:t>6 - 9</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rgbClr val="25496F"/>
                          </a:solidFill>
                        </a:rPr>
                        <a:t>More than 9 per quarter, more than 36 per year</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46025">
                <a:tc>
                  <a:txBody>
                    <a:bodyPr/>
                    <a:lstStyle/>
                    <a:p>
                      <a:pPr marL="0" lvl="0" indent="0" algn="l" rtl="0">
                        <a:spcBef>
                          <a:spcPts val="0"/>
                        </a:spcBef>
                        <a:spcAft>
                          <a:spcPts val="0"/>
                        </a:spcAft>
                        <a:buNone/>
                      </a:pPr>
                      <a:r>
                        <a:rPr lang="en-US" sz="2200">
                          <a:solidFill>
                            <a:srgbClr val="25496F"/>
                          </a:solidFill>
                        </a:rPr>
                        <a:t>Office Referrals</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200">
                          <a:solidFill>
                            <a:srgbClr val="25496F"/>
                          </a:solidFill>
                        </a:rPr>
                        <a:t>6 - 9</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rgbClr val="25496F"/>
                          </a:solidFill>
                        </a:rPr>
                        <a:t>More than two per quarter, more than six per year</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46025">
                <a:tc>
                  <a:txBody>
                    <a:bodyPr/>
                    <a:lstStyle/>
                    <a:p>
                      <a:pPr marL="0" lvl="0" indent="0" algn="l" rtl="0">
                        <a:spcBef>
                          <a:spcPts val="0"/>
                        </a:spcBef>
                        <a:spcAft>
                          <a:spcPts val="0"/>
                        </a:spcAft>
                        <a:buNone/>
                      </a:pPr>
                      <a:r>
                        <a:rPr lang="en-US" sz="2200">
                          <a:solidFill>
                            <a:srgbClr val="25496F"/>
                          </a:solidFill>
                        </a:rPr>
                        <a:t>Suspensions</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200">
                          <a:solidFill>
                            <a:srgbClr val="25496F"/>
                          </a:solidFill>
                        </a:rPr>
                        <a:t>6 - 9</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rgbClr val="25496F"/>
                          </a:solidFill>
                        </a:rPr>
                        <a:t>More than one per quarter, more than two per year</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946025">
                <a:tc>
                  <a:txBody>
                    <a:bodyPr/>
                    <a:lstStyle/>
                    <a:p>
                      <a:pPr marL="0" lvl="0" indent="0" algn="l" rtl="0">
                        <a:spcBef>
                          <a:spcPts val="0"/>
                        </a:spcBef>
                        <a:spcAft>
                          <a:spcPts val="0"/>
                        </a:spcAft>
                        <a:buNone/>
                      </a:pPr>
                      <a:r>
                        <a:rPr lang="en-US" sz="2200">
                          <a:solidFill>
                            <a:srgbClr val="25496F"/>
                          </a:solidFill>
                        </a:rPr>
                        <a:t>Course Failures: </a:t>
                      </a:r>
                      <a:endParaRPr sz="2200">
                        <a:solidFill>
                          <a:srgbClr val="25496F"/>
                        </a:solidFill>
                      </a:endParaRPr>
                    </a:p>
                    <a:p>
                      <a:pPr marL="0" lvl="0" indent="0" algn="l" rtl="0">
                        <a:spcBef>
                          <a:spcPts val="0"/>
                        </a:spcBef>
                        <a:spcAft>
                          <a:spcPts val="0"/>
                        </a:spcAft>
                        <a:buNone/>
                      </a:pPr>
                      <a:r>
                        <a:rPr lang="en-US" sz="2200">
                          <a:solidFill>
                            <a:srgbClr val="25496F"/>
                          </a:solidFill>
                        </a:rPr>
                        <a:t>Core Content Areas</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200">
                          <a:solidFill>
                            <a:srgbClr val="25496F"/>
                          </a:solidFill>
                        </a:rPr>
                        <a:t>6 - 8</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2200">
                          <a:solidFill>
                            <a:srgbClr val="25496F"/>
                          </a:solidFill>
                        </a:rPr>
                        <a:t>One or more</a:t>
                      </a:r>
                      <a:endParaRPr sz="22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8"/>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39</a:t>
            </a:fld>
            <a:endParaRPr/>
          </a:p>
        </p:txBody>
      </p:sp>
      <p:sp>
        <p:nvSpPr>
          <p:cNvPr id="595" name="Google Shape;595;p78"/>
          <p:cNvSpPr txBox="1">
            <a:spLocks noGrp="1"/>
          </p:cNvSpPr>
          <p:nvPr>
            <p:ph type="title"/>
          </p:nvPr>
        </p:nvSpPr>
        <p:spPr>
          <a:xfrm>
            <a:off x="687400" y="206825"/>
            <a:ext cx="8224800" cy="774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EWI: High School</a:t>
            </a:r>
            <a:endParaRPr>
              <a:latin typeface="Arial Narrow"/>
              <a:ea typeface="Arial Narrow"/>
              <a:cs typeface="Arial Narrow"/>
              <a:sym typeface="Arial Narrow"/>
            </a:endParaRPr>
          </a:p>
        </p:txBody>
      </p:sp>
      <p:graphicFrame>
        <p:nvGraphicFramePr>
          <p:cNvPr id="596" name="Google Shape;596;p78"/>
          <p:cNvGraphicFramePr/>
          <p:nvPr/>
        </p:nvGraphicFramePr>
        <p:xfrm>
          <a:off x="157000" y="1051250"/>
          <a:ext cx="8856300" cy="4821420"/>
        </p:xfrm>
        <a:graphic>
          <a:graphicData uri="http://schemas.openxmlformats.org/drawingml/2006/table">
            <a:tbl>
              <a:tblPr>
                <a:noFill/>
                <a:tableStyleId>{4BD3257E-1E01-42CA-A82A-8727AED628A0}</a:tableStyleId>
              </a:tblPr>
              <a:tblGrid>
                <a:gridCol w="2948350">
                  <a:extLst>
                    <a:ext uri="{9D8B030D-6E8A-4147-A177-3AD203B41FA5}">
                      <a16:colId xmlns:a16="http://schemas.microsoft.com/office/drawing/2014/main" val="20000"/>
                    </a:ext>
                  </a:extLst>
                </a:gridCol>
                <a:gridCol w="1275550">
                  <a:extLst>
                    <a:ext uri="{9D8B030D-6E8A-4147-A177-3AD203B41FA5}">
                      <a16:colId xmlns:a16="http://schemas.microsoft.com/office/drawing/2014/main" val="20001"/>
                    </a:ext>
                  </a:extLst>
                </a:gridCol>
                <a:gridCol w="4632400">
                  <a:extLst>
                    <a:ext uri="{9D8B030D-6E8A-4147-A177-3AD203B41FA5}">
                      <a16:colId xmlns:a16="http://schemas.microsoft.com/office/drawing/2014/main" val="20002"/>
                    </a:ext>
                  </a:extLst>
                </a:gridCol>
              </a:tblGrid>
              <a:tr h="782350">
                <a:tc>
                  <a:txBody>
                    <a:bodyPr/>
                    <a:lstStyle/>
                    <a:p>
                      <a:pPr marL="0" lvl="0" indent="0" algn="ctr" rtl="0">
                        <a:spcBef>
                          <a:spcPts val="0"/>
                        </a:spcBef>
                        <a:spcAft>
                          <a:spcPts val="0"/>
                        </a:spcAft>
                        <a:buNone/>
                      </a:pPr>
                      <a:r>
                        <a:rPr lang="en-US" sz="2400" b="1">
                          <a:solidFill>
                            <a:srgbClr val="25496F"/>
                          </a:solidFill>
                        </a:rPr>
                        <a:t>Indicator</a:t>
                      </a:r>
                      <a:endParaRPr sz="2400" b="1">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sz="2400" b="1">
                          <a:solidFill>
                            <a:srgbClr val="25496F"/>
                          </a:solidFill>
                        </a:rPr>
                        <a:t>Grade Range</a:t>
                      </a:r>
                      <a:endParaRPr sz="2400" b="1">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US" sz="2400" b="1">
                          <a:solidFill>
                            <a:srgbClr val="25496F"/>
                          </a:solidFill>
                        </a:rPr>
                        <a:t>Cut Point</a:t>
                      </a:r>
                      <a:endParaRPr sz="2400" b="1">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500525">
                <a:tc>
                  <a:txBody>
                    <a:bodyPr/>
                    <a:lstStyle/>
                    <a:p>
                      <a:pPr marL="0" lvl="0" indent="0" algn="l" rtl="0">
                        <a:spcBef>
                          <a:spcPts val="0"/>
                        </a:spcBef>
                        <a:spcAft>
                          <a:spcPts val="0"/>
                        </a:spcAft>
                        <a:buNone/>
                      </a:pPr>
                      <a:r>
                        <a:rPr lang="en-US" sz="1800">
                          <a:solidFill>
                            <a:srgbClr val="25496F"/>
                          </a:solidFill>
                        </a:rPr>
                        <a:t>Missed Instructional Time</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25496F"/>
                          </a:solidFill>
                        </a:rPr>
                        <a:t>9 - 12</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25496F"/>
                          </a:solidFill>
                        </a:rPr>
                        <a:t>10% or more</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77625">
                <a:tc>
                  <a:txBody>
                    <a:bodyPr/>
                    <a:lstStyle/>
                    <a:p>
                      <a:pPr marL="0" lvl="0" indent="0" algn="l" rtl="0">
                        <a:spcBef>
                          <a:spcPts val="0"/>
                        </a:spcBef>
                        <a:spcAft>
                          <a:spcPts val="0"/>
                        </a:spcAft>
                        <a:buNone/>
                      </a:pPr>
                      <a:r>
                        <a:rPr lang="en-US" sz="1800">
                          <a:solidFill>
                            <a:srgbClr val="25496F"/>
                          </a:solidFill>
                        </a:rPr>
                        <a:t>Behavior</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25496F"/>
                          </a:solidFill>
                        </a:rPr>
                        <a:t>9 - 12</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25496F"/>
                          </a:solidFill>
                        </a:rPr>
                        <a:t>Locally validated behavior data (office referrals, suspensions)</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81575">
                <a:tc>
                  <a:txBody>
                    <a:bodyPr/>
                    <a:lstStyle/>
                    <a:p>
                      <a:pPr marL="0" lvl="0" indent="0" algn="l" rtl="0">
                        <a:spcBef>
                          <a:spcPts val="0"/>
                        </a:spcBef>
                        <a:spcAft>
                          <a:spcPts val="0"/>
                        </a:spcAft>
                        <a:buNone/>
                      </a:pPr>
                      <a:r>
                        <a:rPr lang="en-US" sz="1800">
                          <a:solidFill>
                            <a:srgbClr val="25496F"/>
                          </a:solidFill>
                        </a:rPr>
                        <a:t>Grade Point Average</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25496F"/>
                          </a:solidFill>
                        </a:rPr>
                        <a:t>9 - 12</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25496F"/>
                          </a:solidFill>
                        </a:rPr>
                        <a:t>2.0 or lower on a 4.0 scale</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16350">
                <a:tc>
                  <a:txBody>
                    <a:bodyPr/>
                    <a:lstStyle/>
                    <a:p>
                      <a:pPr marL="0" lvl="0" indent="0" algn="l" rtl="0">
                        <a:spcBef>
                          <a:spcPts val="0"/>
                        </a:spcBef>
                        <a:spcAft>
                          <a:spcPts val="0"/>
                        </a:spcAft>
                        <a:buNone/>
                      </a:pPr>
                      <a:r>
                        <a:rPr lang="en-US" sz="1800">
                          <a:solidFill>
                            <a:srgbClr val="25496F"/>
                          </a:solidFill>
                        </a:rPr>
                        <a:t>Course Failures</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25496F"/>
                          </a:solidFill>
                        </a:rPr>
                        <a:t>9 - 12</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25496F"/>
                          </a:solidFill>
                        </a:rPr>
                        <a:t>Any course: One or more</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85250">
                <a:tc>
                  <a:txBody>
                    <a:bodyPr/>
                    <a:lstStyle/>
                    <a:p>
                      <a:pPr marL="0" lvl="0" indent="0" algn="l" rtl="0">
                        <a:spcBef>
                          <a:spcPts val="0"/>
                        </a:spcBef>
                        <a:spcAft>
                          <a:spcPts val="0"/>
                        </a:spcAft>
                        <a:buNone/>
                      </a:pPr>
                      <a:r>
                        <a:rPr lang="en-US" sz="1800">
                          <a:solidFill>
                            <a:srgbClr val="25496F"/>
                          </a:solidFill>
                        </a:rPr>
                        <a:t>Course Failures</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25496F"/>
                          </a:solidFill>
                        </a:rPr>
                        <a:t>9 - 12</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25496F"/>
                          </a:solidFill>
                        </a:rPr>
                        <a:t>Core course: One or more</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845725">
                <a:tc>
                  <a:txBody>
                    <a:bodyPr/>
                    <a:lstStyle/>
                    <a:p>
                      <a:pPr marL="0" lvl="0" indent="0" algn="l" rtl="0">
                        <a:spcBef>
                          <a:spcPts val="0"/>
                        </a:spcBef>
                        <a:spcAft>
                          <a:spcPts val="0"/>
                        </a:spcAft>
                        <a:buNone/>
                      </a:pPr>
                      <a:r>
                        <a:rPr lang="en-US" sz="1800">
                          <a:solidFill>
                            <a:srgbClr val="25496F"/>
                          </a:solidFill>
                        </a:rPr>
                        <a:t>On-Track Indicator</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25496F"/>
                          </a:solidFill>
                        </a:rPr>
                        <a:t>9</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25496F"/>
                          </a:solidFill>
                        </a:rPr>
                        <a:t>Credit deficient for promotion to 10th grade AND one or more failures in core courses</a:t>
                      </a:r>
                      <a:endParaRPr sz="1800">
                        <a:solidFill>
                          <a:srgbClr val="25496F"/>
                        </a:solidFill>
                      </a:endParaRPr>
                    </a:p>
                  </a:txBody>
                  <a:tcPr marL="91425" marR="91425" marT="91425" marB="91425"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4</a:t>
            </a:fld>
            <a:endParaRPr>
              <a:solidFill>
                <a:srgbClr val="BFBFBF"/>
              </a:solidFill>
            </a:endParaRPr>
          </a:p>
        </p:txBody>
      </p:sp>
      <p:pic>
        <p:nvPicPr>
          <p:cNvPr id="235" name="Google Shape;235;p43"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236" name="Google Shape;236;p43"/>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Where is my District or </a:t>
            </a:r>
            <a:endParaRPr/>
          </a:p>
          <a:p>
            <a:pPr marL="0" lvl="0" indent="0" algn="l" rtl="0">
              <a:spcBef>
                <a:spcPts val="0"/>
              </a:spcBef>
              <a:spcAft>
                <a:spcPts val="0"/>
              </a:spcAft>
              <a:buNone/>
            </a:pPr>
            <a:r>
              <a:rPr lang="en-US"/>
              <a:t>School with Early Warning Systems?</a:t>
            </a:r>
            <a:endParaRPr/>
          </a:p>
        </p:txBody>
      </p:sp>
      <p:pic>
        <p:nvPicPr>
          <p:cNvPr id="237" name="Google Shape;237;p43"/>
          <p:cNvPicPr preferRelativeResize="0"/>
          <p:nvPr/>
        </p:nvPicPr>
        <p:blipFill>
          <a:blip r:embed="rId4">
            <a:alphaModFix/>
          </a:blip>
          <a:stretch>
            <a:fillRect/>
          </a:stretch>
        </p:blipFill>
        <p:spPr>
          <a:xfrm>
            <a:off x="160350" y="2491852"/>
            <a:ext cx="8839198" cy="2493395"/>
          </a:xfrm>
          <a:prstGeom prst="rect">
            <a:avLst/>
          </a:prstGeom>
          <a:noFill/>
          <a:ln>
            <a:noFill/>
          </a:ln>
        </p:spPr>
      </p:pic>
      <p:sp>
        <p:nvSpPr>
          <p:cNvPr id="238" name="Google Shape;238;p43"/>
          <p:cNvSpPr/>
          <p:nvPr/>
        </p:nvSpPr>
        <p:spPr>
          <a:xfrm>
            <a:off x="6939451" y="5810550"/>
            <a:ext cx="1815696" cy="1034586"/>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39" name="Google Shape;239;p43"/>
          <p:cNvSpPr txBox="1"/>
          <p:nvPr/>
        </p:nvSpPr>
        <p:spPr>
          <a:xfrm>
            <a:off x="7264550" y="6113900"/>
            <a:ext cx="1165500" cy="39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9"/>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40</a:t>
            </a:fld>
            <a:endParaRPr/>
          </a:p>
        </p:txBody>
      </p:sp>
      <p:sp>
        <p:nvSpPr>
          <p:cNvPr id="603" name="Google Shape;603;p79"/>
          <p:cNvSpPr txBox="1">
            <a:spLocks noGrp="1"/>
          </p:cNvSpPr>
          <p:nvPr>
            <p:ph type="title"/>
          </p:nvPr>
        </p:nvSpPr>
        <p:spPr>
          <a:xfrm>
            <a:off x="677775" y="472949"/>
            <a:ext cx="8224800" cy="1382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Early Warning Indicators: </a:t>
            </a:r>
            <a:endParaRPr>
              <a:latin typeface="Arial Narrow"/>
              <a:ea typeface="Arial Narrow"/>
              <a:cs typeface="Arial Narrow"/>
              <a:sym typeface="Arial Narrow"/>
            </a:endParaRPr>
          </a:p>
          <a:p>
            <a:pPr marL="0" lvl="0" indent="0" algn="l" rtl="0">
              <a:lnSpc>
                <a:spcPct val="90000"/>
              </a:lnSpc>
              <a:spcBef>
                <a:spcPts val="0"/>
              </a:spcBef>
              <a:spcAft>
                <a:spcPts val="0"/>
              </a:spcAft>
              <a:buNone/>
            </a:pPr>
            <a:r>
              <a:rPr lang="en-US">
                <a:latin typeface="Arial Narrow"/>
                <a:ea typeface="Arial Narrow"/>
                <a:cs typeface="Arial Narrow"/>
                <a:sym typeface="Arial Narrow"/>
              </a:rPr>
              <a:t>6</a:t>
            </a:r>
            <a:r>
              <a:rPr lang="en-US" baseline="30000">
                <a:latin typeface="Arial Narrow"/>
                <a:ea typeface="Arial Narrow"/>
                <a:cs typeface="Arial Narrow"/>
                <a:sym typeface="Arial Narrow"/>
              </a:rPr>
              <a:t>th</a:t>
            </a:r>
            <a:r>
              <a:rPr lang="en-US">
                <a:latin typeface="Arial Narrow"/>
                <a:ea typeface="Arial Narrow"/>
                <a:cs typeface="Arial Narrow"/>
                <a:sym typeface="Arial Narrow"/>
              </a:rPr>
              <a:t> – 12</a:t>
            </a:r>
            <a:r>
              <a:rPr lang="en-US" baseline="30000">
                <a:latin typeface="Arial Narrow"/>
                <a:ea typeface="Arial Narrow"/>
                <a:cs typeface="Arial Narrow"/>
                <a:sym typeface="Arial Narrow"/>
              </a:rPr>
              <a:t>th</a:t>
            </a:r>
            <a:r>
              <a:rPr lang="en-US">
                <a:latin typeface="Arial Narrow"/>
                <a:ea typeface="Arial Narrow"/>
                <a:cs typeface="Arial Narrow"/>
                <a:sym typeface="Arial Narrow"/>
              </a:rPr>
              <a:t> Grades</a:t>
            </a:r>
            <a:endParaRPr>
              <a:latin typeface="Arial Narrow"/>
              <a:ea typeface="Arial Narrow"/>
              <a:cs typeface="Arial Narrow"/>
              <a:sym typeface="Arial Narrow"/>
            </a:endParaRPr>
          </a:p>
        </p:txBody>
      </p:sp>
      <p:graphicFrame>
        <p:nvGraphicFramePr>
          <p:cNvPr id="604" name="Google Shape;604;p79"/>
          <p:cNvGraphicFramePr/>
          <p:nvPr/>
        </p:nvGraphicFramePr>
        <p:xfrm>
          <a:off x="236414" y="1951559"/>
          <a:ext cx="8805875" cy="3737990"/>
        </p:xfrm>
        <a:graphic>
          <a:graphicData uri="http://schemas.openxmlformats.org/drawingml/2006/table">
            <a:tbl>
              <a:tblPr firstRow="1" bandRow="1">
                <a:noFill/>
                <a:tableStyleId>{6F5AC3F5-6081-4E23-816C-5308B88C5570}</a:tableStyleId>
              </a:tblPr>
              <a:tblGrid>
                <a:gridCol w="5529600">
                  <a:extLst>
                    <a:ext uri="{9D8B030D-6E8A-4147-A177-3AD203B41FA5}">
                      <a16:colId xmlns:a16="http://schemas.microsoft.com/office/drawing/2014/main" val="20000"/>
                    </a:ext>
                  </a:extLst>
                </a:gridCol>
                <a:gridCol w="453825">
                  <a:extLst>
                    <a:ext uri="{9D8B030D-6E8A-4147-A177-3AD203B41FA5}">
                      <a16:colId xmlns:a16="http://schemas.microsoft.com/office/drawing/2014/main" val="20001"/>
                    </a:ext>
                  </a:extLst>
                </a:gridCol>
                <a:gridCol w="411325">
                  <a:extLst>
                    <a:ext uri="{9D8B030D-6E8A-4147-A177-3AD203B41FA5}">
                      <a16:colId xmlns:a16="http://schemas.microsoft.com/office/drawing/2014/main" val="20002"/>
                    </a:ext>
                  </a:extLst>
                </a:gridCol>
                <a:gridCol w="439675">
                  <a:extLst>
                    <a:ext uri="{9D8B030D-6E8A-4147-A177-3AD203B41FA5}">
                      <a16:colId xmlns:a16="http://schemas.microsoft.com/office/drawing/2014/main" val="20003"/>
                    </a:ext>
                  </a:extLst>
                </a:gridCol>
                <a:gridCol w="439675">
                  <a:extLst>
                    <a:ext uri="{9D8B030D-6E8A-4147-A177-3AD203B41FA5}">
                      <a16:colId xmlns:a16="http://schemas.microsoft.com/office/drawing/2014/main" val="20004"/>
                    </a:ext>
                  </a:extLst>
                </a:gridCol>
                <a:gridCol w="503000">
                  <a:extLst>
                    <a:ext uri="{9D8B030D-6E8A-4147-A177-3AD203B41FA5}">
                      <a16:colId xmlns:a16="http://schemas.microsoft.com/office/drawing/2014/main" val="20005"/>
                    </a:ext>
                  </a:extLst>
                </a:gridCol>
                <a:gridCol w="561500">
                  <a:extLst>
                    <a:ext uri="{9D8B030D-6E8A-4147-A177-3AD203B41FA5}">
                      <a16:colId xmlns:a16="http://schemas.microsoft.com/office/drawing/2014/main" val="20006"/>
                    </a:ext>
                  </a:extLst>
                </a:gridCol>
                <a:gridCol w="467275">
                  <a:extLst>
                    <a:ext uri="{9D8B030D-6E8A-4147-A177-3AD203B41FA5}">
                      <a16:colId xmlns:a16="http://schemas.microsoft.com/office/drawing/2014/main" val="20007"/>
                    </a:ext>
                  </a:extLst>
                </a:gridCol>
              </a:tblGrid>
              <a:tr h="346750">
                <a:tc>
                  <a:txBody>
                    <a:bodyPr/>
                    <a:lstStyle/>
                    <a:p>
                      <a:pPr marL="0" marR="0" lvl="0" indent="0" algn="l" rtl="0">
                        <a:spcBef>
                          <a:spcPts val="0"/>
                        </a:spcBef>
                        <a:spcAft>
                          <a:spcPts val="0"/>
                        </a:spcAft>
                        <a:buNone/>
                      </a:pP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6</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7</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8</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9</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10</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11</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12</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46750">
                <a:tc>
                  <a:txBody>
                    <a:bodyPr/>
                    <a:lstStyle/>
                    <a:p>
                      <a:pPr marL="0" marR="0" lvl="0" indent="0" algn="l" rtl="0">
                        <a:spcBef>
                          <a:spcPts val="0"/>
                        </a:spcBef>
                        <a:spcAft>
                          <a:spcPts val="0"/>
                        </a:spcAft>
                        <a:buNone/>
                      </a:pPr>
                      <a:r>
                        <a:rPr lang="en-US" sz="1800"/>
                        <a:t>More than 9 </a:t>
                      </a:r>
                      <a:r>
                        <a:rPr lang="en-US" sz="1800" b="1"/>
                        <a:t>absences</a:t>
                      </a:r>
                      <a:r>
                        <a:rPr lang="en-US" sz="1800"/>
                        <a:t> per quarter, Total of 36/year</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46750">
                <a:tc>
                  <a:txBody>
                    <a:bodyPr/>
                    <a:lstStyle/>
                    <a:p>
                      <a:pPr marL="0" marR="0" lvl="0" indent="0" algn="l" rtl="0">
                        <a:spcBef>
                          <a:spcPts val="0"/>
                        </a:spcBef>
                        <a:spcAft>
                          <a:spcPts val="0"/>
                        </a:spcAft>
                        <a:buNone/>
                      </a:pPr>
                      <a:r>
                        <a:rPr lang="en-US" sz="1800"/>
                        <a:t>Missed 10% or more of </a:t>
                      </a:r>
                      <a:r>
                        <a:rPr lang="en-US" sz="1800" b="1"/>
                        <a:t>instructional time</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6750">
                <a:tc>
                  <a:txBody>
                    <a:bodyPr/>
                    <a:lstStyle/>
                    <a:p>
                      <a:pPr marL="0" marR="0" lvl="0" indent="0" algn="l" rtl="0">
                        <a:spcBef>
                          <a:spcPts val="0"/>
                        </a:spcBef>
                        <a:spcAft>
                          <a:spcPts val="0"/>
                        </a:spcAft>
                        <a:buNone/>
                      </a:pPr>
                      <a:r>
                        <a:rPr lang="en-US" sz="1800"/>
                        <a:t>Locally valid </a:t>
                      </a:r>
                      <a:r>
                        <a:rPr lang="en-US" sz="1800" b="1"/>
                        <a:t>behavior data</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6750">
                <a:tc>
                  <a:txBody>
                    <a:bodyPr/>
                    <a:lstStyle/>
                    <a:p>
                      <a:pPr marL="0" marR="0" lvl="0" indent="0" algn="l" rtl="0">
                        <a:spcBef>
                          <a:spcPts val="0"/>
                        </a:spcBef>
                        <a:spcAft>
                          <a:spcPts val="0"/>
                        </a:spcAft>
                        <a:buNone/>
                      </a:pPr>
                      <a:r>
                        <a:rPr lang="en-US" sz="1800" b="1"/>
                        <a:t>Office referrals</a:t>
                      </a:r>
                      <a:r>
                        <a:rPr lang="en-US" sz="1800"/>
                        <a:t>: More than 2 per quarter/6/year</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6750">
                <a:tc>
                  <a:txBody>
                    <a:bodyPr/>
                    <a:lstStyle/>
                    <a:p>
                      <a:pPr marL="0" marR="0" lvl="0" indent="0" algn="l" rtl="0">
                        <a:spcBef>
                          <a:spcPts val="0"/>
                        </a:spcBef>
                        <a:spcAft>
                          <a:spcPts val="0"/>
                        </a:spcAft>
                        <a:buNone/>
                      </a:pPr>
                      <a:r>
                        <a:rPr lang="en-US" sz="1800"/>
                        <a:t>More than 1</a:t>
                      </a:r>
                      <a:r>
                        <a:rPr lang="en-US" sz="1800" b="1"/>
                        <a:t> suspension </a:t>
                      </a:r>
                      <a:r>
                        <a:rPr lang="en-US" sz="1800"/>
                        <a:t>per quarter/2 per year</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46750">
                <a:tc>
                  <a:txBody>
                    <a:bodyPr/>
                    <a:lstStyle/>
                    <a:p>
                      <a:pPr marL="0" marR="0" lvl="0" indent="0" algn="l" rtl="0">
                        <a:spcBef>
                          <a:spcPts val="0"/>
                        </a:spcBef>
                        <a:spcAft>
                          <a:spcPts val="0"/>
                        </a:spcAft>
                        <a:buNone/>
                      </a:pPr>
                      <a:r>
                        <a:rPr lang="en-US" sz="1800"/>
                        <a:t>&lt;2.0 </a:t>
                      </a:r>
                      <a:r>
                        <a:rPr lang="en-US" sz="1800" b="1"/>
                        <a:t>GPA</a:t>
                      </a:r>
                      <a:r>
                        <a:rPr lang="en-US" sz="1800"/>
                        <a:t> on 4.0 scale</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46750">
                <a:tc>
                  <a:txBody>
                    <a:bodyPr/>
                    <a:lstStyle/>
                    <a:p>
                      <a:pPr marL="0" marR="0" lvl="0" indent="0" algn="l" rtl="0">
                        <a:spcBef>
                          <a:spcPts val="0"/>
                        </a:spcBef>
                        <a:spcAft>
                          <a:spcPts val="0"/>
                        </a:spcAft>
                        <a:buNone/>
                      </a:pPr>
                      <a:r>
                        <a:rPr lang="en-US" sz="1800"/>
                        <a:t>One or more </a:t>
                      </a:r>
                      <a:r>
                        <a:rPr lang="en-US" sz="1800" b="1"/>
                        <a:t>course failures (any)</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46750">
                <a:tc>
                  <a:txBody>
                    <a:bodyPr/>
                    <a:lstStyle/>
                    <a:p>
                      <a:pPr marL="0" marR="0" lvl="0" indent="0" algn="l" rtl="0">
                        <a:spcBef>
                          <a:spcPts val="0"/>
                        </a:spcBef>
                        <a:spcAft>
                          <a:spcPts val="0"/>
                        </a:spcAft>
                        <a:buNone/>
                      </a:pPr>
                      <a:r>
                        <a:rPr lang="en-US" sz="1800"/>
                        <a:t>One or more </a:t>
                      </a:r>
                      <a:r>
                        <a:rPr lang="en-US" sz="1800" b="1"/>
                        <a:t>core course failures</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598500">
                <a:tc>
                  <a:txBody>
                    <a:bodyPr/>
                    <a:lstStyle/>
                    <a:p>
                      <a:pPr marL="0" marR="0" lvl="0" indent="0" algn="l" rtl="0">
                        <a:spcBef>
                          <a:spcPts val="0"/>
                        </a:spcBef>
                        <a:spcAft>
                          <a:spcPts val="0"/>
                        </a:spcAft>
                        <a:buNone/>
                      </a:pPr>
                      <a:r>
                        <a:rPr lang="en-US" sz="1800" b="1"/>
                        <a:t>On-track indicator </a:t>
                      </a:r>
                      <a:r>
                        <a:rPr lang="en-US" sz="1800"/>
                        <a:t>– core course failure(s) AND credit deficient for promotion </a:t>
                      </a:r>
                      <a:endParaRPr sz="1800"/>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X</a:t>
                      </a: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a:p>
                  </a:txBody>
                  <a:tcPr marL="68575" marR="68575" marT="34300" marB="34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0"/>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41</a:t>
            </a:fld>
            <a:endParaRPr/>
          </a:p>
        </p:txBody>
      </p:sp>
      <p:sp>
        <p:nvSpPr>
          <p:cNvPr id="611" name="Google Shape;611;p80"/>
          <p:cNvSpPr txBox="1">
            <a:spLocks noGrp="1"/>
          </p:cNvSpPr>
          <p:nvPr>
            <p:ph type="title"/>
          </p:nvPr>
        </p:nvSpPr>
        <p:spPr>
          <a:xfrm>
            <a:off x="687400" y="318050"/>
            <a:ext cx="8224800" cy="13749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Establish EWI Assessment Schedule</a:t>
            </a:r>
            <a:endParaRPr/>
          </a:p>
        </p:txBody>
      </p:sp>
      <p:pic>
        <p:nvPicPr>
          <p:cNvPr id="612" name="Google Shape;612;p80"/>
          <p:cNvPicPr preferRelativeResize="0">
            <a:picLocks noGrp="1"/>
          </p:cNvPicPr>
          <p:nvPr>
            <p:ph type="body" idx="1"/>
          </p:nvPr>
        </p:nvPicPr>
        <p:blipFill rotWithShape="1">
          <a:blip r:embed="rId3">
            <a:alphaModFix/>
          </a:blip>
          <a:srcRect/>
          <a:stretch/>
        </p:blipFill>
        <p:spPr>
          <a:xfrm>
            <a:off x="1940150" y="1859025"/>
            <a:ext cx="6163200" cy="4088700"/>
          </a:xfrm>
          <a:prstGeom prst="rect">
            <a:avLst/>
          </a:prstGeom>
          <a:noFill/>
          <a:ln>
            <a:noFill/>
          </a:ln>
        </p:spPr>
      </p:pic>
      <p:sp>
        <p:nvSpPr>
          <p:cNvPr id="613" name="Google Shape;613;p80"/>
          <p:cNvSpPr/>
          <p:nvPr/>
        </p:nvSpPr>
        <p:spPr>
          <a:xfrm>
            <a:off x="7060899" y="5762350"/>
            <a:ext cx="1851336" cy="114588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14" name="Google Shape;614;p80"/>
          <p:cNvSpPr txBox="1"/>
          <p:nvPr/>
        </p:nvSpPr>
        <p:spPr>
          <a:xfrm>
            <a:off x="7264550" y="6113900"/>
            <a:ext cx="1329000" cy="39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Discuss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1"/>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Early Warning System Implementation Process</a:t>
            </a:r>
            <a:endParaRPr/>
          </a:p>
        </p:txBody>
      </p:sp>
      <p:sp>
        <p:nvSpPr>
          <p:cNvPr id="621" name="Google Shape;621;p81"/>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2"/>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43</a:t>
            </a:fld>
            <a:endParaRPr/>
          </a:p>
        </p:txBody>
      </p:sp>
      <p:sp>
        <p:nvSpPr>
          <p:cNvPr id="628" name="Google Shape;628;p82"/>
          <p:cNvSpPr/>
          <p:nvPr/>
        </p:nvSpPr>
        <p:spPr>
          <a:xfrm>
            <a:off x="533400" y="1496775"/>
            <a:ext cx="8602500" cy="65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9" name="Google Shape;629;p82"/>
          <p:cNvPicPr preferRelativeResize="0"/>
          <p:nvPr/>
        </p:nvPicPr>
        <p:blipFill>
          <a:blip r:embed="rId3">
            <a:alphaModFix/>
          </a:blip>
          <a:stretch>
            <a:fillRect/>
          </a:stretch>
        </p:blipFill>
        <p:spPr>
          <a:xfrm>
            <a:off x="1542325" y="318050"/>
            <a:ext cx="5957399" cy="55602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3"/>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44</a:t>
            </a:fld>
            <a:endParaRPr/>
          </a:p>
        </p:txBody>
      </p:sp>
      <p:sp>
        <p:nvSpPr>
          <p:cNvPr id="636" name="Google Shape;636;p83"/>
          <p:cNvSpPr txBox="1">
            <a:spLocks noGrp="1"/>
          </p:cNvSpPr>
          <p:nvPr>
            <p:ph type="body" idx="1"/>
          </p:nvPr>
        </p:nvSpPr>
        <p:spPr>
          <a:xfrm>
            <a:off x="687526" y="2055813"/>
            <a:ext cx="8224800" cy="38520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US"/>
              <a:t>Identify needs: defines realistic, actionable goals and timeframes</a:t>
            </a:r>
            <a:endParaRPr/>
          </a:p>
          <a:p>
            <a:pPr marL="457200" lvl="0" indent="-381000" algn="l" rtl="0">
              <a:spcBef>
                <a:spcPts val="600"/>
              </a:spcBef>
              <a:spcAft>
                <a:spcPts val="0"/>
              </a:spcAft>
              <a:buSzPts val="2400"/>
              <a:buChar char="▪"/>
            </a:pPr>
            <a:r>
              <a:rPr lang="en-US"/>
              <a:t>Determine the meeting content and structures</a:t>
            </a:r>
            <a:endParaRPr/>
          </a:p>
          <a:p>
            <a:pPr marL="457200" lvl="0" indent="-381000" algn="l" rtl="0">
              <a:spcBef>
                <a:spcPts val="1000"/>
              </a:spcBef>
              <a:spcAft>
                <a:spcPts val="0"/>
              </a:spcAft>
              <a:buSzPts val="2400"/>
              <a:buChar char="▪"/>
            </a:pPr>
            <a:r>
              <a:rPr lang="en-US"/>
              <a:t>Assign, coordinate, and/or create interventions</a:t>
            </a:r>
            <a:endParaRPr/>
          </a:p>
          <a:p>
            <a:pPr marL="457200" lvl="0" indent="-381000" algn="l" rtl="0">
              <a:spcBef>
                <a:spcPts val="1000"/>
              </a:spcBef>
              <a:spcAft>
                <a:spcPts val="0"/>
              </a:spcAft>
              <a:buSzPts val="2400"/>
              <a:buChar char="▪"/>
            </a:pPr>
            <a:r>
              <a:rPr lang="en-US"/>
              <a:t>Monitor outcomes of intervention  for students who exhibit early warning indicators</a:t>
            </a:r>
            <a:endParaRPr/>
          </a:p>
          <a:p>
            <a:pPr marL="457200" lvl="0" indent="-381000" algn="l" rtl="0">
              <a:spcBef>
                <a:spcPts val="1000"/>
              </a:spcBef>
              <a:spcAft>
                <a:spcPts val="0"/>
              </a:spcAft>
              <a:buSzPts val="2400"/>
              <a:buChar char="▪"/>
            </a:pPr>
            <a:r>
              <a:rPr lang="en-US"/>
              <a:t>Provide professional development training</a:t>
            </a:r>
            <a:endParaRPr/>
          </a:p>
          <a:p>
            <a:pPr marL="457200" lvl="0" indent="-381000" algn="l" rtl="0">
              <a:spcBef>
                <a:spcPts val="1000"/>
              </a:spcBef>
              <a:spcAft>
                <a:spcPts val="1000"/>
              </a:spcAft>
              <a:buSzPts val="2400"/>
              <a:buChar char="▪"/>
            </a:pPr>
            <a:r>
              <a:rPr lang="en-US"/>
              <a:t>Seek community support</a:t>
            </a:r>
            <a:endParaRPr/>
          </a:p>
        </p:txBody>
      </p:sp>
      <p:sp>
        <p:nvSpPr>
          <p:cNvPr id="637" name="Google Shape;637;p83"/>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Step 1: Establish Roles and Responsibilities</a:t>
            </a:r>
            <a:endParaRPr/>
          </a:p>
        </p:txBody>
      </p:sp>
      <p:pic>
        <p:nvPicPr>
          <p:cNvPr id="638" name="Google Shape;638;p83"/>
          <p:cNvPicPr preferRelativeResize="0"/>
          <p:nvPr/>
        </p:nvPicPr>
        <p:blipFill rotWithShape="1">
          <a:blip r:embed="rId3">
            <a:alphaModFix/>
          </a:blip>
          <a:srcRect l="17297" r="16830"/>
          <a:stretch/>
        </p:blipFill>
        <p:spPr>
          <a:xfrm>
            <a:off x="7499600" y="4287400"/>
            <a:ext cx="1522766" cy="15411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4"/>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45</a:t>
            </a:fld>
            <a:endParaRPr/>
          </a:p>
        </p:txBody>
      </p:sp>
      <p:sp>
        <p:nvSpPr>
          <p:cNvPr id="645" name="Google Shape;645;p84"/>
          <p:cNvSpPr txBox="1">
            <a:spLocks noGrp="1"/>
          </p:cNvSpPr>
          <p:nvPr>
            <p:ph type="body" idx="1"/>
          </p:nvPr>
        </p:nvSpPr>
        <p:spPr>
          <a:xfrm>
            <a:off x="687526" y="1903413"/>
            <a:ext cx="8224800" cy="3852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a:t>EWS Team Members:</a:t>
            </a:r>
            <a:endParaRPr/>
          </a:p>
          <a:p>
            <a:pPr marL="457200" lvl="0" indent="-381000" algn="l" rtl="0">
              <a:spcBef>
                <a:spcPts val="1000"/>
              </a:spcBef>
              <a:spcAft>
                <a:spcPts val="0"/>
              </a:spcAft>
              <a:buSzPts val="2400"/>
              <a:buChar char="▪"/>
            </a:pPr>
            <a:r>
              <a:rPr lang="en-US"/>
              <a:t>Core academic teachers</a:t>
            </a:r>
            <a:endParaRPr/>
          </a:p>
          <a:p>
            <a:pPr marL="457200" lvl="0" indent="-381000" algn="l" rtl="0">
              <a:spcBef>
                <a:spcPts val="1000"/>
              </a:spcBef>
              <a:spcAft>
                <a:spcPts val="0"/>
              </a:spcAft>
              <a:buSzPts val="2400"/>
              <a:buChar char="▪"/>
            </a:pPr>
            <a:r>
              <a:rPr lang="en-US"/>
              <a:t>Core student support personnel: social workers and counselors</a:t>
            </a:r>
            <a:endParaRPr/>
          </a:p>
          <a:p>
            <a:pPr marL="457200" lvl="0" indent="-381000" algn="l" rtl="0">
              <a:spcBef>
                <a:spcPts val="1000"/>
              </a:spcBef>
              <a:spcAft>
                <a:spcPts val="0"/>
              </a:spcAft>
              <a:buSzPts val="2400"/>
              <a:buChar char="▪"/>
            </a:pPr>
            <a:r>
              <a:rPr lang="en-US"/>
              <a:t>An administrator or administrative liaison </a:t>
            </a:r>
            <a:endParaRPr/>
          </a:p>
          <a:p>
            <a:pPr marL="457200" lvl="0" indent="-381000" algn="l" rtl="0">
              <a:spcBef>
                <a:spcPts val="1000"/>
              </a:spcBef>
              <a:spcAft>
                <a:spcPts val="0"/>
              </a:spcAft>
              <a:buSzPts val="2400"/>
              <a:buChar char="▪"/>
            </a:pPr>
            <a:r>
              <a:rPr lang="en-US"/>
              <a:t>A data point person</a:t>
            </a:r>
            <a:endParaRPr/>
          </a:p>
          <a:p>
            <a:pPr marL="457200" lvl="0" indent="-381000" algn="l" rtl="0">
              <a:spcBef>
                <a:spcPts val="1000"/>
              </a:spcBef>
              <a:spcAft>
                <a:spcPts val="1000"/>
              </a:spcAft>
              <a:buSzPts val="2400"/>
              <a:buChar char="▪"/>
            </a:pPr>
            <a:r>
              <a:rPr lang="en-US"/>
              <a:t>Other school personnel with good knowledge of students and sometimes different perspectives - JROTC and CTE instructors, athletic coaches, etc.</a:t>
            </a:r>
            <a:endParaRPr/>
          </a:p>
        </p:txBody>
      </p:sp>
      <p:sp>
        <p:nvSpPr>
          <p:cNvPr id="646" name="Google Shape;646;p84"/>
          <p:cNvSpPr txBox="1">
            <a:spLocks noGrp="1"/>
          </p:cNvSpPr>
          <p:nvPr>
            <p:ph type="title"/>
          </p:nvPr>
        </p:nvSpPr>
        <p:spPr>
          <a:xfrm>
            <a:off x="687388" y="318052"/>
            <a:ext cx="8224800" cy="15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Step 1: Establish Roles and Responsibilities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5"/>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46</a:t>
            </a:fld>
            <a:endParaRPr/>
          </a:p>
        </p:txBody>
      </p:sp>
      <p:sp>
        <p:nvSpPr>
          <p:cNvPr id="653" name="Google Shape;653;p85"/>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Identify accurate indicators</a:t>
            </a:r>
            <a:endParaRPr/>
          </a:p>
          <a:p>
            <a:pPr marL="233362" lvl="0" indent="-233362" algn="l" rtl="0">
              <a:spcBef>
                <a:spcPts val="1000"/>
              </a:spcBef>
              <a:spcAft>
                <a:spcPts val="0"/>
              </a:spcAft>
              <a:buSzPts val="2400"/>
              <a:buChar char="▪"/>
            </a:pPr>
            <a:r>
              <a:rPr lang="en-US"/>
              <a:t>Enter data regularly throughout the school year </a:t>
            </a:r>
            <a:endParaRPr/>
          </a:p>
          <a:p>
            <a:pPr marL="233362" lvl="0" indent="-233362" algn="l" rtl="0">
              <a:spcBef>
                <a:spcPts val="1000"/>
              </a:spcBef>
              <a:spcAft>
                <a:spcPts val="0"/>
              </a:spcAft>
              <a:buSzPts val="2400"/>
              <a:buChar char="▪"/>
            </a:pPr>
            <a:r>
              <a:rPr lang="en-US"/>
              <a:t>Create reports to make decisions about students’ needs</a:t>
            </a:r>
            <a:endParaRPr/>
          </a:p>
          <a:p>
            <a:pPr marL="233362" lvl="0" indent="-233362" algn="l" rtl="0">
              <a:spcBef>
                <a:spcPts val="1000"/>
              </a:spcBef>
              <a:spcAft>
                <a:spcPts val="0"/>
              </a:spcAft>
              <a:buSzPts val="2400"/>
              <a:buChar char="▪"/>
            </a:pPr>
            <a:r>
              <a:rPr lang="en-US"/>
              <a:t>Monitor student progress in interventions</a:t>
            </a:r>
            <a:endParaRPr/>
          </a:p>
          <a:p>
            <a:pPr marL="233362" lvl="0" indent="-233362" algn="l" rtl="0">
              <a:spcBef>
                <a:spcPts val="1000"/>
              </a:spcBef>
              <a:spcAft>
                <a:spcPts val="1000"/>
              </a:spcAft>
              <a:buSzPts val="2400"/>
              <a:buChar char="▪"/>
            </a:pPr>
            <a:r>
              <a:rPr lang="en-US"/>
              <a:t>Ensure local validity and threshold</a:t>
            </a:r>
            <a:endParaRPr/>
          </a:p>
        </p:txBody>
      </p:sp>
      <p:sp>
        <p:nvSpPr>
          <p:cNvPr id="654" name="Google Shape;654;p8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Step 2: Use the Tool (MS or HS)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6"/>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47</a:t>
            </a:fld>
            <a:endParaRPr/>
          </a:p>
        </p:txBody>
      </p:sp>
      <p:sp>
        <p:nvSpPr>
          <p:cNvPr id="661" name="Google Shape;661;p86"/>
          <p:cNvSpPr txBox="1">
            <a:spLocks noGrp="1"/>
          </p:cNvSpPr>
          <p:nvPr>
            <p:ph type="body" idx="1"/>
          </p:nvPr>
        </p:nvSpPr>
        <p:spPr>
          <a:xfrm>
            <a:off x="687525" y="1959425"/>
            <a:ext cx="8224800" cy="39483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t>Review and monitor data to identify students at-risk and to understand patterns in student engagement</a:t>
            </a:r>
            <a:endParaRPr/>
          </a:p>
          <a:p>
            <a:pPr marL="457200" lvl="0" indent="-381000" algn="l" rtl="0">
              <a:spcBef>
                <a:spcPts val="1000"/>
              </a:spcBef>
              <a:spcAft>
                <a:spcPts val="0"/>
              </a:spcAft>
              <a:buSzPts val="2400"/>
              <a:buChar char="▪"/>
            </a:pPr>
            <a:r>
              <a:rPr lang="en-US"/>
              <a:t>Student-level patterns: What do your data tell you about individual students who are at-risk?</a:t>
            </a:r>
            <a:endParaRPr/>
          </a:p>
          <a:p>
            <a:pPr marL="457200" lvl="0" indent="-381000" algn="l" rtl="0">
              <a:spcBef>
                <a:spcPts val="1000"/>
              </a:spcBef>
              <a:spcAft>
                <a:spcPts val="0"/>
              </a:spcAft>
              <a:buSzPts val="2400"/>
              <a:buChar char="▪"/>
            </a:pPr>
            <a:r>
              <a:rPr lang="en-US"/>
              <a:t>School-level patterns: What do your data tell you about how the school is doing?</a:t>
            </a:r>
            <a:endParaRPr/>
          </a:p>
          <a:p>
            <a:pPr marL="914400" lvl="1" indent="-355600" algn="l" rtl="0">
              <a:spcBef>
                <a:spcPts val="1000"/>
              </a:spcBef>
              <a:spcAft>
                <a:spcPts val="0"/>
              </a:spcAft>
              <a:buSzPts val="2000"/>
              <a:buFont typeface="Noto Sans Symbols"/>
              <a:buChar char="•"/>
            </a:pPr>
            <a:r>
              <a:rPr lang="en-US" sz="2000"/>
              <a:t>Are students who were flagged from the beginning remaining “off-track” through the year? </a:t>
            </a:r>
            <a:endParaRPr/>
          </a:p>
          <a:p>
            <a:pPr marL="914400" lvl="1" indent="-355600" algn="l" rtl="0">
              <a:spcBef>
                <a:spcPts val="1000"/>
              </a:spcBef>
              <a:spcAft>
                <a:spcPts val="1000"/>
              </a:spcAft>
              <a:buSzPts val="2000"/>
              <a:buFont typeface="Noto Sans Symbols"/>
              <a:buChar char="•"/>
            </a:pPr>
            <a:r>
              <a:rPr lang="en-US" sz="2000"/>
              <a:t>Are students who were flagged at one reporting period back “on-track” at the next?</a:t>
            </a:r>
            <a:endParaRPr/>
          </a:p>
        </p:txBody>
      </p:sp>
      <p:sp>
        <p:nvSpPr>
          <p:cNvPr id="662" name="Google Shape;662;p8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Step 3: Review EWS Data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7"/>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48</a:t>
            </a:fld>
            <a:endParaRPr/>
          </a:p>
        </p:txBody>
      </p:sp>
      <p:sp>
        <p:nvSpPr>
          <p:cNvPr id="669" name="Google Shape;669;p87"/>
          <p:cNvSpPr txBox="1">
            <a:spLocks noGrp="1"/>
          </p:cNvSpPr>
          <p:nvPr>
            <p:ph type="body" idx="1"/>
          </p:nvPr>
        </p:nvSpPr>
        <p:spPr>
          <a:xfrm>
            <a:off x="687525" y="1946425"/>
            <a:ext cx="8224800" cy="39615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Indicators are observable symptoms, not root causes</a:t>
            </a:r>
            <a:endParaRPr/>
          </a:p>
          <a:p>
            <a:pPr marL="233362" lvl="0" indent="-233362" algn="l" rtl="0">
              <a:spcBef>
                <a:spcPts val="1000"/>
              </a:spcBef>
              <a:spcAft>
                <a:spcPts val="0"/>
              </a:spcAft>
              <a:buSzPts val="2400"/>
              <a:buChar char="▪"/>
            </a:pPr>
            <a:r>
              <a:rPr lang="en-US"/>
              <a:t>Look BEYOND the indicators and examine additional data from a variety of sources (e.g., talking to classroom teachers, parents, individual students, other adults in the school) </a:t>
            </a:r>
            <a:endParaRPr/>
          </a:p>
          <a:p>
            <a:pPr marL="463550" lvl="1" indent="-271462" algn="l" rtl="0">
              <a:spcBef>
                <a:spcPts val="1000"/>
              </a:spcBef>
              <a:spcAft>
                <a:spcPts val="0"/>
              </a:spcAft>
              <a:buSzPts val="2400"/>
              <a:buFont typeface="Noto Sans Symbols"/>
              <a:buChar char="•"/>
            </a:pPr>
            <a:r>
              <a:rPr lang="en-US" sz="2000"/>
              <a:t>Help identify individual and common needs among groups of students </a:t>
            </a:r>
            <a:endParaRPr/>
          </a:p>
          <a:p>
            <a:pPr marL="463550" lvl="1" indent="-271462" algn="l" rtl="0">
              <a:spcBef>
                <a:spcPts val="1000"/>
              </a:spcBef>
              <a:spcAft>
                <a:spcPts val="1000"/>
              </a:spcAft>
              <a:buSzPts val="2400"/>
              <a:buFont typeface="Noto Sans Symbols"/>
              <a:buChar char="•"/>
            </a:pPr>
            <a:r>
              <a:rPr lang="en-US" sz="2000"/>
              <a:t>Raise new questions and increase understanding of why students fall off-track for graduation</a:t>
            </a:r>
            <a:endParaRPr/>
          </a:p>
        </p:txBody>
      </p:sp>
      <p:sp>
        <p:nvSpPr>
          <p:cNvPr id="670" name="Google Shape;670;p8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Step 4: Interpret Data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8"/>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49</a:t>
            </a:fld>
            <a:endParaRPr/>
          </a:p>
        </p:txBody>
      </p:sp>
      <p:sp>
        <p:nvSpPr>
          <p:cNvPr id="677" name="Google Shape;677;p8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Analyze data at three levels: </a:t>
            </a:r>
            <a:endParaRPr/>
          </a:p>
          <a:p>
            <a:pPr marL="463550" lvl="1" indent="-246062" algn="l" rtl="0">
              <a:spcBef>
                <a:spcPts val="600"/>
              </a:spcBef>
              <a:spcAft>
                <a:spcPts val="0"/>
              </a:spcAft>
              <a:buSzPts val="2000"/>
              <a:buFont typeface="Noto Sans Symbols"/>
              <a:buChar char="•"/>
            </a:pPr>
            <a:r>
              <a:rPr lang="en-US" sz="2000"/>
              <a:t>School </a:t>
            </a:r>
            <a:endParaRPr sz="2000"/>
          </a:p>
          <a:p>
            <a:pPr marL="463550" lvl="1" indent="-246062" algn="l" rtl="0">
              <a:spcBef>
                <a:spcPts val="600"/>
              </a:spcBef>
              <a:spcAft>
                <a:spcPts val="0"/>
              </a:spcAft>
              <a:buSzPts val="2000"/>
              <a:buFont typeface="Noto Sans Symbols"/>
              <a:buChar char="•"/>
            </a:pPr>
            <a:r>
              <a:rPr lang="en-US" sz="2000"/>
              <a:t>Students (by class, grade-level, or specific populations)</a:t>
            </a:r>
            <a:endParaRPr sz="2000"/>
          </a:p>
          <a:p>
            <a:pPr marL="463550" lvl="1" indent="-246062" algn="l" rtl="0">
              <a:spcBef>
                <a:spcPts val="600"/>
              </a:spcBef>
              <a:spcAft>
                <a:spcPts val="0"/>
              </a:spcAft>
              <a:buSzPts val="2000"/>
              <a:buFont typeface="Noto Sans Symbols"/>
              <a:buChar char="•"/>
            </a:pPr>
            <a:r>
              <a:rPr lang="en-US" sz="2000"/>
              <a:t>Individual students </a:t>
            </a:r>
            <a:endParaRPr sz="2000"/>
          </a:p>
          <a:p>
            <a:pPr marL="233362" lvl="0" indent="-233362" algn="l" rtl="0">
              <a:spcBef>
                <a:spcPts val="600"/>
              </a:spcBef>
              <a:spcAft>
                <a:spcPts val="0"/>
              </a:spcAft>
              <a:buSzPts val="2400"/>
              <a:buChar char="▪"/>
            </a:pPr>
            <a:r>
              <a:rPr lang="en-US"/>
              <a:t>Sort data in multiple ways: </a:t>
            </a:r>
            <a:endParaRPr/>
          </a:p>
          <a:p>
            <a:pPr marL="463550" lvl="1" indent="-246062" algn="l" rtl="0">
              <a:spcBef>
                <a:spcPts val="600"/>
              </a:spcBef>
              <a:spcAft>
                <a:spcPts val="0"/>
              </a:spcAft>
              <a:buSzPts val="2000"/>
              <a:buFont typeface="Noto Sans Symbols"/>
              <a:buChar char="•"/>
            </a:pPr>
            <a:r>
              <a:rPr lang="en-US" sz="2000"/>
              <a:t>Time periods (e.g., quarters, semesters, trimesters)</a:t>
            </a:r>
            <a:endParaRPr sz="2000"/>
          </a:p>
          <a:p>
            <a:pPr marL="463550" lvl="1" indent="-246062" algn="l" rtl="0">
              <a:spcBef>
                <a:spcPts val="600"/>
              </a:spcBef>
              <a:spcAft>
                <a:spcPts val="0"/>
              </a:spcAft>
              <a:buSzPts val="2000"/>
              <a:buFont typeface="Noto Sans Symbols"/>
              <a:buChar char="•"/>
            </a:pPr>
            <a:r>
              <a:rPr lang="en-US" sz="2000"/>
              <a:t>Student characteristics (e.g., English language learners, students with disabilities, etc.) </a:t>
            </a:r>
            <a:endParaRPr sz="2000"/>
          </a:p>
          <a:p>
            <a:pPr marL="463550" lvl="1" indent="-246062" algn="l" rtl="0">
              <a:spcBef>
                <a:spcPts val="600"/>
              </a:spcBef>
              <a:spcAft>
                <a:spcPts val="0"/>
              </a:spcAft>
              <a:buSzPts val="2000"/>
              <a:buFont typeface="Noto Sans Symbols"/>
              <a:buChar char="•"/>
            </a:pPr>
            <a:r>
              <a:rPr lang="en-US" sz="2000"/>
              <a:t>Cohorts </a:t>
            </a:r>
            <a:endParaRPr sz="2000"/>
          </a:p>
        </p:txBody>
      </p:sp>
      <p:sp>
        <p:nvSpPr>
          <p:cNvPr id="678" name="Google Shape;678;p8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a:t>Step 4: Interpret Data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4"/>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Overview: Response to Intervention in Secondary Setting</a:t>
            </a:r>
            <a:endParaRPr/>
          </a:p>
        </p:txBody>
      </p:sp>
      <p:sp>
        <p:nvSpPr>
          <p:cNvPr id="246" name="Google Shape;246;p44"/>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9"/>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50</a:t>
            </a:fld>
            <a:endParaRPr/>
          </a:p>
        </p:txBody>
      </p:sp>
      <p:sp>
        <p:nvSpPr>
          <p:cNvPr id="685" name="Google Shape;685;p89"/>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The EWS team matches individual students to specific interventions after having gathered information about: </a:t>
            </a:r>
            <a:endParaRPr/>
          </a:p>
          <a:p>
            <a:pPr marL="463550" lvl="1" indent="-233362" algn="l" rtl="0">
              <a:spcBef>
                <a:spcPts val="600"/>
              </a:spcBef>
              <a:spcAft>
                <a:spcPts val="0"/>
              </a:spcAft>
              <a:buSzPts val="2000"/>
              <a:buFont typeface="Noto Sans Symbols"/>
              <a:buChar char="•"/>
            </a:pPr>
            <a:r>
              <a:rPr lang="en-US" sz="2000"/>
              <a:t>Potential root causes for individual students who are flagged as at-risk </a:t>
            </a:r>
            <a:endParaRPr/>
          </a:p>
          <a:p>
            <a:pPr marL="463550" lvl="1" indent="-233362" algn="l" rtl="0">
              <a:spcBef>
                <a:spcPts val="600"/>
              </a:spcBef>
              <a:spcAft>
                <a:spcPts val="0"/>
              </a:spcAft>
              <a:buSzPts val="2000"/>
              <a:buFont typeface="Noto Sans Symbols"/>
              <a:buChar char="•"/>
            </a:pPr>
            <a:r>
              <a:rPr lang="en-US" sz="2000"/>
              <a:t>Available academic and behavioral support and dropout prevention programs in the school, district, and community </a:t>
            </a:r>
            <a:endParaRPr/>
          </a:p>
          <a:p>
            <a:pPr marL="233362" lvl="0" indent="-233362" algn="l" rtl="0">
              <a:spcBef>
                <a:spcPts val="600"/>
              </a:spcBef>
              <a:spcAft>
                <a:spcPts val="0"/>
              </a:spcAft>
              <a:buSzPts val="2400"/>
              <a:buChar char="▪"/>
            </a:pPr>
            <a:r>
              <a:rPr lang="en-US"/>
              <a:t>A tiered approach can be used to match students to interventions based on their individual needs</a:t>
            </a:r>
            <a:endParaRPr/>
          </a:p>
        </p:txBody>
      </p:sp>
      <p:sp>
        <p:nvSpPr>
          <p:cNvPr id="686" name="Google Shape;686;p8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Step 5: Assign and Provide Interventions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90"/>
          <p:cNvSpPr txBox="1"/>
          <p:nvPr/>
        </p:nvSpPr>
        <p:spPr>
          <a:xfrm>
            <a:off x="6025700" y="1403700"/>
            <a:ext cx="3118200" cy="547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3" name="Google Shape;693;p90"/>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51</a:t>
            </a:fld>
            <a:endParaRPr/>
          </a:p>
        </p:txBody>
      </p:sp>
      <p:pic>
        <p:nvPicPr>
          <p:cNvPr id="694" name="Google Shape;694;p90"/>
          <p:cNvPicPr preferRelativeResize="0"/>
          <p:nvPr/>
        </p:nvPicPr>
        <p:blipFill rotWithShape="1">
          <a:blip r:embed="rId3">
            <a:alphaModFix/>
          </a:blip>
          <a:srcRect l="1175" t="41277" r="4759" b="3323"/>
          <a:stretch/>
        </p:blipFill>
        <p:spPr>
          <a:xfrm>
            <a:off x="73475" y="1121025"/>
            <a:ext cx="8997049" cy="4256526"/>
          </a:xfrm>
          <a:prstGeom prst="rect">
            <a:avLst/>
          </a:prstGeom>
          <a:noFill/>
          <a:ln>
            <a:noFill/>
          </a:ln>
        </p:spPr>
      </p:pic>
      <p:sp>
        <p:nvSpPr>
          <p:cNvPr id="695" name="Google Shape;695;p90"/>
          <p:cNvSpPr txBox="1">
            <a:spLocks noGrp="1"/>
          </p:cNvSpPr>
          <p:nvPr>
            <p:ph type="body" idx="4294967295"/>
          </p:nvPr>
        </p:nvSpPr>
        <p:spPr>
          <a:xfrm>
            <a:off x="6988625" y="5582500"/>
            <a:ext cx="1923600" cy="355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200"/>
              <a:t>Mac Iver &amp; Mac Iver, 2009</a:t>
            </a:r>
            <a:endParaRPr sz="1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91"/>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52</a:t>
            </a:fld>
            <a:endParaRPr/>
          </a:p>
        </p:txBody>
      </p:sp>
      <p:sp>
        <p:nvSpPr>
          <p:cNvPr id="702" name="Google Shape;702;p91"/>
          <p:cNvSpPr txBox="1">
            <a:spLocks noGrp="1"/>
          </p:cNvSpPr>
          <p:nvPr>
            <p:ph type="body" idx="1"/>
          </p:nvPr>
        </p:nvSpPr>
        <p:spPr>
          <a:xfrm>
            <a:off x="687525" y="1859025"/>
            <a:ext cx="8224800" cy="4048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Monitor students who are participating in interventions to: </a:t>
            </a:r>
            <a:endParaRPr/>
          </a:p>
          <a:p>
            <a:pPr marL="233362" lvl="0" indent="-233362" algn="l" rtl="0">
              <a:spcBef>
                <a:spcPts val="1000"/>
              </a:spcBef>
              <a:spcAft>
                <a:spcPts val="0"/>
              </a:spcAft>
              <a:buSzPts val="2400"/>
              <a:buChar char="▪"/>
            </a:pPr>
            <a:r>
              <a:rPr lang="en-US"/>
              <a:t>Make necessary changes - identify students whose needs are not being met, and/or those who are no longer struggling </a:t>
            </a:r>
            <a:endParaRPr/>
          </a:p>
          <a:p>
            <a:pPr marL="233362" lvl="0" indent="-233362" algn="l" rtl="0">
              <a:spcBef>
                <a:spcPts val="1000"/>
              </a:spcBef>
              <a:spcAft>
                <a:spcPts val="0"/>
              </a:spcAft>
              <a:buSzPts val="2400"/>
              <a:buChar char="▪"/>
            </a:pPr>
            <a:r>
              <a:rPr lang="en-US"/>
              <a:t>Use data to monitor the effectiveness of interventions: </a:t>
            </a:r>
            <a:endParaRPr/>
          </a:p>
          <a:p>
            <a:pPr marL="463550" lvl="1" indent="-246062" algn="l" rtl="0">
              <a:spcBef>
                <a:spcPts val="1000"/>
              </a:spcBef>
              <a:spcAft>
                <a:spcPts val="0"/>
              </a:spcAft>
              <a:buSzPts val="2000"/>
              <a:buFont typeface="Noto Sans Symbols"/>
              <a:buChar char="•"/>
            </a:pPr>
            <a:r>
              <a:rPr lang="en-US" sz="2000"/>
              <a:t>Increase knowledge about the general effectiveness of interventions </a:t>
            </a:r>
            <a:endParaRPr sz="2000"/>
          </a:p>
          <a:p>
            <a:pPr marL="463550" lvl="1" indent="-246062" algn="l" rtl="0">
              <a:spcBef>
                <a:spcPts val="1000"/>
              </a:spcBef>
              <a:spcAft>
                <a:spcPts val="0"/>
              </a:spcAft>
              <a:buSzPts val="2000"/>
              <a:buFont typeface="Noto Sans Symbols"/>
              <a:buChar char="•"/>
            </a:pPr>
            <a:r>
              <a:rPr lang="en-US" sz="2000"/>
              <a:t>Improve the matching of students to interventions </a:t>
            </a:r>
            <a:endParaRPr sz="2000"/>
          </a:p>
          <a:p>
            <a:pPr marL="233362" lvl="0" indent="-233362" algn="l" rtl="0">
              <a:spcBef>
                <a:spcPts val="1000"/>
              </a:spcBef>
              <a:spcAft>
                <a:spcPts val="1000"/>
              </a:spcAft>
              <a:buSzPts val="2400"/>
              <a:buChar char="▪"/>
            </a:pPr>
            <a:r>
              <a:rPr lang="en-US"/>
              <a:t>Communicate with appropriate stakeholders, and solicit their involvement (e.g., feeder schools, next grade level)</a:t>
            </a:r>
            <a:endParaRPr/>
          </a:p>
        </p:txBody>
      </p:sp>
      <p:sp>
        <p:nvSpPr>
          <p:cNvPr id="703" name="Google Shape;703;p9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Step 6: Monitor Students </a:t>
            </a:r>
            <a:endParaRPr/>
          </a:p>
          <a:p>
            <a:pPr marL="0" lvl="0" indent="0" algn="l" rtl="0">
              <a:lnSpc>
                <a:spcPct val="90000"/>
              </a:lnSpc>
              <a:spcBef>
                <a:spcPts val="0"/>
              </a:spcBef>
              <a:spcAft>
                <a:spcPts val="0"/>
              </a:spcAft>
              <a:buNone/>
            </a:pPr>
            <a:r>
              <a:rPr lang="en-US"/>
              <a:t>and Interventions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2"/>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53</a:t>
            </a:fld>
            <a:endParaRPr/>
          </a:p>
        </p:txBody>
      </p:sp>
      <p:sp>
        <p:nvSpPr>
          <p:cNvPr id="710" name="Google Shape;710;p92"/>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The EWS implementation process should be continually refined to support the work of improving student outcomes </a:t>
            </a:r>
            <a:endParaRPr/>
          </a:p>
          <a:p>
            <a:pPr marL="463550" lvl="1" indent="-246062" algn="l" rtl="0">
              <a:spcBef>
                <a:spcPts val="600"/>
              </a:spcBef>
              <a:spcAft>
                <a:spcPts val="0"/>
              </a:spcAft>
              <a:buSzPts val="2000"/>
              <a:buFont typeface="Noto Sans Symbols"/>
              <a:buChar char="•"/>
            </a:pPr>
            <a:r>
              <a:rPr lang="en-US" sz="2000"/>
              <a:t>Before, during, and at the end of the school year </a:t>
            </a:r>
            <a:endParaRPr sz="2000"/>
          </a:p>
          <a:p>
            <a:pPr marL="0" lvl="0" indent="0" algn="l" rtl="0">
              <a:spcBef>
                <a:spcPts val="600"/>
              </a:spcBef>
              <a:spcAft>
                <a:spcPts val="0"/>
              </a:spcAft>
              <a:buNone/>
            </a:pPr>
            <a:endParaRPr/>
          </a:p>
          <a:p>
            <a:pPr marL="233362" lvl="0" indent="-233362" algn="l" rtl="0">
              <a:spcBef>
                <a:spcPts val="600"/>
              </a:spcBef>
              <a:spcAft>
                <a:spcPts val="0"/>
              </a:spcAft>
              <a:buSzPts val="2400"/>
              <a:buChar char="▪"/>
            </a:pPr>
            <a:r>
              <a:rPr lang="en-US"/>
              <a:t>EWS teams should identify short- and long-term needs and solutions in terms of: </a:t>
            </a:r>
            <a:endParaRPr/>
          </a:p>
          <a:p>
            <a:pPr marL="463550" lvl="1" indent="-246062" algn="l" rtl="0">
              <a:spcBef>
                <a:spcPts val="600"/>
              </a:spcBef>
              <a:spcAft>
                <a:spcPts val="0"/>
              </a:spcAft>
              <a:buSzPts val="2000"/>
              <a:buFont typeface="Noto Sans Symbols"/>
              <a:buChar char="•"/>
            </a:pPr>
            <a:r>
              <a:rPr lang="en-US" sz="2000"/>
              <a:t>Student needs </a:t>
            </a:r>
            <a:endParaRPr sz="2000"/>
          </a:p>
          <a:p>
            <a:pPr marL="463550" lvl="1" indent="-246062" algn="l" rtl="0">
              <a:spcBef>
                <a:spcPts val="600"/>
              </a:spcBef>
              <a:spcAft>
                <a:spcPts val="0"/>
              </a:spcAft>
              <a:buSzPts val="2000"/>
              <a:buFont typeface="Noto Sans Symbols"/>
              <a:buChar char="•"/>
            </a:pPr>
            <a:r>
              <a:rPr lang="en-US" sz="2000"/>
              <a:t>School climate </a:t>
            </a:r>
            <a:endParaRPr sz="2000"/>
          </a:p>
          <a:p>
            <a:pPr marL="463550" lvl="1" indent="-246062" algn="l" rtl="0">
              <a:spcBef>
                <a:spcPts val="600"/>
              </a:spcBef>
              <a:spcAft>
                <a:spcPts val="0"/>
              </a:spcAft>
              <a:buSzPts val="2000"/>
              <a:buFont typeface="Noto Sans Symbols"/>
              <a:buChar char="•"/>
            </a:pPr>
            <a:r>
              <a:rPr lang="en-US" sz="2000"/>
              <a:t>Organizational needs (school and/or district) </a:t>
            </a:r>
            <a:endParaRPr sz="2000"/>
          </a:p>
        </p:txBody>
      </p:sp>
      <p:sp>
        <p:nvSpPr>
          <p:cNvPr id="711" name="Google Shape;711;p9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Step 7: Evaluate and </a:t>
            </a:r>
            <a:endParaRPr/>
          </a:p>
          <a:p>
            <a:pPr marL="0" lvl="0" indent="0" algn="l" rtl="0">
              <a:lnSpc>
                <a:spcPct val="90000"/>
              </a:lnSpc>
              <a:spcBef>
                <a:spcPts val="0"/>
              </a:spcBef>
              <a:spcAft>
                <a:spcPts val="0"/>
              </a:spcAft>
              <a:buNone/>
            </a:pPr>
            <a:r>
              <a:rPr lang="en-US"/>
              <a:t>Refine the EWS Process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3"/>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54</a:t>
            </a:fld>
            <a:endParaRPr/>
          </a:p>
        </p:txBody>
      </p:sp>
      <p:cxnSp>
        <p:nvCxnSpPr>
          <p:cNvPr id="718" name="Google Shape;718;p93"/>
          <p:cNvCxnSpPr/>
          <p:nvPr/>
        </p:nvCxnSpPr>
        <p:spPr>
          <a:xfrm rot="10800000" flipH="1">
            <a:off x="687388" y="2771303"/>
            <a:ext cx="8067600" cy="14100"/>
          </a:xfrm>
          <a:prstGeom prst="straightConnector1">
            <a:avLst/>
          </a:prstGeom>
          <a:noFill/>
          <a:ln w="9525" cap="flat" cmpd="sng">
            <a:solidFill>
              <a:srgbClr val="46739E"/>
            </a:solidFill>
            <a:prstDash val="solid"/>
            <a:round/>
            <a:headEnd type="none" w="sm" len="sm"/>
            <a:tailEnd type="none" w="sm" len="sm"/>
          </a:ln>
        </p:spPr>
      </p:cxnSp>
      <p:cxnSp>
        <p:nvCxnSpPr>
          <p:cNvPr id="719" name="Google Shape;719;p93"/>
          <p:cNvCxnSpPr/>
          <p:nvPr/>
        </p:nvCxnSpPr>
        <p:spPr>
          <a:xfrm>
            <a:off x="4740813" y="2053883"/>
            <a:ext cx="0" cy="3784200"/>
          </a:xfrm>
          <a:prstGeom prst="straightConnector1">
            <a:avLst/>
          </a:prstGeom>
          <a:noFill/>
          <a:ln w="9525" cap="flat" cmpd="sng">
            <a:solidFill>
              <a:srgbClr val="46739E"/>
            </a:solidFill>
            <a:prstDash val="solid"/>
            <a:round/>
            <a:headEnd type="none" w="sm" len="sm"/>
            <a:tailEnd type="none" w="sm" len="sm"/>
          </a:ln>
        </p:spPr>
      </p:cxnSp>
      <p:sp>
        <p:nvSpPr>
          <p:cNvPr id="720" name="Google Shape;720;p93"/>
          <p:cNvSpPr txBox="1"/>
          <p:nvPr/>
        </p:nvSpPr>
        <p:spPr>
          <a:xfrm>
            <a:off x="1153552" y="2084943"/>
            <a:ext cx="33762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Potential Benefits</a:t>
            </a:r>
            <a:endParaRPr/>
          </a:p>
        </p:txBody>
      </p:sp>
      <p:sp>
        <p:nvSpPr>
          <p:cNvPr id="721" name="Google Shape;721;p93"/>
          <p:cNvSpPr txBox="1"/>
          <p:nvPr/>
        </p:nvSpPr>
        <p:spPr>
          <a:xfrm>
            <a:off x="5059849" y="2084943"/>
            <a:ext cx="35235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Potential Challenges</a:t>
            </a:r>
            <a:endParaRPr/>
          </a:p>
        </p:txBody>
      </p:sp>
      <p:sp>
        <p:nvSpPr>
          <p:cNvPr id="722" name="Google Shape;722;p93"/>
          <p:cNvSpPr txBox="1">
            <a:spLocks noGrp="1"/>
          </p:cNvSpPr>
          <p:nvPr>
            <p:ph type="title"/>
          </p:nvPr>
        </p:nvSpPr>
        <p:spPr>
          <a:xfrm>
            <a:off x="687388" y="318052"/>
            <a:ext cx="76926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Implementing an Early </a:t>
            </a:r>
            <a:endParaRPr>
              <a:latin typeface="Arial Narrow"/>
              <a:ea typeface="Arial Narrow"/>
              <a:cs typeface="Arial Narrow"/>
              <a:sym typeface="Arial Narrow"/>
            </a:endParaRPr>
          </a:p>
          <a:p>
            <a:pPr marL="0" lvl="0" indent="0" algn="l" rtl="0">
              <a:lnSpc>
                <a:spcPct val="90000"/>
              </a:lnSpc>
              <a:spcBef>
                <a:spcPts val="0"/>
              </a:spcBef>
              <a:spcAft>
                <a:spcPts val="0"/>
              </a:spcAft>
              <a:buNone/>
            </a:pPr>
            <a:r>
              <a:rPr lang="en-US">
                <a:latin typeface="Arial Narrow"/>
                <a:ea typeface="Arial Narrow"/>
                <a:cs typeface="Arial Narrow"/>
                <a:sym typeface="Arial Narrow"/>
              </a:rPr>
              <a:t>Warning System </a:t>
            </a:r>
            <a:endParaRPr>
              <a:latin typeface="Arial Narrow"/>
              <a:ea typeface="Arial Narrow"/>
              <a:cs typeface="Arial Narrow"/>
              <a:sym typeface="Arial Narrow"/>
            </a:endParaRPr>
          </a:p>
        </p:txBody>
      </p:sp>
      <p:grpSp>
        <p:nvGrpSpPr>
          <p:cNvPr id="723" name="Google Shape;723;p93"/>
          <p:cNvGrpSpPr/>
          <p:nvPr/>
        </p:nvGrpSpPr>
        <p:grpSpPr>
          <a:xfrm>
            <a:off x="5146842" y="5762350"/>
            <a:ext cx="3765393" cy="1145880"/>
            <a:chOff x="5146842" y="5762350"/>
            <a:chExt cx="3765393" cy="1145880"/>
          </a:xfrm>
        </p:grpSpPr>
        <p:grpSp>
          <p:nvGrpSpPr>
            <p:cNvPr id="724" name="Google Shape;724;p93"/>
            <p:cNvGrpSpPr/>
            <p:nvPr/>
          </p:nvGrpSpPr>
          <p:grpSpPr>
            <a:xfrm>
              <a:off x="5146842" y="5762350"/>
              <a:ext cx="3765393" cy="1145880"/>
              <a:chOff x="5146842" y="5762350"/>
              <a:chExt cx="3765393" cy="1145880"/>
            </a:xfrm>
          </p:grpSpPr>
          <p:sp>
            <p:nvSpPr>
              <p:cNvPr id="725" name="Google Shape;725;p93"/>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
            <p:nvSpPr>
              <p:cNvPr id="726" name="Google Shape;726;p93"/>
              <p:cNvSpPr/>
              <p:nvPr/>
            </p:nvSpPr>
            <p:spPr>
              <a:xfrm>
                <a:off x="7060899" y="5762350"/>
                <a:ext cx="1851336" cy="114588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727" name="Google Shape;727;p93"/>
            <p:cNvSpPr txBox="1"/>
            <p:nvPr/>
          </p:nvSpPr>
          <p:spPr>
            <a:xfrm>
              <a:off x="7264550" y="6113900"/>
              <a:ext cx="1318800" cy="39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94"/>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Team Time: Action Planning</a:t>
            </a:r>
            <a:endParaRPr/>
          </a:p>
        </p:txBody>
      </p:sp>
      <p:sp>
        <p:nvSpPr>
          <p:cNvPr id="734" name="Google Shape;734;p94"/>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95"/>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56</a:t>
            </a:fld>
            <a:endParaRPr/>
          </a:p>
        </p:txBody>
      </p:sp>
      <p:sp>
        <p:nvSpPr>
          <p:cNvPr id="741" name="Google Shape;741;p95"/>
          <p:cNvSpPr txBox="1">
            <a:spLocks noGrp="1"/>
          </p:cNvSpPr>
          <p:nvPr>
            <p:ph type="title"/>
          </p:nvPr>
        </p:nvSpPr>
        <p:spPr>
          <a:xfrm>
            <a:off x="687400" y="318050"/>
            <a:ext cx="8224800" cy="14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latin typeface="Arial Narrow"/>
                <a:ea typeface="Arial Narrow"/>
                <a:cs typeface="Arial Narrow"/>
                <a:sym typeface="Arial Narrow"/>
              </a:rPr>
              <a:t>EWS Checklist</a:t>
            </a:r>
            <a:endParaRPr>
              <a:latin typeface="Arial Narrow"/>
              <a:ea typeface="Arial Narrow"/>
              <a:cs typeface="Arial Narrow"/>
              <a:sym typeface="Arial Narrow"/>
            </a:endParaRPr>
          </a:p>
        </p:txBody>
      </p:sp>
      <p:grpSp>
        <p:nvGrpSpPr>
          <p:cNvPr id="742" name="Google Shape;742;p95"/>
          <p:cNvGrpSpPr/>
          <p:nvPr/>
        </p:nvGrpSpPr>
        <p:grpSpPr>
          <a:xfrm>
            <a:off x="5146842" y="5762350"/>
            <a:ext cx="3765393" cy="1145880"/>
            <a:chOff x="5146842" y="5762350"/>
            <a:chExt cx="3765393" cy="1145880"/>
          </a:xfrm>
        </p:grpSpPr>
        <p:grpSp>
          <p:nvGrpSpPr>
            <p:cNvPr id="743" name="Google Shape;743;p95"/>
            <p:cNvGrpSpPr/>
            <p:nvPr/>
          </p:nvGrpSpPr>
          <p:grpSpPr>
            <a:xfrm>
              <a:off x="5146842" y="5762350"/>
              <a:ext cx="3765393" cy="1145880"/>
              <a:chOff x="5146842" y="5762350"/>
              <a:chExt cx="3765393" cy="1145880"/>
            </a:xfrm>
          </p:grpSpPr>
          <p:sp>
            <p:nvSpPr>
              <p:cNvPr id="744" name="Google Shape;744;p95"/>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
            <p:nvSpPr>
              <p:cNvPr id="745" name="Google Shape;745;p95"/>
              <p:cNvSpPr/>
              <p:nvPr/>
            </p:nvSpPr>
            <p:spPr>
              <a:xfrm>
                <a:off x="7060899" y="5762350"/>
                <a:ext cx="1851336" cy="114588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746" name="Google Shape;746;p95"/>
            <p:cNvSpPr txBox="1"/>
            <p:nvPr/>
          </p:nvSpPr>
          <p:spPr>
            <a:xfrm>
              <a:off x="7264550" y="6113900"/>
              <a:ext cx="1318800" cy="39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pic>
        <p:nvPicPr>
          <p:cNvPr id="747" name="Google Shape;747;p95"/>
          <p:cNvPicPr preferRelativeResize="0"/>
          <p:nvPr/>
        </p:nvPicPr>
        <p:blipFill>
          <a:blip r:embed="rId3">
            <a:alphaModFix/>
          </a:blip>
          <a:stretch>
            <a:fillRect/>
          </a:stretch>
        </p:blipFill>
        <p:spPr>
          <a:xfrm>
            <a:off x="1231900" y="1930850"/>
            <a:ext cx="6491298" cy="383149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96"/>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57</a:t>
            </a:fld>
            <a:endParaRPr/>
          </a:p>
        </p:txBody>
      </p:sp>
      <p:sp>
        <p:nvSpPr>
          <p:cNvPr id="754" name="Google Shape;754;p96"/>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p>
            <a:pPr marL="233362" lvl="0" indent="-233362" algn="l" rtl="0">
              <a:spcBef>
                <a:spcPts val="0"/>
              </a:spcBef>
              <a:spcAft>
                <a:spcPts val="0"/>
              </a:spcAft>
              <a:buSzPts val="2400"/>
              <a:buChar char="▪"/>
            </a:pPr>
            <a:r>
              <a:rPr lang="en-US"/>
              <a:t>Considerations:</a:t>
            </a:r>
            <a:endParaRPr/>
          </a:p>
          <a:p>
            <a:pPr marL="463550" lvl="1" indent="-233362" algn="l" rtl="0">
              <a:spcBef>
                <a:spcPts val="600"/>
              </a:spcBef>
              <a:spcAft>
                <a:spcPts val="0"/>
              </a:spcAft>
              <a:buSzPts val="2000"/>
              <a:buFont typeface="Noto Sans Symbols"/>
              <a:buChar char="•"/>
            </a:pPr>
            <a:r>
              <a:rPr lang="en-US" sz="2000"/>
              <a:t>What are your goals for implementing EWS in the upcoming school year?</a:t>
            </a:r>
            <a:endParaRPr sz="2000"/>
          </a:p>
          <a:p>
            <a:pPr marL="463550" lvl="1" indent="-233362" algn="l" rtl="0">
              <a:spcBef>
                <a:spcPts val="600"/>
              </a:spcBef>
              <a:spcAft>
                <a:spcPts val="0"/>
              </a:spcAft>
              <a:buSzPts val="2000"/>
              <a:buFont typeface="Noto Sans Symbols"/>
              <a:buChar char="•"/>
            </a:pPr>
            <a:r>
              <a:rPr lang="en-US" sz="2000"/>
              <a:t>How will your team address the early warning indicators identified? Determine an assessment schedule for collecting indicator data.</a:t>
            </a:r>
            <a:endParaRPr sz="2000"/>
          </a:p>
          <a:p>
            <a:pPr marL="463550" lvl="1" indent="-233362" algn="l" rtl="0">
              <a:spcBef>
                <a:spcPts val="600"/>
              </a:spcBef>
              <a:spcAft>
                <a:spcPts val="0"/>
              </a:spcAft>
              <a:buSzPts val="2000"/>
              <a:buFont typeface="Noto Sans Symbols"/>
              <a:buChar char="•"/>
            </a:pPr>
            <a:r>
              <a:rPr lang="en-US" sz="2000"/>
              <a:t>How will your team communicate with staff about EWS?</a:t>
            </a:r>
            <a:endParaRPr sz="2000"/>
          </a:p>
          <a:p>
            <a:pPr marL="463550" lvl="1" indent="-233362" algn="l" rtl="0">
              <a:spcBef>
                <a:spcPts val="600"/>
              </a:spcBef>
              <a:spcAft>
                <a:spcPts val="0"/>
              </a:spcAft>
              <a:buSzPts val="2000"/>
              <a:buFont typeface="Noto Sans Symbols"/>
              <a:buChar char="•"/>
            </a:pPr>
            <a:r>
              <a:rPr lang="en-US" sz="2000"/>
              <a:t>What support do you need to effectively implement EWS? </a:t>
            </a:r>
            <a:endParaRPr sz="2000"/>
          </a:p>
          <a:p>
            <a:pPr marL="463550" lvl="1" indent="-119062" algn="l" rtl="0">
              <a:spcBef>
                <a:spcPts val="600"/>
              </a:spcBef>
              <a:spcAft>
                <a:spcPts val="0"/>
              </a:spcAft>
              <a:buSzPts val="1800"/>
              <a:buNone/>
            </a:pPr>
            <a:endParaRPr/>
          </a:p>
        </p:txBody>
      </p:sp>
      <p:sp>
        <p:nvSpPr>
          <p:cNvPr id="755" name="Google Shape;755;p9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Team Action Planning </a:t>
            </a:r>
            <a:endParaRPr/>
          </a:p>
        </p:txBody>
      </p:sp>
      <p:grpSp>
        <p:nvGrpSpPr>
          <p:cNvPr id="756" name="Google Shape;756;p96"/>
          <p:cNvGrpSpPr/>
          <p:nvPr/>
        </p:nvGrpSpPr>
        <p:grpSpPr>
          <a:xfrm>
            <a:off x="5146842" y="5762350"/>
            <a:ext cx="3765393" cy="1145880"/>
            <a:chOff x="5146842" y="5762350"/>
            <a:chExt cx="3765393" cy="1145880"/>
          </a:xfrm>
        </p:grpSpPr>
        <p:grpSp>
          <p:nvGrpSpPr>
            <p:cNvPr id="757" name="Google Shape;757;p96"/>
            <p:cNvGrpSpPr/>
            <p:nvPr/>
          </p:nvGrpSpPr>
          <p:grpSpPr>
            <a:xfrm>
              <a:off x="5146842" y="5762350"/>
              <a:ext cx="3765393" cy="1145880"/>
              <a:chOff x="5146842" y="5762350"/>
              <a:chExt cx="3765393" cy="1145880"/>
            </a:xfrm>
          </p:grpSpPr>
          <p:sp>
            <p:nvSpPr>
              <p:cNvPr id="758" name="Google Shape;758;p96"/>
              <p:cNvSpPr/>
              <p:nvPr/>
            </p:nvSpPr>
            <p:spPr>
              <a:xfrm>
                <a:off x="5146842" y="6089577"/>
                <a:ext cx="1417200" cy="491400"/>
              </a:xfrm>
              <a:prstGeom prst="ellipse">
                <a:avLst/>
              </a:prstGeom>
              <a:solidFill>
                <a:srgbClr val="BFBFBF"/>
              </a:solidFill>
              <a:ln>
                <a:noFill/>
              </a:ln>
              <a:effectLst>
                <a:outerShdw blurRad="44450" dist="27940" dir="5400000" algn="ctr">
                  <a:srgbClr val="000000">
                    <a:alpha val="2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solidFill>
                      <a:srgbClr val="000000"/>
                    </a:solidFill>
                  </a:rPr>
                  <a:t>Workbook</a:t>
                </a:r>
                <a:endParaRPr sz="1300" b="1" i="0" u="none" strike="noStrike" cap="none">
                  <a:solidFill>
                    <a:srgbClr val="000000"/>
                  </a:solidFill>
                  <a:latin typeface="Arial"/>
                  <a:ea typeface="Arial"/>
                  <a:cs typeface="Arial"/>
                  <a:sym typeface="Arial"/>
                </a:endParaRPr>
              </a:p>
            </p:txBody>
          </p:sp>
          <p:sp>
            <p:nvSpPr>
              <p:cNvPr id="759" name="Google Shape;759;p96"/>
              <p:cNvSpPr/>
              <p:nvPr/>
            </p:nvSpPr>
            <p:spPr>
              <a:xfrm>
                <a:off x="7060899" y="5762350"/>
                <a:ext cx="1851336" cy="114588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760" name="Google Shape;760;p96"/>
            <p:cNvSpPr txBox="1"/>
            <p:nvPr/>
          </p:nvSpPr>
          <p:spPr>
            <a:xfrm>
              <a:off x="7264550" y="6113900"/>
              <a:ext cx="1318800" cy="39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Activity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7"/>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58</a:t>
            </a:fld>
            <a:endParaRPr/>
          </a:p>
        </p:txBody>
      </p:sp>
      <p:sp>
        <p:nvSpPr>
          <p:cNvPr id="767" name="Google Shape;767;p97"/>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p>
            <a:pPr marL="233362" lvl="0" indent="-182562" algn="l" rtl="0">
              <a:spcBef>
                <a:spcPts val="0"/>
              </a:spcBef>
              <a:spcAft>
                <a:spcPts val="0"/>
              </a:spcAft>
              <a:buSzPts val="1600"/>
              <a:buChar char="▪"/>
            </a:pPr>
            <a:r>
              <a:rPr lang="en-US" sz="1600"/>
              <a:t>Blumenthal, D. (2016). </a:t>
            </a:r>
            <a:r>
              <a:rPr lang="en-US" sz="1600" i="1"/>
              <a:t>Early Warning System High Tool</a:t>
            </a:r>
            <a:r>
              <a:rPr lang="en-US" sz="1600"/>
              <a:t>, Retrieved http://www.earlywarningsystems.org/resources/early-warning-system-high-school-tool/</a:t>
            </a:r>
            <a:endParaRPr sz="1600"/>
          </a:p>
          <a:p>
            <a:pPr marL="233362" lvl="0" indent="-182562" algn="l" rtl="0">
              <a:spcBef>
                <a:spcPts val="1000"/>
              </a:spcBef>
              <a:spcAft>
                <a:spcPts val="0"/>
              </a:spcAft>
              <a:buSzPts val="1600"/>
              <a:buChar char="▪"/>
            </a:pPr>
            <a:r>
              <a:rPr lang="en-US" sz="1600"/>
              <a:t>John Hopkins University, 2012; Therriault, O’Cummings, Heppen, Yerhot, and Scala, 2013; Allensworth &amp; Easton, 2005</a:t>
            </a:r>
            <a:endParaRPr sz="1600"/>
          </a:p>
          <a:p>
            <a:pPr marL="233362" lvl="0" indent="-182562" algn="l" rtl="0">
              <a:spcBef>
                <a:spcPts val="1000"/>
              </a:spcBef>
              <a:spcAft>
                <a:spcPts val="0"/>
              </a:spcAft>
              <a:buSzPts val="1600"/>
              <a:buChar char="▪"/>
            </a:pPr>
            <a:r>
              <a:rPr lang="en-US" sz="1600"/>
              <a:t>National Forum on Education Statistics. (2018). </a:t>
            </a:r>
            <a:r>
              <a:rPr lang="en-US" sz="1600" i="1"/>
              <a:t>Forum Guide to Early Warning Systems (NFES2019035)</a:t>
            </a:r>
            <a:r>
              <a:rPr lang="en-US" sz="1600"/>
              <a:t>. U.S. Department of Education. Washington, DC: National Center for Education Statistics.</a:t>
            </a:r>
            <a:endParaRPr sz="1600"/>
          </a:p>
          <a:p>
            <a:pPr marL="233362" lvl="0" indent="-182562" algn="l" rtl="0">
              <a:spcBef>
                <a:spcPts val="1000"/>
              </a:spcBef>
              <a:spcAft>
                <a:spcPts val="1000"/>
              </a:spcAft>
              <a:buSzPts val="1600"/>
              <a:buChar char="▪"/>
            </a:pPr>
            <a:r>
              <a:rPr lang="en-US" sz="1600"/>
              <a:t>US Department of Education (2016, Sept). </a:t>
            </a:r>
            <a:r>
              <a:rPr lang="en-US" sz="1600" i="1"/>
              <a:t>Issue Brief: Early Warning Systems</a:t>
            </a:r>
            <a:r>
              <a:rPr lang="en-US" sz="1600"/>
              <a:t>. U.S. Department of Education Office of Planning, Evaluation and Policy Development Policy and Program Studies Service. Retrieved from https://www2.ed.gov/rschstat/eval/high-school/early-warning-systems-brief.pdf. </a:t>
            </a:r>
            <a:endParaRPr sz="1600"/>
          </a:p>
        </p:txBody>
      </p:sp>
      <p:sp>
        <p:nvSpPr>
          <p:cNvPr id="768" name="Google Shape;768;p9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References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5"/>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6</a:t>
            </a:fld>
            <a:endParaRPr/>
          </a:p>
        </p:txBody>
      </p:sp>
      <p:sp>
        <p:nvSpPr>
          <p:cNvPr id="253" name="Google Shape;253;p45"/>
          <p:cNvSpPr txBox="1">
            <a:spLocks noGrp="1"/>
          </p:cNvSpPr>
          <p:nvPr>
            <p:ph type="title"/>
          </p:nvPr>
        </p:nvSpPr>
        <p:spPr>
          <a:xfrm>
            <a:off x="608013" y="270427"/>
            <a:ext cx="8224800" cy="1541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latin typeface="Arial Narrow"/>
                <a:ea typeface="Arial Narrow"/>
                <a:cs typeface="Arial Narrow"/>
                <a:sym typeface="Arial Narrow"/>
              </a:rPr>
              <a:t>Essential Components of RTI</a:t>
            </a:r>
            <a:endParaRPr>
              <a:latin typeface="Arial Narrow"/>
              <a:ea typeface="Arial Narrow"/>
              <a:cs typeface="Arial Narrow"/>
              <a:sym typeface="Arial Narrow"/>
            </a:endParaRPr>
          </a:p>
        </p:txBody>
      </p:sp>
      <p:pic>
        <p:nvPicPr>
          <p:cNvPr id="254" name="Google Shape;254;p45"/>
          <p:cNvPicPr preferRelativeResize="0"/>
          <p:nvPr/>
        </p:nvPicPr>
        <p:blipFill>
          <a:blip r:embed="rId3">
            <a:alphaModFix/>
          </a:blip>
          <a:stretch>
            <a:fillRect/>
          </a:stretch>
        </p:blipFill>
        <p:spPr>
          <a:xfrm>
            <a:off x="2739786" y="1963925"/>
            <a:ext cx="3680325" cy="3829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6"/>
          <p:cNvSpPr txBox="1"/>
          <p:nvPr/>
        </p:nvSpPr>
        <p:spPr>
          <a:xfrm>
            <a:off x="504250" y="1272250"/>
            <a:ext cx="8639700" cy="1095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46"/>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262" name="Google Shape;262;p46"/>
          <p:cNvSpPr txBox="1">
            <a:spLocks noGrp="1"/>
          </p:cNvSpPr>
          <p:nvPr>
            <p:ph type="title"/>
          </p:nvPr>
        </p:nvSpPr>
        <p:spPr>
          <a:xfrm>
            <a:off x="687400" y="318050"/>
            <a:ext cx="8224800" cy="81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latin typeface="Arial Narrow"/>
                <a:ea typeface="Arial Narrow"/>
                <a:cs typeface="Arial Narrow"/>
                <a:sym typeface="Arial Narrow"/>
              </a:rPr>
              <a:t>RTI Arkansas Model</a:t>
            </a:r>
            <a:endParaRPr>
              <a:latin typeface="Arial Narrow"/>
              <a:ea typeface="Arial Narrow"/>
              <a:cs typeface="Arial Narrow"/>
              <a:sym typeface="Arial Narrow"/>
            </a:endParaRPr>
          </a:p>
        </p:txBody>
      </p:sp>
      <p:pic>
        <p:nvPicPr>
          <p:cNvPr id="263" name="Google Shape;263;p46"/>
          <p:cNvPicPr preferRelativeResize="0"/>
          <p:nvPr/>
        </p:nvPicPr>
        <p:blipFill>
          <a:blip r:embed="rId3">
            <a:alphaModFix/>
          </a:blip>
          <a:stretch>
            <a:fillRect/>
          </a:stretch>
        </p:blipFill>
        <p:spPr>
          <a:xfrm>
            <a:off x="2212821" y="1128650"/>
            <a:ext cx="4718354" cy="4755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7"/>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8</a:t>
            </a:fld>
            <a:endParaRPr/>
          </a:p>
        </p:txBody>
      </p:sp>
      <p:sp>
        <p:nvSpPr>
          <p:cNvPr id="270" name="Google Shape;270;p47"/>
          <p:cNvSpPr/>
          <p:nvPr/>
        </p:nvSpPr>
        <p:spPr>
          <a:xfrm>
            <a:off x="255575" y="1299175"/>
            <a:ext cx="8789100" cy="2065800"/>
          </a:xfrm>
          <a:prstGeom prst="rect">
            <a:avLst/>
          </a:prstGeom>
          <a:solidFill>
            <a:schemeClr val="lt2"/>
          </a:solidFill>
          <a:ln w="38100" cap="flat" cmpd="sng">
            <a:solidFill>
              <a:srgbClr val="2549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7"/>
          <p:cNvSpPr txBox="1">
            <a:spLocks noGrp="1"/>
          </p:cNvSpPr>
          <p:nvPr>
            <p:ph type="title"/>
          </p:nvPr>
        </p:nvSpPr>
        <p:spPr>
          <a:xfrm>
            <a:off x="687400" y="318050"/>
            <a:ext cx="8224800" cy="831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Response to Intervention</a:t>
            </a:r>
            <a:endParaRPr/>
          </a:p>
        </p:txBody>
      </p:sp>
      <p:sp>
        <p:nvSpPr>
          <p:cNvPr id="272" name="Google Shape;272;p47"/>
          <p:cNvSpPr/>
          <p:nvPr/>
        </p:nvSpPr>
        <p:spPr>
          <a:xfrm>
            <a:off x="5558796" y="5676000"/>
            <a:ext cx="348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17365D"/>
                </a:solidFill>
                <a:latin typeface="Arial"/>
                <a:ea typeface="Arial"/>
                <a:cs typeface="Arial"/>
                <a:sym typeface="Arial"/>
              </a:rPr>
              <a:t>Source:</a:t>
            </a:r>
            <a:r>
              <a:rPr lang="en-US" sz="1000" b="0" i="0" u="none" strike="noStrike" cap="none">
                <a:solidFill>
                  <a:srgbClr val="17365D"/>
                </a:solidFill>
                <a:latin typeface="Arial"/>
                <a:ea typeface="Arial"/>
                <a:cs typeface="Arial"/>
                <a:sym typeface="Arial"/>
              </a:rPr>
              <a:t> National Center on Response to Intervention.</a:t>
            </a:r>
            <a:endParaRPr sz="1000" b="0" i="0" u="none" strike="noStrike" cap="none">
              <a:solidFill>
                <a:srgbClr val="17365D"/>
              </a:solidFill>
              <a:latin typeface="Arial"/>
              <a:ea typeface="Arial"/>
              <a:cs typeface="Arial"/>
              <a:sym typeface="Arial"/>
            </a:endParaRPr>
          </a:p>
        </p:txBody>
      </p:sp>
      <p:pic>
        <p:nvPicPr>
          <p:cNvPr id="273" name="Google Shape;273;p47"/>
          <p:cNvPicPr preferRelativeResize="0"/>
          <p:nvPr/>
        </p:nvPicPr>
        <p:blipFill rotWithShape="1">
          <a:blip r:embed="rId3">
            <a:alphaModFix/>
          </a:blip>
          <a:srcRect t="5195"/>
          <a:stretch/>
        </p:blipFill>
        <p:spPr>
          <a:xfrm>
            <a:off x="307975" y="1454750"/>
            <a:ext cx="1729550" cy="1691700"/>
          </a:xfrm>
          <a:prstGeom prst="rect">
            <a:avLst/>
          </a:prstGeom>
          <a:noFill/>
          <a:ln>
            <a:noFill/>
          </a:ln>
        </p:spPr>
      </p:pic>
      <p:sp>
        <p:nvSpPr>
          <p:cNvPr id="274" name="Google Shape;274;p47"/>
          <p:cNvSpPr txBox="1"/>
          <p:nvPr/>
        </p:nvSpPr>
        <p:spPr>
          <a:xfrm>
            <a:off x="2113725" y="1378550"/>
            <a:ext cx="6874800" cy="1934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2400">
                <a:solidFill>
                  <a:srgbClr val="25496F"/>
                </a:solidFill>
              </a:rPr>
              <a:t>RTI integrates </a:t>
            </a:r>
            <a:r>
              <a:rPr lang="en-US" sz="2400" b="1">
                <a:solidFill>
                  <a:srgbClr val="25496F"/>
                </a:solidFill>
              </a:rPr>
              <a:t>assessment</a:t>
            </a:r>
            <a:r>
              <a:rPr lang="en-US" sz="2400">
                <a:solidFill>
                  <a:srgbClr val="25496F"/>
                </a:solidFill>
              </a:rPr>
              <a:t> and </a:t>
            </a:r>
            <a:r>
              <a:rPr lang="en-US" sz="2400" b="1">
                <a:solidFill>
                  <a:srgbClr val="25496F"/>
                </a:solidFill>
              </a:rPr>
              <a:t>intervention</a:t>
            </a:r>
            <a:r>
              <a:rPr lang="en-US" sz="2400">
                <a:solidFill>
                  <a:srgbClr val="25496F"/>
                </a:solidFill>
              </a:rPr>
              <a:t> within a </a:t>
            </a:r>
            <a:r>
              <a:rPr lang="en-US" sz="2400" b="1">
                <a:solidFill>
                  <a:srgbClr val="25496F"/>
                </a:solidFill>
              </a:rPr>
              <a:t>schoolwide,</a:t>
            </a:r>
            <a:r>
              <a:rPr lang="en-US" sz="2400">
                <a:solidFill>
                  <a:srgbClr val="25496F"/>
                </a:solidFill>
              </a:rPr>
              <a:t> multilevel prevention system (i.e., </a:t>
            </a:r>
            <a:r>
              <a:rPr lang="en-US" sz="2400" b="1">
                <a:solidFill>
                  <a:srgbClr val="25496F"/>
                </a:solidFill>
              </a:rPr>
              <a:t>multi-tiered system of support</a:t>
            </a:r>
            <a:r>
              <a:rPr lang="en-US" sz="2400">
                <a:solidFill>
                  <a:srgbClr val="25496F"/>
                </a:solidFill>
              </a:rPr>
              <a:t>, or MTSS) to maximize student achievement and reduce behavior problems.</a:t>
            </a:r>
            <a:endParaRPr sz="2400">
              <a:solidFill>
                <a:srgbClr val="25496F"/>
              </a:solidFill>
            </a:endParaRPr>
          </a:p>
        </p:txBody>
      </p:sp>
      <p:sp>
        <p:nvSpPr>
          <p:cNvPr id="275" name="Google Shape;275;p47"/>
          <p:cNvSpPr/>
          <p:nvPr/>
        </p:nvSpPr>
        <p:spPr>
          <a:xfrm>
            <a:off x="255575" y="3514200"/>
            <a:ext cx="8789100" cy="2065800"/>
          </a:xfrm>
          <a:prstGeom prst="rect">
            <a:avLst/>
          </a:prstGeom>
          <a:solidFill>
            <a:schemeClr val="lt2"/>
          </a:solidFill>
          <a:ln w="38100" cap="flat" cmpd="sng">
            <a:solidFill>
              <a:srgbClr val="2549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 name="Google Shape;276;p47"/>
          <p:cNvPicPr preferRelativeResize="0"/>
          <p:nvPr/>
        </p:nvPicPr>
        <p:blipFill>
          <a:blip r:embed="rId4">
            <a:alphaModFix/>
          </a:blip>
          <a:stretch>
            <a:fillRect/>
          </a:stretch>
        </p:blipFill>
        <p:spPr>
          <a:xfrm>
            <a:off x="305750" y="3650625"/>
            <a:ext cx="1733997" cy="1691700"/>
          </a:xfrm>
          <a:prstGeom prst="rect">
            <a:avLst/>
          </a:prstGeom>
          <a:noFill/>
          <a:ln>
            <a:noFill/>
          </a:ln>
        </p:spPr>
      </p:pic>
      <p:sp>
        <p:nvSpPr>
          <p:cNvPr id="277" name="Google Shape;277;p47"/>
          <p:cNvSpPr txBox="1"/>
          <p:nvPr/>
        </p:nvSpPr>
        <p:spPr>
          <a:xfrm>
            <a:off x="2151100" y="3612500"/>
            <a:ext cx="6761100" cy="1934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2400">
                <a:solidFill>
                  <a:srgbClr val="25496F"/>
                </a:solidFill>
              </a:rPr>
              <a:t>RTI is </a:t>
            </a:r>
            <a:r>
              <a:rPr lang="en-US" sz="2400" b="1">
                <a:solidFill>
                  <a:srgbClr val="25496F"/>
                </a:solidFill>
              </a:rPr>
              <a:t>not</a:t>
            </a:r>
            <a:r>
              <a:rPr lang="en-US" sz="2400">
                <a:solidFill>
                  <a:srgbClr val="25496F"/>
                </a:solidFill>
              </a:rPr>
              <a:t> a special education initiative; it is an educational initiative for </a:t>
            </a:r>
            <a:r>
              <a:rPr lang="en-US" sz="2400" b="1">
                <a:solidFill>
                  <a:srgbClr val="25496F"/>
                </a:solidFill>
              </a:rPr>
              <a:t>all</a:t>
            </a:r>
            <a:r>
              <a:rPr lang="en-US" sz="2400">
                <a:solidFill>
                  <a:srgbClr val="25496F"/>
                </a:solidFill>
              </a:rPr>
              <a:t> students, including those at risk, students with language differences, and students with disabilities.</a:t>
            </a:r>
            <a:endParaRPr sz="2400">
              <a:solidFill>
                <a:srgbClr val="25496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p:nvPr/>
        </p:nvSpPr>
        <p:spPr>
          <a:xfrm>
            <a:off x="197500" y="1688550"/>
            <a:ext cx="8946600" cy="382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48"/>
          <p:cNvSpPr/>
          <p:nvPr/>
        </p:nvSpPr>
        <p:spPr>
          <a:xfrm>
            <a:off x="260775" y="3392575"/>
            <a:ext cx="8745000" cy="2166300"/>
          </a:xfrm>
          <a:prstGeom prst="rect">
            <a:avLst/>
          </a:prstGeom>
          <a:solidFill>
            <a:srgbClr val="2549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8"/>
          <p:cNvSpPr/>
          <p:nvPr/>
        </p:nvSpPr>
        <p:spPr>
          <a:xfrm>
            <a:off x="2622975" y="1399675"/>
            <a:ext cx="6382800" cy="1880400"/>
          </a:xfrm>
          <a:prstGeom prst="rect">
            <a:avLst/>
          </a:prstGeom>
          <a:solidFill>
            <a:srgbClr val="2549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8"/>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9</a:t>
            </a:fld>
            <a:endParaRPr/>
          </a:p>
        </p:txBody>
      </p:sp>
      <p:pic>
        <p:nvPicPr>
          <p:cNvPr id="287" name="Google Shape;287;p48"/>
          <p:cNvPicPr preferRelativeResize="0"/>
          <p:nvPr/>
        </p:nvPicPr>
        <p:blipFill rotWithShape="1">
          <a:blip r:embed="rId3">
            <a:alphaModFix/>
          </a:blip>
          <a:srcRect l="6186" t="4971" r="5931" b="3970"/>
          <a:stretch/>
        </p:blipFill>
        <p:spPr>
          <a:xfrm>
            <a:off x="260775" y="1399675"/>
            <a:ext cx="2231100" cy="1880400"/>
          </a:xfrm>
          <a:prstGeom prst="rect">
            <a:avLst/>
          </a:prstGeom>
          <a:noFill/>
          <a:ln>
            <a:noFill/>
          </a:ln>
        </p:spPr>
      </p:pic>
      <p:sp>
        <p:nvSpPr>
          <p:cNvPr id="288" name="Google Shape;288;p48"/>
          <p:cNvSpPr/>
          <p:nvPr/>
        </p:nvSpPr>
        <p:spPr>
          <a:xfrm>
            <a:off x="687400" y="5525200"/>
            <a:ext cx="83577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200" i="1">
                <a:solidFill>
                  <a:srgbClr val="17365D"/>
                </a:solidFill>
              </a:rPr>
              <a:t>Burns, Appleton, &amp; Stehouwer, 2005; Dexter, Hughes, &amp; Farmer, 2008; Simmons, Coyne, Kwok, McDonagh, Ham, &amp; Kame’enui, 2008; Hattie, 2017</a:t>
            </a:r>
            <a:endParaRPr sz="1200" b="0" i="0" u="none" strike="noStrike" cap="none">
              <a:solidFill>
                <a:srgbClr val="17365D"/>
              </a:solidFill>
              <a:latin typeface="Arial"/>
              <a:ea typeface="Arial"/>
              <a:cs typeface="Arial"/>
              <a:sym typeface="Arial"/>
            </a:endParaRPr>
          </a:p>
        </p:txBody>
      </p:sp>
      <p:sp>
        <p:nvSpPr>
          <p:cNvPr id="289" name="Google Shape;289;p48"/>
          <p:cNvSpPr txBox="1">
            <a:spLocks noGrp="1"/>
          </p:cNvSpPr>
          <p:nvPr>
            <p:ph type="title"/>
          </p:nvPr>
        </p:nvSpPr>
        <p:spPr>
          <a:xfrm>
            <a:off x="687400" y="318050"/>
            <a:ext cx="8224800" cy="969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latin typeface="Arial Narrow"/>
                <a:ea typeface="Arial Narrow"/>
                <a:cs typeface="Arial Narrow"/>
                <a:sym typeface="Arial Narrow"/>
              </a:rPr>
              <a:t>Why RTI?</a:t>
            </a:r>
            <a:endParaRPr>
              <a:latin typeface="Arial Narrow"/>
              <a:ea typeface="Arial Narrow"/>
              <a:cs typeface="Arial Narrow"/>
              <a:sym typeface="Arial Narrow"/>
            </a:endParaRPr>
          </a:p>
        </p:txBody>
      </p:sp>
      <p:sp>
        <p:nvSpPr>
          <p:cNvPr id="290" name="Google Shape;290;p48"/>
          <p:cNvSpPr txBox="1">
            <a:spLocks noGrp="1"/>
          </p:cNvSpPr>
          <p:nvPr>
            <p:ph type="body" idx="1"/>
          </p:nvPr>
        </p:nvSpPr>
        <p:spPr>
          <a:xfrm>
            <a:off x="2622975" y="1399675"/>
            <a:ext cx="6382800" cy="18804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US" b="1" u="sng">
                <a:solidFill>
                  <a:srgbClr val="FFFFFF"/>
                </a:solidFill>
              </a:rPr>
              <a:t>Improved Outcomes:</a:t>
            </a:r>
            <a:endParaRPr b="1" u="sng">
              <a:solidFill>
                <a:srgbClr val="FFFFFF"/>
              </a:solidFill>
            </a:endParaRPr>
          </a:p>
          <a:p>
            <a:pPr marL="457200" lvl="0" indent="-355600" algn="l" rtl="0">
              <a:spcBef>
                <a:spcPts val="600"/>
              </a:spcBef>
              <a:spcAft>
                <a:spcPts val="0"/>
              </a:spcAft>
              <a:buClr>
                <a:srgbClr val="FFFFFF"/>
              </a:buClr>
              <a:buSzPts val="2000"/>
              <a:buChar char="▪"/>
            </a:pPr>
            <a:r>
              <a:rPr lang="en-US" sz="2000">
                <a:solidFill>
                  <a:srgbClr val="FFFFFF"/>
                </a:solidFill>
              </a:rPr>
              <a:t>Decreased expulsion, behavioral referrals, and suspension rates </a:t>
            </a:r>
            <a:endParaRPr sz="2000">
              <a:solidFill>
                <a:srgbClr val="FFFFFF"/>
              </a:solidFill>
            </a:endParaRPr>
          </a:p>
          <a:p>
            <a:pPr marL="457200" lvl="0" indent="-355600" algn="l" rtl="0">
              <a:spcBef>
                <a:spcPts val="0"/>
              </a:spcBef>
              <a:spcAft>
                <a:spcPts val="0"/>
              </a:spcAft>
              <a:buClr>
                <a:srgbClr val="FFFFFF"/>
              </a:buClr>
              <a:buSzPts val="2000"/>
              <a:buChar char="▪"/>
            </a:pPr>
            <a:r>
              <a:rPr lang="en-US" sz="2000">
                <a:solidFill>
                  <a:srgbClr val="FFFFFF"/>
                </a:solidFill>
              </a:rPr>
              <a:t>Sustained academic improvement</a:t>
            </a:r>
            <a:endParaRPr sz="2000">
              <a:solidFill>
                <a:srgbClr val="FFFFFF"/>
              </a:solidFill>
            </a:endParaRPr>
          </a:p>
          <a:p>
            <a:pPr marL="457200" lvl="0" indent="-355600" algn="l" rtl="0">
              <a:spcBef>
                <a:spcPts val="0"/>
              </a:spcBef>
              <a:spcAft>
                <a:spcPts val="0"/>
              </a:spcAft>
              <a:buClr>
                <a:srgbClr val="FFFFFF"/>
              </a:buClr>
              <a:buSzPts val="2000"/>
              <a:buChar char="▪"/>
            </a:pPr>
            <a:r>
              <a:rPr lang="en-US" sz="2000">
                <a:solidFill>
                  <a:srgbClr val="FFFFFF"/>
                </a:solidFill>
              </a:rPr>
              <a:t>Increase in on-time graduation</a:t>
            </a:r>
            <a:endParaRPr sz="2000">
              <a:solidFill>
                <a:srgbClr val="FFFFFF"/>
              </a:solidFill>
            </a:endParaRPr>
          </a:p>
        </p:txBody>
      </p:sp>
      <p:sp>
        <p:nvSpPr>
          <p:cNvPr id="291" name="Google Shape;291;p48"/>
          <p:cNvSpPr txBox="1">
            <a:spLocks noGrp="1"/>
          </p:cNvSpPr>
          <p:nvPr>
            <p:ph type="body" idx="1"/>
          </p:nvPr>
        </p:nvSpPr>
        <p:spPr>
          <a:xfrm>
            <a:off x="260775" y="3392575"/>
            <a:ext cx="8745000" cy="21663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US" b="1" u="sng">
                <a:solidFill>
                  <a:srgbClr val="FFFFFF"/>
                </a:solidFill>
              </a:rPr>
              <a:t>Strong Positive Effects on System Outcomes:</a:t>
            </a:r>
            <a:endParaRPr b="1" u="sng">
              <a:solidFill>
                <a:srgbClr val="FFFFFF"/>
              </a:solidFill>
            </a:endParaRPr>
          </a:p>
          <a:p>
            <a:pPr marL="457200" lvl="0" indent="-355600" algn="l" rtl="0">
              <a:spcBef>
                <a:spcPts val="600"/>
              </a:spcBef>
              <a:spcAft>
                <a:spcPts val="0"/>
              </a:spcAft>
              <a:buClr>
                <a:srgbClr val="FFFFFF"/>
              </a:buClr>
              <a:buSzPts val="2000"/>
              <a:buChar char="▪"/>
            </a:pPr>
            <a:r>
              <a:rPr lang="en-US" sz="2000">
                <a:solidFill>
                  <a:srgbClr val="FFFFFF"/>
                </a:solidFill>
              </a:rPr>
              <a:t>Increased instructional and planning time</a:t>
            </a:r>
            <a:endParaRPr sz="2000">
              <a:solidFill>
                <a:srgbClr val="FFFFFF"/>
              </a:solidFill>
            </a:endParaRPr>
          </a:p>
          <a:p>
            <a:pPr marL="457200" lvl="0" indent="-355600" algn="l" rtl="0">
              <a:spcBef>
                <a:spcPts val="0"/>
              </a:spcBef>
              <a:spcAft>
                <a:spcPts val="0"/>
              </a:spcAft>
              <a:buClr>
                <a:srgbClr val="FFFFFF"/>
              </a:buClr>
              <a:buSzPts val="2000"/>
              <a:buChar char="▪"/>
            </a:pPr>
            <a:r>
              <a:rPr lang="en-US" sz="2000">
                <a:solidFill>
                  <a:srgbClr val="FFFFFF"/>
                </a:solidFill>
              </a:rPr>
              <a:t>More efficient use of resources and staff</a:t>
            </a:r>
            <a:endParaRPr sz="2000">
              <a:solidFill>
                <a:srgbClr val="FFFFFF"/>
              </a:solidFill>
            </a:endParaRPr>
          </a:p>
          <a:p>
            <a:pPr marL="457200" lvl="0" indent="-355600" algn="l" rtl="0">
              <a:spcBef>
                <a:spcPts val="0"/>
              </a:spcBef>
              <a:spcAft>
                <a:spcPts val="0"/>
              </a:spcAft>
              <a:buClr>
                <a:srgbClr val="FFFFFF"/>
              </a:buClr>
              <a:buSzPts val="2000"/>
              <a:buChar char="▪"/>
            </a:pPr>
            <a:r>
              <a:rPr lang="en-US" sz="2000">
                <a:solidFill>
                  <a:srgbClr val="FFFFFF"/>
                </a:solidFill>
              </a:rPr>
              <a:t>Decreased inappropriate special education referral and placement rates</a:t>
            </a:r>
            <a:endParaRPr sz="2000">
              <a:solidFill>
                <a:srgbClr val="FFFFFF"/>
              </a:solidFill>
            </a:endParaRPr>
          </a:p>
          <a:p>
            <a:pPr marL="457200" lvl="0" indent="-355600" algn="l" rtl="0">
              <a:spcBef>
                <a:spcPts val="0"/>
              </a:spcBef>
              <a:spcAft>
                <a:spcPts val="0"/>
              </a:spcAft>
              <a:buClr>
                <a:srgbClr val="FFFFFF"/>
              </a:buClr>
              <a:buSzPts val="2000"/>
              <a:buChar char="▪"/>
            </a:pPr>
            <a:r>
              <a:rPr lang="en-US" sz="2000">
                <a:solidFill>
                  <a:srgbClr val="FFFFFF"/>
                </a:solidFill>
              </a:rPr>
              <a:t>Reduction in student time in special education services</a:t>
            </a:r>
            <a:endParaRPr sz="2000">
              <a:solidFill>
                <a:srgbClr val="FFFFFF"/>
              </a:solidFill>
            </a:endParaRPr>
          </a:p>
          <a:p>
            <a:pPr marL="457200" lvl="0" indent="-355600" algn="l" rtl="0">
              <a:spcBef>
                <a:spcPts val="0"/>
              </a:spcBef>
              <a:spcAft>
                <a:spcPts val="0"/>
              </a:spcAft>
              <a:buClr>
                <a:srgbClr val="FFFFFF"/>
              </a:buClr>
              <a:buSzPts val="2000"/>
              <a:buChar char="▪"/>
            </a:pPr>
            <a:r>
              <a:rPr lang="en-US" sz="2000">
                <a:solidFill>
                  <a:srgbClr val="FFFFFF"/>
                </a:solidFill>
              </a:rPr>
              <a:t>Reduction in student grade-level retention</a:t>
            </a:r>
            <a:endParaRPr sz="2000">
              <a:solidFill>
                <a:srgbClr val="FFFFFF"/>
              </a:solidFill>
            </a:endParaRPr>
          </a:p>
        </p:txBody>
      </p:sp>
      <p:sp>
        <p:nvSpPr>
          <p:cNvPr id="292" name="Google Shape;292;p48"/>
          <p:cNvSpPr txBox="1"/>
          <p:nvPr/>
        </p:nvSpPr>
        <p:spPr>
          <a:xfrm>
            <a:off x="604850" y="2002025"/>
            <a:ext cx="1406400" cy="65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FFFF"/>
                </a:solidFill>
              </a:rPr>
              <a:t>1.29 ES</a:t>
            </a:r>
            <a:endParaRPr sz="2400" b="1">
              <a:solidFill>
                <a:srgbClr val="FFFFFF"/>
              </a:solidFill>
            </a:endParaRPr>
          </a:p>
        </p:txBody>
      </p:sp>
    </p:spTree>
  </p:cSld>
  <p:clrMapOvr>
    <a:masterClrMapping/>
  </p:clrMapOvr>
</p:sld>
</file>

<file path=ppt/theme/theme1.xml><?xml version="1.0" encoding="utf-8"?>
<a:theme xmlns:a="http://schemas.openxmlformats.org/drawingml/2006/main" name="CRTI-Arkansas_PTT_042715TEMPLATE">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5994</Words>
  <Application>Microsoft Macintosh PowerPoint</Application>
  <PresentationFormat>On-screen Show (4:3)</PresentationFormat>
  <Paragraphs>603</Paragraphs>
  <Slides>58</Slides>
  <Notes>58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58</vt:i4>
      </vt:variant>
    </vt:vector>
  </HeadingPairs>
  <TitlesOfParts>
    <vt:vector size="70" baseType="lpstr">
      <vt:lpstr>Noto Sans Symbols</vt:lpstr>
      <vt:lpstr>Arial Narrow</vt:lpstr>
      <vt:lpstr>Calibri</vt:lpstr>
      <vt:lpstr>Franklin Gothic</vt:lpstr>
      <vt:lpstr>Arial</vt:lpstr>
      <vt:lpstr>Source Sans Pro</vt:lpstr>
      <vt:lpstr>Courier New</vt:lpstr>
      <vt:lpstr>Libre Franklin</vt:lpstr>
      <vt:lpstr>CRTI-Arkansas_PTT_042715TEMPLATE</vt:lpstr>
      <vt:lpstr>4_Basic</vt:lpstr>
      <vt:lpstr>Divider Master</vt:lpstr>
      <vt:lpstr>Basic</vt:lpstr>
      <vt:lpstr>PowerPoint Presentation</vt:lpstr>
      <vt:lpstr>Secondary RTI Series Overview</vt:lpstr>
      <vt:lpstr>Module 12 Objectives</vt:lpstr>
      <vt:lpstr>Where is my District or  School with Early Warning Systems?</vt:lpstr>
      <vt:lpstr>Overview: Response to Intervention in Secondary Setting</vt:lpstr>
      <vt:lpstr>Essential Components of RTI</vt:lpstr>
      <vt:lpstr>RTI Arkansas Model</vt:lpstr>
      <vt:lpstr>Response to Intervention</vt:lpstr>
      <vt:lpstr>Why RTI?</vt:lpstr>
      <vt:lpstr>Why Aren’t We Seeing Results?</vt:lpstr>
      <vt:lpstr>Focus on the Right Questions:</vt:lpstr>
      <vt:lpstr>RTI Focus Area for  Secondary Setting</vt:lpstr>
      <vt:lpstr>RTI: Focus and Outcomes</vt:lpstr>
      <vt:lpstr>What Outcomes Are the  Focus of Secondary RTI Models?</vt:lpstr>
      <vt:lpstr>Overview of an Early Warning System </vt:lpstr>
      <vt:lpstr>Arkansas High School  Completion for 2018 and 2019</vt:lpstr>
      <vt:lpstr>Arkansas High School  Completion for 2018 and 2019</vt:lpstr>
      <vt:lpstr>Purpose of Early  Warning Systems</vt:lpstr>
      <vt:lpstr>Purpose of Early  Warning Systems</vt:lpstr>
      <vt:lpstr>What is an Early Warning  System (EWS)?</vt:lpstr>
      <vt:lpstr>PowerPoint Presentation</vt:lpstr>
      <vt:lpstr>PowerPoint Presentation</vt:lpstr>
      <vt:lpstr>PowerPoint Presentation</vt:lpstr>
      <vt:lpstr>PowerPoint Presentation</vt:lpstr>
      <vt:lpstr>Did you know? </vt:lpstr>
      <vt:lpstr>Early Warning Indicators (EWI)</vt:lpstr>
      <vt:lpstr>ABCs of Early Warning Indicators</vt:lpstr>
      <vt:lpstr>Early Warning Indicators</vt:lpstr>
      <vt:lpstr>Attendance</vt:lpstr>
      <vt:lpstr>PowerPoint Presentation</vt:lpstr>
      <vt:lpstr>PowerPoint Presentation</vt:lpstr>
      <vt:lpstr>Arkansas’ Every Student  Succeeds Act (ESSA)</vt:lpstr>
      <vt:lpstr>Behavior</vt:lpstr>
      <vt:lpstr>PowerPoint Presentation</vt:lpstr>
      <vt:lpstr>Course Proficiency/Course Accrual</vt:lpstr>
      <vt:lpstr>PowerPoint Presentation</vt:lpstr>
      <vt:lpstr>9th-Grade</vt:lpstr>
      <vt:lpstr>EWI: Middle School</vt:lpstr>
      <vt:lpstr>EWI: High School</vt:lpstr>
      <vt:lpstr>Early Warning Indicators:  6th – 12th Grades</vt:lpstr>
      <vt:lpstr>Establish EWI Assessment Schedule</vt:lpstr>
      <vt:lpstr>Early Warning System Implementation Process</vt:lpstr>
      <vt:lpstr>PowerPoint Presentation</vt:lpstr>
      <vt:lpstr>Step 1: Establish Roles and Responsibilities</vt:lpstr>
      <vt:lpstr>Step 1: Establish Roles and Responsibilities</vt:lpstr>
      <vt:lpstr>Step 2: Use the Tool (MS or HS) </vt:lpstr>
      <vt:lpstr>Step 3: Review EWS Data</vt:lpstr>
      <vt:lpstr>Step 4: Interpret Data  </vt:lpstr>
      <vt:lpstr>Step 4: Interpret Data  </vt:lpstr>
      <vt:lpstr>Step 5: Assign and Provide Interventions</vt:lpstr>
      <vt:lpstr>PowerPoint Presentation</vt:lpstr>
      <vt:lpstr>Step 6: Monitor Students  and Interventions</vt:lpstr>
      <vt:lpstr>Step 7: Evaluate and  Refine the EWS Process</vt:lpstr>
      <vt:lpstr>Implementing an Early  Warning System </vt:lpstr>
      <vt:lpstr>Team Time: Action Planning</vt:lpstr>
      <vt:lpstr>EWS Checklist</vt:lpstr>
      <vt:lpstr>Team Action Planning </vt:lpstr>
      <vt:lpstr>References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2020-10-21T13:26:29Z</dcterms:modified>
</cp:coreProperties>
</file>