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90" r:id="rId1"/>
    <p:sldMasterId id="2147483691" r:id="rId2"/>
    <p:sldMasterId id="2147483692" r:id="rId3"/>
    <p:sldMasterId id="2147483693" r:id="rId4"/>
  </p:sldMasterIdLst>
  <p:notesMasterIdLst>
    <p:notesMasterId r:id="rId6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Lst>
  <p:sldSz cx="9144000" cy="6858000" type="screen4x3"/>
  <p:notesSz cx="6985000" cy="9283700"/>
  <p:embeddedFontLst>
    <p:embeddedFont>
      <p:font typeface="Arial Narrow" panose="020B0604020202020204" pitchFamily="34" charset="0"/>
      <p:regular r:id="rId70"/>
      <p:bold r:id="rId71"/>
      <p:italic r:id="rId72"/>
      <p:boldItalic r:id="rId73"/>
    </p:embeddedFont>
    <p:embeddedFont>
      <p:font typeface="Franklin Gothic" panose="020B0603020102020204" pitchFamily="34" charset="0"/>
      <p:bold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28">
          <p15:clr>
            <a:srgbClr val="000000"/>
          </p15:clr>
        </p15:guide>
        <p15:guide id="2">
          <p15:clr>
            <a:srgbClr val="000000"/>
          </p15:clr>
        </p15:guide>
      </p15:sldGuideLst>
    </p:ext>
    <p:ext uri="{2D200454-40CA-4A62-9FC3-DE9A4176ACB9}">
      <p15:notesGuideLst xmlns:p15="http://schemas.microsoft.com/office/powerpoint/2012/main">
        <p15:guide id="1" orient="horz" pos="2924">
          <p15:clr>
            <a:srgbClr val="000000"/>
          </p15:clr>
        </p15:guide>
        <p15:guide id="2" pos="220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135491-2A34-4294-B0E7-76B649AC77B6}">
  <a:tblStyle styleId="{C8135491-2A34-4294-B0E7-76B649AC77B6}"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CDB5D12F-A323-4FBE-9142-831AD071DF0E}" styleName="Table_1">
    <a:wholeTbl>
      <a:tcTxStyle b="off" i="off">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9"/>
  </p:normalViewPr>
  <p:slideViewPr>
    <p:cSldViewPr snapToGrid="0">
      <p:cViewPr varScale="1">
        <p:scale>
          <a:sx n="108" d="100"/>
          <a:sy n="108" d="100"/>
        </p:scale>
        <p:origin x="1760" y="184"/>
      </p:cViewPr>
      <p:guideLst>
        <p:guide orient="horz" pos="1128"/>
        <p:guide/>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font" Target="fonts/font5.fntdata"/><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3.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1.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4.fntdata"/><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font" Target="fonts/font2.fntdata"/><Relationship Id="rId2" Type="http://schemas.openxmlformats.org/officeDocument/2006/relationships/slideMaster" Target="slideMasters/slideMaster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 y="0"/>
            <a:ext cx="3027466" cy="464503"/>
          </a:xfrm>
          <a:prstGeom prst="rect">
            <a:avLst/>
          </a:prstGeom>
          <a:noFill/>
          <a:ln>
            <a:noFill/>
          </a:ln>
        </p:spPr>
        <p:txBody>
          <a:bodyPr spcFirstLastPara="1" wrap="square" lIns="93100" tIns="46550" rIns="93100" bIns="465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Franklin Gothic"/>
                <a:ea typeface="Franklin Gothic"/>
                <a:cs typeface="Franklin Gothic"/>
                <a:sym typeface="Franklin Gothic"/>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7536" y="0"/>
            <a:ext cx="3027466" cy="464503"/>
          </a:xfrm>
          <a:prstGeom prst="rect">
            <a:avLst/>
          </a:prstGeom>
          <a:noFill/>
          <a:ln>
            <a:noFill/>
          </a:ln>
        </p:spPr>
        <p:txBody>
          <a:bodyPr spcFirstLastPara="1" wrap="square" lIns="93100" tIns="46550" rIns="93100" bIns="465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Franklin Gothic"/>
                <a:ea typeface="Franklin Gothic"/>
                <a:cs typeface="Franklin Gothic"/>
                <a:sym typeface="Franklin Gothic"/>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Franklin Gothic"/>
                <a:ea typeface="Franklin Gothic"/>
                <a:cs typeface="Franklin Gothic"/>
                <a:sym typeface="Franklin Gothic"/>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Franklin Gothic"/>
                <a:ea typeface="Franklin Gothic"/>
                <a:cs typeface="Franklin Gothic"/>
                <a:sym typeface="Franklin Gothic"/>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Franklin Gothic"/>
                <a:ea typeface="Franklin Gothic"/>
                <a:cs typeface="Franklin Gothic"/>
                <a:sym typeface="Franklin Gothic"/>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Franklin Gothic"/>
                <a:ea typeface="Franklin Gothic"/>
                <a:cs typeface="Franklin Gothic"/>
                <a:sym typeface="Franklin Gothic"/>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Franklin Gothic"/>
                <a:ea typeface="Franklin Gothic"/>
                <a:cs typeface="Franklin Gothic"/>
                <a:sym typeface="Franklin Gothic"/>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 y="8819202"/>
            <a:ext cx="3027466" cy="464502"/>
          </a:xfrm>
          <a:prstGeom prst="rect">
            <a:avLst/>
          </a:prstGeom>
          <a:noFill/>
          <a:ln>
            <a:noFill/>
          </a:ln>
        </p:spPr>
        <p:txBody>
          <a:bodyPr spcFirstLastPara="1" wrap="square" lIns="93100" tIns="46550" rIns="93100" bIns="465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Franklin Gothic"/>
                <a:ea typeface="Franklin Gothic"/>
                <a:cs typeface="Franklin Gothic"/>
                <a:sym typeface="Franklin Gothic"/>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Franklin Gothic"/>
                <a:ea typeface="Franklin Gothic"/>
                <a:cs typeface="Franklin Gothic"/>
                <a:sym typeface="Franklin Gothic"/>
              </a:rPr>
              <a:t>‹#›</a:t>
            </a:fld>
            <a:endParaRPr sz="1200" b="0" i="0" u="none" strike="noStrike" cap="none">
              <a:solidFill>
                <a:schemeClr val="dk1"/>
              </a:solidFill>
              <a:latin typeface="Franklin Gothic"/>
              <a:ea typeface="Franklin Gothic"/>
              <a:cs typeface="Franklin Gothic"/>
              <a:sym typeface="Franklin Gothic"/>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intensiveintervention.org/sites/default/files/Taxonomy-Overview-Handout508.pdf"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solutiontree.com/free-repros"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solutiontree.com/free-repros"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8a6bf0463f_0_64: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5" name="Google Shape;225;g8a6bf0463f_0_64: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endParaRPr sz="1100" i="1">
              <a:latin typeface="Calibri"/>
              <a:ea typeface="Calibri"/>
              <a:cs typeface="Calibri"/>
              <a:sym typeface="Calibri"/>
            </a:endParaRPr>
          </a:p>
        </p:txBody>
      </p:sp>
      <p:sp>
        <p:nvSpPr>
          <p:cNvPr id="226" name="Google Shape;226;g8a6bf0463f_0_64: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8a6bf0463f_0_398: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4" name="Google Shape;314;g8a6bf0463f_0_398: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lnSpc>
                <a:spcPct val="100000"/>
              </a:lnSpc>
              <a:spcBef>
                <a:spcPts val="0"/>
              </a:spcBef>
              <a:spcAft>
                <a:spcPts val="0"/>
              </a:spcAft>
              <a:buSzPts val="1400"/>
              <a:buNone/>
            </a:pPr>
            <a:endParaRPr/>
          </a:p>
        </p:txBody>
      </p:sp>
      <p:sp>
        <p:nvSpPr>
          <p:cNvPr id="315" name="Google Shape;315;g8a6bf0463f_0_398: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8cf5783f71_0_350: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1" name="Google Shape;321;g8cf5783f71_0_350: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SzPts val="1400"/>
              <a:buNone/>
            </a:pPr>
            <a:r>
              <a:rPr lang="en-US" i="1"/>
              <a:t>Read the slide.</a:t>
            </a:r>
            <a:endParaRPr i="1"/>
          </a:p>
          <a:p>
            <a:pPr marL="0" lvl="0" indent="0" algn="l" rtl="0">
              <a:lnSpc>
                <a:spcPct val="100000"/>
              </a:lnSpc>
              <a:spcBef>
                <a:spcPts val="0"/>
              </a:spcBef>
              <a:spcAft>
                <a:spcPts val="0"/>
              </a:spcAft>
              <a:buSzPts val="1400"/>
              <a:buNone/>
            </a:pPr>
            <a:endParaRPr>
              <a:solidFill>
                <a:srgbClr val="000000"/>
              </a:solidFill>
            </a:endParaRPr>
          </a:p>
        </p:txBody>
      </p:sp>
      <p:sp>
        <p:nvSpPr>
          <p:cNvPr id="322" name="Google Shape;322;g8cf5783f71_0_350: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8cf5783f71_0_377: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9" name="Google Shape;329;g8cf5783f71_0_377: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360"/>
              </a:spcBef>
              <a:spcAft>
                <a:spcPts val="0"/>
              </a:spcAft>
              <a:buSzPts val="1400"/>
              <a:buNone/>
            </a:pPr>
            <a:r>
              <a:rPr lang="en-US"/>
              <a:t>The decision to move a student directly to an intensive intervention should be made on an individual and case-by-case basis. In most cases, data should be collected over time to help demonstrate that the student’s low achievement/behavior challenges are both significant AND persistent. This can include students who have received Tier 3 interventions in previous grades. </a:t>
            </a:r>
            <a:endParaRPr/>
          </a:p>
          <a:p>
            <a:pPr marL="0" lvl="0" indent="0" algn="l" rtl="0">
              <a:lnSpc>
                <a:spcPct val="100000"/>
              </a:lnSpc>
              <a:spcBef>
                <a:spcPts val="0"/>
              </a:spcBef>
              <a:spcAft>
                <a:spcPts val="0"/>
              </a:spcAft>
              <a:buSzPts val="1400"/>
              <a:buNone/>
            </a:pPr>
            <a:endParaRPr>
              <a:solidFill>
                <a:srgbClr val="000000"/>
              </a:solidFill>
            </a:endParaRPr>
          </a:p>
        </p:txBody>
      </p:sp>
      <p:sp>
        <p:nvSpPr>
          <p:cNvPr id="330" name="Google Shape;330;g8cf5783f71_0_377: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8cf5783f71_0_372: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7" name="Google Shape;337;g8cf5783f71_0_372: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i="1">
                <a:solidFill>
                  <a:srgbClr val="000000"/>
                </a:solidFill>
              </a:rPr>
              <a:t>Read the slide.</a:t>
            </a:r>
            <a:endParaRPr i="1">
              <a:solidFill>
                <a:srgbClr val="000000"/>
              </a:solidFill>
            </a:endParaRPr>
          </a:p>
        </p:txBody>
      </p:sp>
      <p:sp>
        <p:nvSpPr>
          <p:cNvPr id="338" name="Google Shape;338;g8cf5783f71_0_372: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8cf5783f71_0_367: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6" name="Google Shape;346;g8cf5783f71_0_367: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SzPts val="1400"/>
              <a:buNone/>
            </a:pPr>
            <a:r>
              <a:rPr lang="en-US" i="1"/>
              <a:t>Read the slide</a:t>
            </a:r>
            <a:r>
              <a:rPr lang="en-US"/>
              <a:t>.</a:t>
            </a:r>
            <a:endParaRPr/>
          </a:p>
          <a:p>
            <a:pPr marL="0" lvl="0" indent="0" algn="l" rtl="0">
              <a:lnSpc>
                <a:spcPct val="100000"/>
              </a:lnSpc>
              <a:spcBef>
                <a:spcPts val="0"/>
              </a:spcBef>
              <a:spcAft>
                <a:spcPts val="0"/>
              </a:spcAft>
              <a:buSzPts val="1400"/>
              <a:buNone/>
            </a:pPr>
            <a:endParaRPr>
              <a:solidFill>
                <a:srgbClr val="000000"/>
              </a:solidFill>
            </a:endParaRPr>
          </a:p>
        </p:txBody>
      </p:sp>
      <p:sp>
        <p:nvSpPr>
          <p:cNvPr id="347" name="Google Shape;347;g8cf5783f71_0_367: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8cf5783f71_0_362: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4" name="Google Shape;354;g8cf5783f71_0_362: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SzPts val="1400"/>
              <a:buNone/>
            </a:pPr>
            <a:r>
              <a:rPr lang="en-US"/>
              <a:t>While the focus of this module is on Tier 3 interventions, it is important to note the features that distinguish Tier 2 from intensive interventions. It is important that students who require additional support receive Tier 2 interventions. If Tier 2 interventions are insufficient, each feature of the intervention is intensified to provide Tier 3 or intensive intervention. You’ll notice that the main distinction between the two is that Tier 2 intervention components are generally standardized, while intensive intervention components are more individualized. </a:t>
            </a:r>
            <a:endParaRPr/>
          </a:p>
          <a:p>
            <a:pPr marL="0" lvl="0" indent="0" algn="l" rtl="0">
              <a:spcBef>
                <a:spcPts val="0"/>
              </a:spcBef>
              <a:spcAft>
                <a:spcPts val="0"/>
              </a:spcAft>
              <a:buSzPts val="1400"/>
              <a:buNone/>
            </a:pPr>
            <a:endParaRPr/>
          </a:p>
          <a:p>
            <a:pPr marL="0" lvl="0" indent="0" algn="l" rtl="0">
              <a:lnSpc>
                <a:spcPct val="100000"/>
              </a:lnSpc>
              <a:spcBef>
                <a:spcPts val="0"/>
              </a:spcBef>
              <a:spcAft>
                <a:spcPts val="0"/>
              </a:spcAft>
              <a:buSzPts val="1400"/>
              <a:buNone/>
            </a:pPr>
            <a:endParaRPr>
              <a:solidFill>
                <a:srgbClr val="000000"/>
              </a:solidFill>
            </a:endParaRPr>
          </a:p>
        </p:txBody>
      </p:sp>
      <p:sp>
        <p:nvSpPr>
          <p:cNvPr id="355" name="Google Shape;355;g8cf5783f71_0_362: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8cf5783f71_0_408: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2" name="Google Shape;362;g8cf5783f71_0_408: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Clr>
                <a:schemeClr val="dk1"/>
              </a:buClr>
              <a:buSzPts val="1400"/>
              <a:buFont typeface="Arial"/>
              <a:buNone/>
            </a:pPr>
            <a:r>
              <a:rPr lang="en-US"/>
              <a:t>While the instruction of Tier 2 interventions follows a standardized evidence-based program as it was designed, instruction at the intensive level involves adapting that standardized program based on student data, to meet the unique needs of the student. </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At Tier 3, intervention is typically made more intensive by increasing the frequency and/or duration of instruction and/or decreasing the group size to meet student needs. While monitoring progress at least bi-weekly is generally sufficient for the Tier 2 level, at the intensive level progress monitoring data should be collected weekly. Lastly, you’ll note that the population served by Tier 2 interventions includes students who have been identified as at-risk in a particular content area. This is typically about 15-20% of the student population. The population served by intensive interventions includes students with significant and persistent learning and/or behavioral needs, which is typically only 1-5% of the student population.</a:t>
            </a:r>
            <a:endParaRPr/>
          </a:p>
          <a:p>
            <a:pPr marL="0" lvl="0" indent="0" algn="l" rtl="0">
              <a:spcBef>
                <a:spcPts val="36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a:solidFill>
                <a:srgbClr val="000000"/>
              </a:solidFill>
            </a:endParaRPr>
          </a:p>
        </p:txBody>
      </p:sp>
      <p:sp>
        <p:nvSpPr>
          <p:cNvPr id="363" name="Google Shape;363;g8cf5783f71_0_408: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8cf5783f71_0_403: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1" name="Google Shape;371;g8cf5783f71_0_403: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Clr>
                <a:schemeClr val="dk1"/>
              </a:buClr>
              <a:buSzPts val="1400"/>
              <a:buFont typeface="Arial"/>
              <a:buNone/>
            </a:pPr>
            <a:r>
              <a:rPr lang="en-US"/>
              <a:t>As you learned in the Tier 2 module, fidelity refers to how closely prescribed procedures are followed, and in the context of schools, </a:t>
            </a:r>
            <a:r>
              <a:rPr lang="en-US" b="1"/>
              <a:t>the degree to which teachers implement programs the way they were intended by the program developers</a:t>
            </a:r>
            <a:r>
              <a:rPr lang="en-US"/>
              <a:t>. It also relates to the quality of the implementation. </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In most cases, we want to give students the chance to respond to Tier 2 interventions implemented with fidelity, before we determine the need for intensive, individualized interventions. </a:t>
            </a:r>
            <a:endParaRPr>
              <a:highlight>
                <a:srgbClr val="00FF00"/>
              </a:highlight>
            </a:endParaRPr>
          </a:p>
          <a:p>
            <a:pPr marL="0" lvl="0" indent="0" algn="l" rtl="0">
              <a:spcBef>
                <a:spcPts val="0"/>
              </a:spcBef>
              <a:spcAft>
                <a:spcPts val="0"/>
              </a:spcAft>
              <a:buClr>
                <a:schemeClr val="dk1"/>
              </a:buClr>
              <a:buSzPts val="1400"/>
              <a:buFont typeface="Arial"/>
              <a:buNone/>
            </a:pPr>
            <a:endParaRPr>
              <a:highlight>
                <a:srgbClr val="00FF00"/>
              </a:highlight>
            </a:endParaRPr>
          </a:p>
          <a:p>
            <a:pPr marL="0" lvl="0" indent="0" algn="l" rtl="0">
              <a:spcBef>
                <a:spcPts val="0"/>
              </a:spcBef>
              <a:spcAft>
                <a:spcPts val="0"/>
              </a:spcAft>
              <a:buClr>
                <a:schemeClr val="dk1"/>
              </a:buClr>
              <a:buSzPts val="1400"/>
              <a:buFont typeface="Arial"/>
              <a:buNone/>
            </a:pPr>
            <a:r>
              <a:rPr lang="en-US"/>
              <a:t>However, when students do not respond as expected, a change is needed. With Tier 3, educators will use data to make changes to the implementation of the intervention to increase the impact on student performance. Educators will need to maintain fidelity to the adaptation to assess the impact of the change and determine if the adaptation was effective. </a:t>
            </a:r>
            <a:endParaRPr/>
          </a:p>
          <a:p>
            <a:pPr marL="0" lvl="0" indent="0" algn="l" rtl="0">
              <a:lnSpc>
                <a:spcPct val="100000"/>
              </a:lnSpc>
              <a:spcBef>
                <a:spcPts val="0"/>
              </a:spcBef>
              <a:spcAft>
                <a:spcPts val="0"/>
              </a:spcAft>
              <a:buSzPts val="1400"/>
              <a:buNone/>
            </a:pPr>
            <a:endParaRPr/>
          </a:p>
        </p:txBody>
      </p:sp>
      <p:sp>
        <p:nvSpPr>
          <p:cNvPr id="372" name="Google Shape;372;g8cf5783f71_0_403: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8cf5783f71_0_398: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90" name="Google Shape;390;g8cf5783f71_0_398: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360"/>
              </a:spcBef>
              <a:spcAft>
                <a:spcPts val="0"/>
              </a:spcAft>
              <a:buClr>
                <a:schemeClr val="dk1"/>
              </a:buClr>
              <a:buSzPts val="1100"/>
              <a:buFont typeface="Arial"/>
              <a:buNone/>
            </a:pPr>
            <a:r>
              <a:rPr lang="en-US" i="1"/>
              <a:t>Trainer Notes:  Direct participants to the Participant Workbook, Activity 1: Self-Evaluation of Tier 3 System.  Ask teams to read the descriptors in each column and determine which measure best describes their current Tier 3 system.</a:t>
            </a:r>
            <a:endParaRPr/>
          </a:p>
          <a:p>
            <a:pPr marL="0" lvl="0" indent="0" algn="l" rtl="0">
              <a:spcBef>
                <a:spcPts val="0"/>
              </a:spcBef>
              <a:spcAft>
                <a:spcPts val="0"/>
              </a:spcAft>
              <a:buSzPts val="1400"/>
              <a:buNone/>
            </a:pPr>
            <a:endParaRPr/>
          </a:p>
          <a:p>
            <a:pPr marL="0" lvl="0" indent="0" algn="l" rtl="0">
              <a:lnSpc>
                <a:spcPct val="100000"/>
              </a:lnSpc>
              <a:spcBef>
                <a:spcPts val="0"/>
              </a:spcBef>
              <a:spcAft>
                <a:spcPts val="0"/>
              </a:spcAft>
              <a:buSzPts val="1400"/>
              <a:buNone/>
            </a:pPr>
            <a:endParaRPr>
              <a:solidFill>
                <a:srgbClr val="000000"/>
              </a:solidFill>
            </a:endParaRPr>
          </a:p>
        </p:txBody>
      </p:sp>
      <p:sp>
        <p:nvSpPr>
          <p:cNvPr id="391" name="Google Shape;391;g8cf5783f71_0_398: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8a6bf0463f_0_836: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1" name="Google Shape;401;g8a6bf0463f_0_836: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lnSpc>
                <a:spcPct val="100000"/>
              </a:lnSpc>
              <a:spcBef>
                <a:spcPts val="0"/>
              </a:spcBef>
              <a:spcAft>
                <a:spcPts val="0"/>
              </a:spcAft>
              <a:buSzPts val="1400"/>
              <a:buNone/>
            </a:pPr>
            <a:endParaRPr/>
          </a:p>
        </p:txBody>
      </p:sp>
      <p:sp>
        <p:nvSpPr>
          <p:cNvPr id="402" name="Google Shape;402;g8a6bf0463f_0_836: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8a6bf0463f_0_206: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3" name="Google Shape;233;g8a6bf0463f_0_206: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endParaRPr>
              <a:solidFill>
                <a:srgbClr val="000000"/>
              </a:solidFill>
            </a:endParaRPr>
          </a:p>
        </p:txBody>
      </p:sp>
      <p:sp>
        <p:nvSpPr>
          <p:cNvPr id="234" name="Google Shape;234;g8a6bf0463f_0_206: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8cf5783f71_0_393: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8" name="Google Shape;408;g8cf5783f71_0_393: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SzPts val="1400"/>
              <a:buNone/>
            </a:pPr>
            <a:r>
              <a:rPr lang="en-US"/>
              <a:t>There are six essential characteristics of an effective intervention. </a:t>
            </a:r>
            <a:r>
              <a:rPr lang="en-US" i="1"/>
              <a:t>Read the slide.</a:t>
            </a:r>
            <a:endParaRPr i="1"/>
          </a:p>
          <a:p>
            <a:pPr marL="0" lvl="0" indent="0" algn="l" rtl="0">
              <a:spcBef>
                <a:spcPts val="0"/>
              </a:spcBef>
              <a:spcAft>
                <a:spcPts val="0"/>
              </a:spcAft>
              <a:buSzPts val="1400"/>
              <a:buNone/>
            </a:pPr>
            <a:endParaRPr/>
          </a:p>
          <a:p>
            <a:pPr marL="0" lvl="0" indent="0" algn="l" rtl="0">
              <a:lnSpc>
                <a:spcPct val="100000"/>
              </a:lnSpc>
              <a:spcBef>
                <a:spcPts val="0"/>
              </a:spcBef>
              <a:spcAft>
                <a:spcPts val="0"/>
              </a:spcAft>
              <a:buSzPts val="1400"/>
              <a:buNone/>
            </a:pPr>
            <a:endParaRPr>
              <a:solidFill>
                <a:srgbClr val="000000"/>
              </a:solidFill>
            </a:endParaRPr>
          </a:p>
        </p:txBody>
      </p:sp>
      <p:sp>
        <p:nvSpPr>
          <p:cNvPr id="409" name="Google Shape;409;g8cf5783f71_0_393: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8cf5783f71_0_491: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17" name="Google Shape;417;g8cf5783f71_0_491: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Clr>
                <a:schemeClr val="dk1"/>
              </a:buClr>
              <a:buSzPts val="1400"/>
              <a:buFont typeface="Arial"/>
              <a:buNone/>
            </a:pPr>
            <a:r>
              <a:rPr lang="en-US" i="1"/>
              <a:t>Trainer Notes:  In the Participant Workbook, direct participants to Activity 2: Intervention Evaluation and Alignment Chart Protocol.  As a team, have participants review the “Intervention Evaluation and Alignment Chart Protocol” from Solution Tree. Teams should discuss how this tool might be used by a Student Intervention Team.  After the discussion, teams should read the scenarios located on page 7 and determine which scenario best fits with the six characteristics of an effective intervention.  The next slide reviews the answers to the scenarios on page 7. </a:t>
            </a:r>
            <a:endParaRPr i="1"/>
          </a:p>
          <a:p>
            <a:pPr marL="0" lvl="0" indent="0" algn="l" rtl="0">
              <a:spcBef>
                <a:spcPts val="0"/>
              </a:spcBef>
              <a:spcAft>
                <a:spcPts val="0"/>
              </a:spcAft>
              <a:buSzPts val="1400"/>
              <a:buNone/>
            </a:pPr>
            <a:endParaRPr/>
          </a:p>
          <a:p>
            <a:pPr marL="0" lvl="0" indent="0" algn="l" rtl="0">
              <a:lnSpc>
                <a:spcPct val="100000"/>
              </a:lnSpc>
              <a:spcBef>
                <a:spcPts val="0"/>
              </a:spcBef>
              <a:spcAft>
                <a:spcPts val="0"/>
              </a:spcAft>
              <a:buSzPts val="1400"/>
              <a:buNone/>
            </a:pPr>
            <a:endParaRPr>
              <a:solidFill>
                <a:srgbClr val="000000"/>
              </a:solidFill>
            </a:endParaRPr>
          </a:p>
        </p:txBody>
      </p:sp>
      <p:sp>
        <p:nvSpPr>
          <p:cNvPr id="418" name="Google Shape;418;g8cf5783f71_0_491: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8cf5783f71_0_486: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29" name="Google Shape;429;g8cf5783f71_0_486: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Clr>
                <a:schemeClr val="dk1"/>
              </a:buClr>
              <a:buSzPts val="1400"/>
              <a:buFont typeface="Arial"/>
              <a:buNone/>
            </a:pPr>
            <a:r>
              <a:rPr lang="en-US" i="1"/>
              <a:t>Trainer Notes: The characteristic column is animated.  Ask participants to share the characteristic for each scenario before showing the answer.  For each scenario, the bolded wording directly applies to the characteristic.  If anyone feels there are multiple answers for a scenario, encourage the participant to justify his or her thinking.</a:t>
            </a:r>
            <a:endParaRPr i="1"/>
          </a:p>
          <a:p>
            <a:pPr marL="0" lvl="0" indent="0" algn="l" rtl="0">
              <a:spcBef>
                <a:spcPts val="0"/>
              </a:spcBef>
              <a:spcAft>
                <a:spcPts val="0"/>
              </a:spcAft>
              <a:buSzPts val="1400"/>
              <a:buNone/>
            </a:pPr>
            <a:endParaRPr/>
          </a:p>
          <a:p>
            <a:pPr marL="0" lvl="0" indent="0" algn="l" rtl="0">
              <a:lnSpc>
                <a:spcPct val="100000"/>
              </a:lnSpc>
              <a:spcBef>
                <a:spcPts val="0"/>
              </a:spcBef>
              <a:spcAft>
                <a:spcPts val="0"/>
              </a:spcAft>
              <a:buSzPts val="1400"/>
              <a:buNone/>
            </a:pPr>
            <a:endParaRPr>
              <a:solidFill>
                <a:srgbClr val="000000"/>
              </a:solidFill>
            </a:endParaRPr>
          </a:p>
        </p:txBody>
      </p:sp>
      <p:sp>
        <p:nvSpPr>
          <p:cNvPr id="430" name="Google Shape;430;g8cf5783f71_0_486: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8cf5783f71_0_481: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46" name="Google Shape;446;g8cf5783f71_0_481: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360"/>
              </a:spcBef>
              <a:spcAft>
                <a:spcPts val="0"/>
              </a:spcAft>
              <a:buSzPts val="1400"/>
              <a:buNone/>
            </a:pPr>
            <a:r>
              <a:rPr lang="en-US"/>
              <a:t>Data-based Individualization is an ongoing process that comprises ongoing assessment, intervention, evaluation, and adjustment to maximize student outcomes. The graphic, developed by the National Center on Intensive Intervention (NCII), illustrates the progression of Tier 3. Throughout this process, we use progress monitoring data to evaluate a student’s response to intervention, moving to the next component as needed:</a:t>
            </a:r>
            <a:endParaRPr/>
          </a:p>
          <a:p>
            <a:pPr marL="457200" lvl="0" indent="-304800" algn="l" rtl="0">
              <a:spcBef>
                <a:spcPts val="360"/>
              </a:spcBef>
              <a:spcAft>
                <a:spcPts val="0"/>
              </a:spcAft>
              <a:buClr>
                <a:schemeClr val="dk1"/>
              </a:buClr>
              <a:buSzPts val="1200"/>
              <a:buFont typeface="Franklin Gothic"/>
              <a:buAutoNum type="arabicPeriod"/>
            </a:pPr>
            <a:r>
              <a:rPr lang="en-US"/>
              <a:t>Tier 2 intervention program, delivered with greater intensity. We usually begin by intensifying the Tier 2 intervention already being used.</a:t>
            </a:r>
            <a:endParaRPr/>
          </a:p>
          <a:p>
            <a:pPr marL="457200" lvl="0" indent="-304800" algn="l" rtl="0">
              <a:spcBef>
                <a:spcPts val="0"/>
              </a:spcBef>
              <a:spcAft>
                <a:spcPts val="0"/>
              </a:spcAft>
              <a:buClr>
                <a:schemeClr val="dk1"/>
              </a:buClr>
              <a:buSzPts val="1200"/>
              <a:buFont typeface="Franklin Gothic"/>
              <a:buAutoNum type="arabicPeriod"/>
            </a:pPr>
            <a:r>
              <a:rPr lang="en-US"/>
              <a:t>Progress monitoring data are used to evaluate the student’s response to the intensified intervention. If the student is still not showing enough progress, we collect and review additional data to determine specific skill deficits.</a:t>
            </a:r>
            <a:endParaRPr/>
          </a:p>
          <a:p>
            <a:pPr marL="457200" lvl="0" indent="-304800" algn="l" rtl="0">
              <a:spcBef>
                <a:spcPts val="0"/>
              </a:spcBef>
              <a:spcAft>
                <a:spcPts val="0"/>
              </a:spcAft>
              <a:buClr>
                <a:schemeClr val="dk1"/>
              </a:buClr>
              <a:buSzPts val="1200"/>
              <a:buFont typeface="Franklin Gothic"/>
              <a:buAutoNum type="arabicPeriod"/>
            </a:pPr>
            <a:r>
              <a:rPr lang="en-US"/>
              <a:t>Informal diagnostic assessment data are used to identify skill deficits, which tell us how to adapt the intervention.</a:t>
            </a:r>
            <a:endParaRPr/>
          </a:p>
          <a:p>
            <a:pPr marL="457200" lvl="0" indent="-304800" algn="l" rtl="0">
              <a:spcBef>
                <a:spcPts val="0"/>
              </a:spcBef>
              <a:spcAft>
                <a:spcPts val="0"/>
              </a:spcAft>
              <a:buClr>
                <a:schemeClr val="dk1"/>
              </a:buClr>
              <a:buSzPts val="1200"/>
              <a:buFont typeface="Franklin Gothic"/>
              <a:buAutoNum type="arabicPeriod"/>
            </a:pPr>
            <a:r>
              <a:rPr lang="en-US"/>
              <a:t>Adaptation. Based on data, we may choose to adapt the current intervention or try a new intervention.</a:t>
            </a:r>
            <a:endParaRPr/>
          </a:p>
          <a:p>
            <a:pPr marL="457200" lvl="0" indent="-304800" algn="l" rtl="0">
              <a:spcBef>
                <a:spcPts val="0"/>
              </a:spcBef>
              <a:spcAft>
                <a:spcPts val="0"/>
              </a:spcAft>
              <a:buClr>
                <a:schemeClr val="dk1"/>
              </a:buClr>
              <a:buSzPts val="1200"/>
              <a:buFont typeface="Franklin Gothic"/>
              <a:buAutoNum type="arabicPeriod"/>
            </a:pPr>
            <a:r>
              <a:rPr lang="en-US"/>
              <a:t>Continued progress monitoring, with adaptations occurring whenever needed to ensure adequate progress.</a:t>
            </a:r>
            <a:endParaRPr/>
          </a:p>
          <a:p>
            <a:pPr marL="0" lvl="0" indent="0" algn="l" rtl="0">
              <a:spcBef>
                <a:spcPts val="360"/>
              </a:spcBef>
              <a:spcAft>
                <a:spcPts val="0"/>
              </a:spcAft>
              <a:buClr>
                <a:schemeClr val="dk1"/>
              </a:buClr>
              <a:buSzPts val="1200"/>
              <a:buFont typeface="Franklin Gothic"/>
              <a:buNone/>
            </a:pPr>
            <a:endParaRPr/>
          </a:p>
          <a:p>
            <a:pPr marL="0" lvl="0" indent="0" algn="l" rtl="0">
              <a:spcBef>
                <a:spcPts val="360"/>
              </a:spcBef>
              <a:spcAft>
                <a:spcPts val="0"/>
              </a:spcAft>
              <a:buClr>
                <a:schemeClr val="dk1"/>
              </a:buClr>
              <a:buSzPts val="1400"/>
              <a:buFont typeface="Arial"/>
              <a:buNone/>
            </a:pPr>
            <a:r>
              <a:rPr lang="en-US" i="1"/>
              <a:t>Trainer Notes: The Data-Based Individualization graphic is included as a resource in the Participant Workbook.</a:t>
            </a:r>
            <a:endParaRPr/>
          </a:p>
          <a:p>
            <a:pPr marL="0" lvl="0" indent="0" algn="l" rtl="0">
              <a:spcBef>
                <a:spcPts val="0"/>
              </a:spcBef>
              <a:spcAft>
                <a:spcPts val="0"/>
              </a:spcAft>
              <a:buSzPts val="1400"/>
              <a:buNone/>
            </a:pPr>
            <a:endParaRPr/>
          </a:p>
          <a:p>
            <a:pPr marL="0" lvl="0" indent="0" algn="l" rtl="0">
              <a:lnSpc>
                <a:spcPct val="100000"/>
              </a:lnSpc>
              <a:spcBef>
                <a:spcPts val="0"/>
              </a:spcBef>
              <a:spcAft>
                <a:spcPts val="0"/>
              </a:spcAft>
              <a:buSzPts val="1400"/>
              <a:buNone/>
            </a:pPr>
            <a:endParaRPr>
              <a:solidFill>
                <a:srgbClr val="000000"/>
              </a:solidFill>
            </a:endParaRPr>
          </a:p>
        </p:txBody>
      </p:sp>
      <p:sp>
        <p:nvSpPr>
          <p:cNvPr id="447" name="Google Shape;447;g8cf5783f71_0_481: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8cf5783f71_0_476: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6" name="Google Shape;456;g8cf5783f71_0_476: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Clr>
                <a:schemeClr val="dk1"/>
              </a:buClr>
              <a:buSzPts val="1400"/>
              <a:buFont typeface="Arial"/>
              <a:buNone/>
            </a:pPr>
            <a:r>
              <a:rPr lang="en-US"/>
              <a:t>Step 1 of DBI begins with a validated intervention program. In most cases, we want to provide students the chance to respond to a Tier 2 intervention appropriate to their needs before we determine the need for intensive, individualized interventions. The decision to move a student directly to an intensive intervention should be made on an individual and case-by-case basis. Data should be collected over time to help demonstrate that the student’s low achievement/behavior challenges are both significant AND persistent. This can include students who have received Tier 3 interventions in previous grades. </a:t>
            </a:r>
            <a:endParaRPr/>
          </a:p>
          <a:p>
            <a:pPr marL="0" lvl="0" indent="0" algn="l" rtl="0">
              <a:spcBef>
                <a:spcPts val="0"/>
              </a:spcBef>
              <a:spcAft>
                <a:spcPts val="0"/>
              </a:spcAft>
              <a:buClr>
                <a:schemeClr val="dk1"/>
              </a:buClr>
              <a:buSzPts val="1400"/>
              <a:buFont typeface="Arial"/>
              <a:buNone/>
            </a:pPr>
            <a:r>
              <a:rPr lang="en-US"/>
              <a:t>At this step, consider the following questions:</a:t>
            </a:r>
            <a:endParaRPr/>
          </a:p>
          <a:p>
            <a:pPr marL="457200" lvl="0" indent="-304800" algn="l" rtl="0">
              <a:spcBef>
                <a:spcPts val="0"/>
              </a:spcBef>
              <a:spcAft>
                <a:spcPts val="0"/>
              </a:spcAft>
              <a:buClr>
                <a:schemeClr val="dk1"/>
              </a:buClr>
              <a:buSzPts val="1200"/>
              <a:buFont typeface="Franklin Gothic"/>
              <a:buChar char="●"/>
            </a:pPr>
            <a:r>
              <a:rPr lang="en-US"/>
              <a:t>Does the intervention target the student’s academic/behavioral needs?</a:t>
            </a:r>
            <a:endParaRPr/>
          </a:p>
          <a:p>
            <a:pPr marL="457200" lvl="0" indent="-304800" algn="l" rtl="0">
              <a:spcBef>
                <a:spcPts val="0"/>
              </a:spcBef>
              <a:spcAft>
                <a:spcPts val="0"/>
              </a:spcAft>
              <a:buClr>
                <a:schemeClr val="dk1"/>
              </a:buClr>
              <a:buSzPts val="1200"/>
              <a:buFont typeface="Franklin Gothic"/>
              <a:buChar char="●"/>
            </a:pPr>
            <a:r>
              <a:rPr lang="en-US"/>
              <a:t>Is the intervention based on the best available evidence?</a:t>
            </a:r>
            <a:endParaRPr/>
          </a:p>
          <a:p>
            <a:pPr marL="457200" lvl="0" indent="-304800" algn="l" rtl="0">
              <a:spcBef>
                <a:spcPts val="0"/>
              </a:spcBef>
              <a:spcAft>
                <a:spcPts val="0"/>
              </a:spcAft>
              <a:buClr>
                <a:schemeClr val="dk1"/>
              </a:buClr>
              <a:buSzPts val="1200"/>
              <a:buFont typeface="Franklin Gothic"/>
              <a:buChar char="●"/>
            </a:pPr>
            <a:r>
              <a:rPr lang="en-US"/>
              <a:t>Does the intervention align with core instruction?</a:t>
            </a:r>
            <a:endParaRPr/>
          </a:p>
          <a:p>
            <a:pPr marL="457200" lvl="0" indent="-304800" algn="l" rtl="0">
              <a:spcBef>
                <a:spcPts val="0"/>
              </a:spcBef>
              <a:spcAft>
                <a:spcPts val="0"/>
              </a:spcAft>
              <a:buClr>
                <a:schemeClr val="dk1"/>
              </a:buClr>
              <a:buSzPts val="1200"/>
              <a:buFont typeface="Franklin Gothic"/>
              <a:buChar char="●"/>
            </a:pPr>
            <a:r>
              <a:rPr lang="en-US"/>
              <a:t>Has the intervention been shown to work with most students?</a:t>
            </a:r>
            <a:endParaRPr/>
          </a:p>
          <a:p>
            <a:pPr marL="457200" lvl="0" indent="-304800" algn="l" rtl="0">
              <a:spcBef>
                <a:spcPts val="0"/>
              </a:spcBef>
              <a:spcAft>
                <a:spcPts val="0"/>
              </a:spcAft>
              <a:buClr>
                <a:schemeClr val="dk1"/>
              </a:buClr>
              <a:buSzPts val="1200"/>
              <a:buFont typeface="Franklin Gothic"/>
              <a:buChar char="●"/>
            </a:pPr>
            <a:r>
              <a:rPr lang="en-US"/>
              <a:t>Are procedures in place to ensure the intervention is delivered as planned?</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i="1"/>
              <a:t>Trainer Notes: Refer participants to the Breaking Down the DBI Process resource in the Participant Workbook.  Have participants familiarize themselves with the questions and considerations as you highlight each step in the DBI process.  This graphic is referred to later in the module during the case study.</a:t>
            </a:r>
            <a:endParaRPr i="1"/>
          </a:p>
          <a:p>
            <a:pPr marL="0" lvl="0" indent="0" algn="l" rtl="0">
              <a:lnSpc>
                <a:spcPct val="100000"/>
              </a:lnSpc>
              <a:spcBef>
                <a:spcPts val="0"/>
              </a:spcBef>
              <a:spcAft>
                <a:spcPts val="0"/>
              </a:spcAft>
              <a:buSzPts val="1400"/>
              <a:buNone/>
            </a:pPr>
            <a:endParaRPr>
              <a:solidFill>
                <a:srgbClr val="000000"/>
              </a:solidFill>
            </a:endParaRPr>
          </a:p>
        </p:txBody>
      </p:sp>
      <p:sp>
        <p:nvSpPr>
          <p:cNvPr id="457" name="Google Shape;457;g8cf5783f71_0_476: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8cf5783f71_0_471: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67" name="Google Shape;467;g8cf5783f71_0_471: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Clr>
                <a:schemeClr val="dk1"/>
              </a:buClr>
              <a:buSzPts val="1100"/>
              <a:buFont typeface="Arial"/>
              <a:buNone/>
            </a:pPr>
            <a:r>
              <a:rPr lang="en-US" i="1"/>
              <a:t>Trainer Notes: Model how to navigate at least the first two resources. After modeling the resources, ask participants to share out at their tables, with a partner, or as a whole-group using prompts such as the following:</a:t>
            </a:r>
            <a:endParaRPr i="1"/>
          </a:p>
          <a:p>
            <a:pPr marL="457200" lvl="0" indent="-304800" algn="l" rtl="0">
              <a:spcBef>
                <a:spcPts val="0"/>
              </a:spcBef>
              <a:spcAft>
                <a:spcPts val="0"/>
              </a:spcAft>
              <a:buClr>
                <a:schemeClr val="dk1"/>
              </a:buClr>
              <a:buSzPts val="1200"/>
              <a:buFont typeface="Franklin Gothic"/>
              <a:buChar char="●"/>
            </a:pPr>
            <a:r>
              <a:rPr lang="en-US" i="1"/>
              <a:t>Have you accessed any of these resources to identify and evaluate the Tier III interventions used at your site?</a:t>
            </a:r>
            <a:endParaRPr i="1"/>
          </a:p>
          <a:p>
            <a:pPr marL="457200" lvl="0" indent="-304800" algn="l" rtl="0">
              <a:spcBef>
                <a:spcPts val="0"/>
              </a:spcBef>
              <a:spcAft>
                <a:spcPts val="0"/>
              </a:spcAft>
              <a:buClr>
                <a:schemeClr val="dk1"/>
              </a:buClr>
              <a:buSzPts val="1200"/>
              <a:buFont typeface="Franklin Gothic"/>
              <a:buChar char="●"/>
            </a:pPr>
            <a:r>
              <a:rPr lang="en-US" i="1"/>
              <a:t>If you haven’t accessed any of these resources, identify one that you will access and describe how you might use it.</a:t>
            </a:r>
            <a:endParaRPr/>
          </a:p>
          <a:p>
            <a:pPr marL="0" lvl="0" indent="0" algn="l" rtl="0">
              <a:spcBef>
                <a:spcPts val="0"/>
              </a:spcBef>
              <a:spcAft>
                <a:spcPts val="0"/>
              </a:spcAft>
              <a:buSzPts val="1400"/>
              <a:buNone/>
            </a:pPr>
            <a:endParaRPr/>
          </a:p>
          <a:p>
            <a:pPr marL="0" lvl="0" indent="0" algn="l" rtl="0">
              <a:lnSpc>
                <a:spcPct val="100000"/>
              </a:lnSpc>
              <a:spcBef>
                <a:spcPts val="0"/>
              </a:spcBef>
              <a:spcAft>
                <a:spcPts val="0"/>
              </a:spcAft>
              <a:buSzPts val="1400"/>
              <a:buNone/>
            </a:pPr>
            <a:endParaRPr>
              <a:solidFill>
                <a:srgbClr val="000000"/>
              </a:solidFill>
            </a:endParaRPr>
          </a:p>
        </p:txBody>
      </p:sp>
      <p:sp>
        <p:nvSpPr>
          <p:cNvPr id="468" name="Google Shape;468;g8cf5783f71_0_471: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8cf5783f71_0_466: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77" name="Google Shape;477;g8cf5783f71_0_466: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360"/>
              </a:spcBef>
              <a:spcAft>
                <a:spcPts val="0"/>
              </a:spcAft>
              <a:buSzPts val="1400"/>
              <a:buNone/>
            </a:pPr>
            <a:r>
              <a:rPr lang="en-US"/>
              <a:t>At this step of DBI, staff regularly collect and analyze progress monitoring data to determine if the student is responding to the validated intervention. </a:t>
            </a:r>
            <a:endParaRPr/>
          </a:p>
          <a:p>
            <a:pPr marL="0" lvl="0" indent="0" algn="l" rtl="0">
              <a:spcBef>
                <a:spcPts val="0"/>
              </a:spcBef>
              <a:spcAft>
                <a:spcPts val="0"/>
              </a:spcAft>
              <a:buSzPts val="1400"/>
              <a:buNone/>
            </a:pPr>
            <a:endParaRPr/>
          </a:p>
          <a:p>
            <a:pPr marL="0" lvl="0" indent="0" algn="l" rtl="0">
              <a:spcBef>
                <a:spcPts val="0"/>
              </a:spcBef>
              <a:spcAft>
                <a:spcPts val="0"/>
              </a:spcAft>
              <a:buClr>
                <a:schemeClr val="dk1"/>
              </a:buClr>
              <a:buSzPts val="1400"/>
              <a:buFont typeface="Arial"/>
              <a:buNone/>
            </a:pPr>
            <a:r>
              <a:rPr lang="en-US" i="1"/>
              <a:t>Read the slide. </a:t>
            </a:r>
            <a:endParaRPr i="1"/>
          </a:p>
          <a:p>
            <a:pPr marL="0" lvl="0" indent="0" algn="l" rtl="0">
              <a:spcBef>
                <a:spcPts val="0"/>
              </a:spcBef>
              <a:spcAft>
                <a:spcPts val="0"/>
              </a:spcAft>
              <a:buSzPts val="1400"/>
              <a:buNone/>
            </a:pPr>
            <a:endParaRPr i="1"/>
          </a:p>
          <a:p>
            <a:pPr marL="0" lvl="0" indent="0" algn="l" rtl="0">
              <a:spcBef>
                <a:spcPts val="0"/>
              </a:spcBef>
              <a:spcAft>
                <a:spcPts val="0"/>
              </a:spcAft>
              <a:buClr>
                <a:schemeClr val="dk1"/>
              </a:buClr>
              <a:buSzPts val="1100"/>
              <a:buFont typeface="Arial"/>
              <a:buNone/>
            </a:pPr>
            <a:r>
              <a:rPr lang="en-US" i="1"/>
              <a:t>Trainer Notes: Refer participants to the Breaking Down the DBI Process resource in the Participant Workbook.  Have participants familiarize themselves with the questions and considerations as you highlight each step in the DBI process.  This graphic is referred to later in the module during the case study.</a:t>
            </a:r>
            <a:endParaRPr i="1"/>
          </a:p>
          <a:p>
            <a:pPr marL="0" lvl="0" indent="0" algn="l" rtl="0">
              <a:spcBef>
                <a:spcPts val="0"/>
              </a:spcBef>
              <a:spcAft>
                <a:spcPts val="0"/>
              </a:spcAft>
              <a:buClr>
                <a:schemeClr val="dk1"/>
              </a:buClr>
              <a:buSzPts val="1100"/>
              <a:buFont typeface="Arial"/>
              <a:buNone/>
            </a:pPr>
            <a:endParaRPr i="1"/>
          </a:p>
          <a:p>
            <a:pPr marL="0" lvl="0" indent="0" algn="l" rtl="0">
              <a:spcBef>
                <a:spcPts val="0"/>
              </a:spcBef>
              <a:spcAft>
                <a:spcPts val="0"/>
              </a:spcAft>
              <a:buSzPts val="1400"/>
              <a:buNone/>
            </a:pPr>
            <a:endParaRPr/>
          </a:p>
          <a:p>
            <a:pPr marL="0" lvl="0" indent="0" algn="l" rtl="0">
              <a:lnSpc>
                <a:spcPct val="100000"/>
              </a:lnSpc>
              <a:spcBef>
                <a:spcPts val="0"/>
              </a:spcBef>
              <a:spcAft>
                <a:spcPts val="0"/>
              </a:spcAft>
              <a:buSzPts val="1400"/>
              <a:buNone/>
            </a:pPr>
            <a:endParaRPr>
              <a:solidFill>
                <a:srgbClr val="000000"/>
              </a:solidFill>
            </a:endParaRPr>
          </a:p>
        </p:txBody>
      </p:sp>
      <p:sp>
        <p:nvSpPr>
          <p:cNvPr id="478" name="Google Shape;478;g8cf5783f71_0_466: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8cf5783f71_0_461: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85" name="Google Shape;485;g8cf5783f71_0_461: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360"/>
              </a:spcBef>
              <a:spcAft>
                <a:spcPts val="0"/>
              </a:spcAft>
              <a:buSzPts val="1400"/>
              <a:buNone/>
            </a:pPr>
            <a:r>
              <a:rPr lang="en-US"/>
              <a:t>The use of informal diagnostic assessments should allow teachers to identify a student’s specific area(s) of difficulty when a lack of progress is evident. The assessments can also inform decisions about how to adapt and individualize interventions for students. At this step, use diagnostic data to develop a hypothesis about why the student is struggling. Consider the following questions:</a:t>
            </a:r>
            <a:endParaRPr/>
          </a:p>
          <a:p>
            <a:pPr marL="457200" lvl="0" indent="-304800" algn="l" rtl="0">
              <a:spcBef>
                <a:spcPts val="0"/>
              </a:spcBef>
              <a:spcAft>
                <a:spcPts val="0"/>
              </a:spcAft>
              <a:buClr>
                <a:schemeClr val="dk1"/>
              </a:buClr>
              <a:buSzPts val="1200"/>
              <a:buFont typeface="Franklin Gothic"/>
              <a:buChar char="●"/>
            </a:pPr>
            <a:r>
              <a:rPr lang="en-US"/>
              <a:t>Do multiple data sources confirm slow progress?</a:t>
            </a:r>
            <a:endParaRPr/>
          </a:p>
          <a:p>
            <a:pPr marL="457200" lvl="0" indent="-304800" algn="l" rtl="0">
              <a:spcBef>
                <a:spcPts val="0"/>
              </a:spcBef>
              <a:spcAft>
                <a:spcPts val="0"/>
              </a:spcAft>
              <a:buClr>
                <a:schemeClr val="dk1"/>
              </a:buClr>
              <a:buSzPts val="1200"/>
              <a:buFont typeface="Franklin Gothic"/>
              <a:buChar char="●"/>
            </a:pPr>
            <a:r>
              <a:rPr lang="en-US"/>
              <a:t>Have both academic and behavioral explanations been considered?</a:t>
            </a:r>
            <a:endParaRPr/>
          </a:p>
          <a:p>
            <a:pPr marL="457200" lvl="0" indent="-304800" algn="l" rtl="0">
              <a:spcBef>
                <a:spcPts val="0"/>
              </a:spcBef>
              <a:spcAft>
                <a:spcPts val="0"/>
              </a:spcAft>
              <a:buClr>
                <a:schemeClr val="dk1"/>
              </a:buClr>
              <a:buSzPts val="1200"/>
              <a:buFont typeface="Franklin Gothic"/>
              <a:buChar char="●"/>
            </a:pPr>
            <a:r>
              <a:rPr lang="en-US"/>
              <a:t>What do these data suggest about what needs to change?</a:t>
            </a:r>
            <a:endParaRPr/>
          </a:p>
          <a:p>
            <a:pPr marL="0" lvl="0" indent="0" algn="l" rtl="0">
              <a:spcBef>
                <a:spcPts val="360"/>
              </a:spcBef>
              <a:spcAft>
                <a:spcPts val="0"/>
              </a:spcAft>
              <a:buSzPts val="1400"/>
              <a:buNone/>
            </a:pPr>
            <a:endParaRPr/>
          </a:p>
          <a:p>
            <a:pPr marL="0" lvl="0" indent="0" algn="l" rtl="0">
              <a:spcBef>
                <a:spcPts val="360"/>
              </a:spcBef>
              <a:spcAft>
                <a:spcPts val="0"/>
              </a:spcAft>
              <a:buClr>
                <a:schemeClr val="dk1"/>
              </a:buClr>
              <a:buSzPts val="1400"/>
              <a:buFont typeface="Arial"/>
              <a:buNone/>
            </a:pPr>
            <a:r>
              <a:rPr lang="en-US" i="1"/>
              <a:t>Trainer Notes:  Have participants brainstorm a list of current informal diagnostic assessments their district/school uses, then have them share out.</a:t>
            </a:r>
            <a:endParaRPr i="1"/>
          </a:p>
          <a:p>
            <a:pPr marL="0" lvl="0" indent="0" algn="l" rtl="0">
              <a:spcBef>
                <a:spcPts val="360"/>
              </a:spcBef>
              <a:spcAft>
                <a:spcPts val="0"/>
              </a:spcAft>
              <a:buSzPts val="1400"/>
              <a:buNone/>
            </a:pPr>
            <a:endParaRPr i="1"/>
          </a:p>
          <a:p>
            <a:pPr marL="0" lvl="0" indent="0" algn="l" rtl="0">
              <a:spcBef>
                <a:spcPts val="0"/>
              </a:spcBef>
              <a:spcAft>
                <a:spcPts val="0"/>
              </a:spcAft>
              <a:buClr>
                <a:schemeClr val="dk1"/>
              </a:buClr>
              <a:buSzPts val="1100"/>
              <a:buFont typeface="Arial"/>
              <a:buNone/>
            </a:pPr>
            <a:r>
              <a:rPr lang="en-US" i="1"/>
              <a:t>Trainer Notes: Refer participants to the Breaking Down the DBI Process resource in the Participant Workbook.  Have participants familiarize themselves with the questions and considerations as you highlight each step in the DBI process.  This graphic is referred to later in the module during the case study.</a:t>
            </a:r>
            <a:endParaRPr i="1"/>
          </a:p>
          <a:p>
            <a:pPr marL="0" lvl="0" indent="0" algn="l" rtl="0">
              <a:spcBef>
                <a:spcPts val="0"/>
              </a:spcBef>
              <a:spcAft>
                <a:spcPts val="0"/>
              </a:spcAft>
              <a:buClr>
                <a:schemeClr val="dk1"/>
              </a:buClr>
              <a:buSzPts val="1100"/>
              <a:buFont typeface="Arial"/>
              <a:buNone/>
            </a:pPr>
            <a:endParaRPr i="1"/>
          </a:p>
          <a:p>
            <a:pPr marL="0" lvl="0" indent="0" algn="l" rtl="0">
              <a:spcBef>
                <a:spcPts val="360"/>
              </a:spcBef>
              <a:spcAft>
                <a:spcPts val="0"/>
              </a:spcAft>
              <a:buSzPts val="1400"/>
              <a:buNone/>
            </a:pPr>
            <a:endParaRPr i="1"/>
          </a:p>
          <a:p>
            <a:pPr marL="0" lvl="0" indent="0" algn="l" rtl="0">
              <a:spcBef>
                <a:spcPts val="0"/>
              </a:spcBef>
              <a:spcAft>
                <a:spcPts val="0"/>
              </a:spcAft>
              <a:buSzPts val="1400"/>
              <a:buNone/>
            </a:pPr>
            <a:endParaRPr/>
          </a:p>
          <a:p>
            <a:pPr marL="0" lvl="0" indent="0" algn="l" rtl="0">
              <a:lnSpc>
                <a:spcPct val="100000"/>
              </a:lnSpc>
              <a:spcBef>
                <a:spcPts val="0"/>
              </a:spcBef>
              <a:spcAft>
                <a:spcPts val="0"/>
              </a:spcAft>
              <a:buSzPts val="1400"/>
              <a:buNone/>
            </a:pPr>
            <a:endParaRPr>
              <a:solidFill>
                <a:srgbClr val="000000"/>
              </a:solidFill>
            </a:endParaRPr>
          </a:p>
        </p:txBody>
      </p:sp>
      <p:sp>
        <p:nvSpPr>
          <p:cNvPr id="486" name="Google Shape;486;g8cf5783f71_0_461: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8cf5783f71_0_456: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96" name="Google Shape;496;g8cf5783f71_0_456: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360"/>
              </a:spcBef>
              <a:spcAft>
                <a:spcPts val="0"/>
              </a:spcAft>
              <a:buClr>
                <a:schemeClr val="dk1"/>
              </a:buClr>
              <a:buSzPts val="1400"/>
              <a:buFont typeface="Arial"/>
              <a:buNone/>
            </a:pPr>
            <a:r>
              <a:rPr lang="en-US" i="1"/>
              <a:t>Read the slide.</a:t>
            </a:r>
            <a:endParaRPr i="1"/>
          </a:p>
          <a:p>
            <a:pPr marL="0" lvl="0" indent="0" algn="l" rtl="0">
              <a:spcBef>
                <a:spcPts val="360"/>
              </a:spcBef>
              <a:spcAft>
                <a:spcPts val="0"/>
              </a:spcAft>
              <a:buSzPts val="1400"/>
              <a:buNone/>
            </a:pPr>
            <a:endParaRPr i="1"/>
          </a:p>
          <a:p>
            <a:pPr marL="0" lvl="0" indent="0" algn="l" rtl="0">
              <a:spcBef>
                <a:spcPts val="0"/>
              </a:spcBef>
              <a:spcAft>
                <a:spcPts val="0"/>
              </a:spcAft>
              <a:buClr>
                <a:schemeClr val="dk1"/>
              </a:buClr>
              <a:buSzPts val="1100"/>
              <a:buFont typeface="Arial"/>
              <a:buNone/>
            </a:pPr>
            <a:r>
              <a:rPr lang="en-US" i="1"/>
              <a:t>Trainer Notes: Refer participants to the Breaking Down the DBI Process resource in the Participant Workbook.  Have participants familiarize themselves with the questions and considerations as you highlight each step in the DBI process.  This graphic is referred to later in the module during the case study.</a:t>
            </a:r>
            <a:endParaRPr i="1"/>
          </a:p>
          <a:p>
            <a:pPr marL="0" lvl="0" indent="0" algn="l" rtl="0">
              <a:spcBef>
                <a:spcPts val="360"/>
              </a:spcBef>
              <a:spcAft>
                <a:spcPts val="0"/>
              </a:spcAft>
              <a:buSzPts val="1400"/>
              <a:buNone/>
            </a:pPr>
            <a:endParaRPr i="1"/>
          </a:p>
          <a:p>
            <a:pPr marL="0" lvl="0" indent="0" algn="l" rtl="0">
              <a:spcBef>
                <a:spcPts val="0"/>
              </a:spcBef>
              <a:spcAft>
                <a:spcPts val="0"/>
              </a:spcAft>
              <a:buSzPts val="1400"/>
              <a:buNone/>
            </a:pPr>
            <a:endParaRPr/>
          </a:p>
          <a:p>
            <a:pPr marL="0" lvl="0" indent="0" algn="l" rtl="0">
              <a:lnSpc>
                <a:spcPct val="100000"/>
              </a:lnSpc>
              <a:spcBef>
                <a:spcPts val="0"/>
              </a:spcBef>
              <a:spcAft>
                <a:spcPts val="0"/>
              </a:spcAft>
              <a:buSzPts val="1400"/>
              <a:buNone/>
            </a:pPr>
            <a:endParaRPr>
              <a:solidFill>
                <a:srgbClr val="000000"/>
              </a:solidFill>
            </a:endParaRPr>
          </a:p>
        </p:txBody>
      </p:sp>
      <p:sp>
        <p:nvSpPr>
          <p:cNvPr id="497" name="Google Shape;497;g8cf5783f71_0_456: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8cf5783f71_0_451: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04" name="Google Shape;504;g8cf5783f71_0_451: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360"/>
              </a:spcBef>
              <a:spcAft>
                <a:spcPts val="0"/>
              </a:spcAft>
              <a:buClr>
                <a:schemeClr val="dk1"/>
              </a:buClr>
              <a:buSzPts val="1400"/>
              <a:buFont typeface="Arial"/>
              <a:buNone/>
            </a:pPr>
            <a:r>
              <a:rPr lang="en-US" i="1"/>
              <a:t>Read the slide.</a:t>
            </a:r>
            <a:endParaRPr i="1"/>
          </a:p>
          <a:p>
            <a:pPr marL="0" lvl="0" indent="0" algn="l" rtl="0">
              <a:spcBef>
                <a:spcPts val="360"/>
              </a:spcBef>
              <a:spcAft>
                <a:spcPts val="0"/>
              </a:spcAft>
              <a:buSzPts val="1400"/>
              <a:buNone/>
            </a:pPr>
            <a:endParaRPr i="1"/>
          </a:p>
          <a:p>
            <a:pPr marL="0" lvl="0" indent="0" algn="l" rtl="0">
              <a:spcBef>
                <a:spcPts val="0"/>
              </a:spcBef>
              <a:spcAft>
                <a:spcPts val="0"/>
              </a:spcAft>
              <a:buClr>
                <a:schemeClr val="dk1"/>
              </a:buClr>
              <a:buSzPts val="1100"/>
              <a:buFont typeface="Arial"/>
              <a:buNone/>
            </a:pPr>
            <a:r>
              <a:rPr lang="en-US" i="1"/>
              <a:t>Trainer Notes: Refer participants to the Breaking Down the DBI Process resource in the Participant Workbook.  Have participants familiarize themselves with the questions and considerations as you highlight each step in the DBI process.  This graphic is referred to later in the module during the case study.</a:t>
            </a:r>
            <a:endParaRPr i="1"/>
          </a:p>
          <a:p>
            <a:pPr marL="0" lvl="0" indent="0" algn="l" rtl="0">
              <a:spcBef>
                <a:spcPts val="360"/>
              </a:spcBef>
              <a:spcAft>
                <a:spcPts val="0"/>
              </a:spcAft>
              <a:buSzPts val="1400"/>
              <a:buNone/>
            </a:pPr>
            <a:endParaRPr i="1"/>
          </a:p>
          <a:p>
            <a:pPr marL="0" lvl="0" indent="0" algn="l" rtl="0">
              <a:spcBef>
                <a:spcPts val="360"/>
              </a:spcBef>
              <a:spcAft>
                <a:spcPts val="0"/>
              </a:spcAft>
              <a:buSzPts val="1400"/>
              <a:buNone/>
            </a:pPr>
            <a:r>
              <a:rPr lang="en-US"/>
              <a:t>CC Image taken from Pixabay.com</a:t>
            </a:r>
            <a:endParaRPr/>
          </a:p>
          <a:p>
            <a:pPr marL="0" lvl="0" indent="0" algn="l" rtl="0">
              <a:spcBef>
                <a:spcPts val="0"/>
              </a:spcBef>
              <a:spcAft>
                <a:spcPts val="0"/>
              </a:spcAft>
              <a:buSzPts val="1400"/>
              <a:buNone/>
            </a:pPr>
            <a:endParaRPr/>
          </a:p>
          <a:p>
            <a:pPr marL="0" lvl="0" indent="0" algn="l" rtl="0">
              <a:lnSpc>
                <a:spcPct val="100000"/>
              </a:lnSpc>
              <a:spcBef>
                <a:spcPts val="0"/>
              </a:spcBef>
              <a:spcAft>
                <a:spcPts val="0"/>
              </a:spcAft>
              <a:buSzPts val="1400"/>
              <a:buNone/>
            </a:pPr>
            <a:endParaRPr>
              <a:solidFill>
                <a:srgbClr val="000000"/>
              </a:solidFill>
            </a:endParaRPr>
          </a:p>
        </p:txBody>
      </p:sp>
      <p:sp>
        <p:nvSpPr>
          <p:cNvPr id="505" name="Google Shape;505;g8cf5783f71_0_451: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8cf5783f71_0_9: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1" name="Google Shape;241;g8cf5783f71_0_9: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Clr>
                <a:schemeClr val="dk1"/>
              </a:buClr>
              <a:buSzPts val="1400"/>
              <a:buFont typeface="Arial"/>
              <a:buNone/>
            </a:pPr>
            <a:r>
              <a:rPr lang="en-US" i="1"/>
              <a:t>Read the slide. </a:t>
            </a:r>
            <a:endParaRPr/>
          </a:p>
          <a:p>
            <a:pPr marL="0" lvl="0" indent="0" algn="l" rtl="0">
              <a:spcBef>
                <a:spcPts val="0"/>
              </a:spcBef>
              <a:spcAft>
                <a:spcPts val="0"/>
              </a:spcAft>
              <a:buClr>
                <a:schemeClr val="dk1"/>
              </a:buClr>
              <a:buSzPts val="1400"/>
              <a:buFont typeface="Arial"/>
              <a:buNone/>
            </a:pPr>
            <a:endParaRPr i="1"/>
          </a:p>
          <a:p>
            <a:pPr marL="0" lvl="0" indent="0" algn="l" rtl="0">
              <a:spcBef>
                <a:spcPts val="0"/>
              </a:spcBef>
              <a:spcAft>
                <a:spcPts val="0"/>
              </a:spcAft>
              <a:buClr>
                <a:schemeClr val="dk1"/>
              </a:buClr>
              <a:buSzPts val="1400"/>
              <a:buFont typeface="Arial"/>
              <a:buNone/>
            </a:pPr>
            <a:r>
              <a:rPr lang="en-US" i="1"/>
              <a:t>Trainer Notes: Provide partners 2-3 minutes to discuss. Have several participants share out if appropriate. As you present the remainder of the module, attempt to make a connection between these experiences and the module content.</a:t>
            </a:r>
            <a:endParaRPr/>
          </a:p>
          <a:p>
            <a:pPr marL="0" lvl="0" indent="0" algn="l" rtl="0">
              <a:lnSpc>
                <a:spcPct val="100000"/>
              </a:lnSpc>
              <a:spcBef>
                <a:spcPts val="0"/>
              </a:spcBef>
              <a:spcAft>
                <a:spcPts val="0"/>
              </a:spcAft>
              <a:buSzPts val="1400"/>
              <a:buNone/>
            </a:pPr>
            <a:endParaRPr>
              <a:solidFill>
                <a:srgbClr val="000000"/>
              </a:solidFill>
            </a:endParaRPr>
          </a:p>
        </p:txBody>
      </p:sp>
      <p:sp>
        <p:nvSpPr>
          <p:cNvPr id="242" name="Google Shape;242;g8cf5783f71_0_9: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8cf5783f71_0_446: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13" name="Google Shape;513;g8cf5783f71_0_446: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SzPts val="1400"/>
              <a:buNone/>
            </a:pPr>
            <a:r>
              <a:rPr lang="en-US"/>
              <a:t>Determining the duration of an intervention depends on student-related and school-related factors. </a:t>
            </a:r>
            <a:endParaRPr/>
          </a:p>
          <a:p>
            <a:pPr marL="457200" lvl="0" indent="-304800" algn="l" rtl="0">
              <a:spcBef>
                <a:spcPts val="360"/>
              </a:spcBef>
              <a:spcAft>
                <a:spcPts val="0"/>
              </a:spcAft>
              <a:buClr>
                <a:schemeClr val="dk1"/>
              </a:buClr>
              <a:buSzPts val="1200"/>
              <a:buFont typeface="Franklin Gothic"/>
              <a:buChar char="●"/>
            </a:pPr>
            <a:r>
              <a:rPr lang="en-US"/>
              <a:t>Students who are further behind need more intervention time.</a:t>
            </a:r>
            <a:endParaRPr/>
          </a:p>
          <a:p>
            <a:pPr marL="457200" lvl="0" indent="-304800" algn="l" rtl="0">
              <a:spcBef>
                <a:spcPts val="0"/>
              </a:spcBef>
              <a:spcAft>
                <a:spcPts val="0"/>
              </a:spcAft>
              <a:buClr>
                <a:schemeClr val="dk1"/>
              </a:buClr>
              <a:buSzPts val="1200"/>
              <a:buFont typeface="Franklin Gothic"/>
              <a:buChar char="●"/>
            </a:pPr>
            <a:r>
              <a:rPr lang="en-US"/>
              <a:t>Older students will likely need more time in intervention than younger students. </a:t>
            </a:r>
            <a:endParaRPr/>
          </a:p>
          <a:p>
            <a:pPr marL="0" lvl="0" indent="0" algn="l" rtl="0">
              <a:spcBef>
                <a:spcPts val="360"/>
              </a:spcBef>
              <a:spcAft>
                <a:spcPts val="0"/>
              </a:spcAft>
              <a:buSzPts val="1400"/>
              <a:buNone/>
            </a:pPr>
            <a:endParaRPr i="1"/>
          </a:p>
          <a:p>
            <a:pPr marL="0" lvl="0" indent="0" algn="l" rtl="0">
              <a:spcBef>
                <a:spcPts val="0"/>
              </a:spcBef>
              <a:spcAft>
                <a:spcPts val="0"/>
              </a:spcAft>
              <a:buSzPts val="1400"/>
              <a:buNone/>
            </a:pPr>
            <a:r>
              <a:rPr lang="en-US"/>
              <a:t>In addition, the research on the number of sessions varies, but it is suggested that intervention should last </a:t>
            </a:r>
            <a:r>
              <a:rPr lang="en-US" b="1"/>
              <a:t>at least </a:t>
            </a:r>
            <a:r>
              <a:rPr lang="en-US"/>
              <a:t>8−16 weeks, and often longer. Older students will likely need much more time, depending on how far behind they are, and the nature of their instructional deficit(s). Students’ progress data should drive decisions about when they are ready to exit intensive levels of support (Vaughn et al., 2012). </a:t>
            </a:r>
            <a:endParaRPr/>
          </a:p>
          <a:p>
            <a:pPr marL="0" lvl="0" indent="0" algn="l" rtl="0">
              <a:spcBef>
                <a:spcPts val="0"/>
              </a:spcBef>
              <a:spcAft>
                <a:spcPts val="0"/>
              </a:spcAft>
              <a:buSzPts val="1400"/>
              <a:buNone/>
            </a:pPr>
            <a:endParaRPr/>
          </a:p>
          <a:p>
            <a:pPr marL="0" lvl="0" indent="0" algn="l" rtl="0">
              <a:lnSpc>
                <a:spcPct val="100000"/>
              </a:lnSpc>
              <a:spcBef>
                <a:spcPts val="0"/>
              </a:spcBef>
              <a:spcAft>
                <a:spcPts val="0"/>
              </a:spcAft>
              <a:buSzPts val="1400"/>
              <a:buNone/>
            </a:pPr>
            <a:endParaRPr>
              <a:solidFill>
                <a:srgbClr val="000000"/>
              </a:solidFill>
            </a:endParaRPr>
          </a:p>
        </p:txBody>
      </p:sp>
      <p:sp>
        <p:nvSpPr>
          <p:cNvPr id="514" name="Google Shape;514;g8cf5783f71_0_446: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8cf5783f71_0_441: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21" name="Google Shape;521;g8cf5783f71_0_441: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Clr>
                <a:schemeClr val="dk1"/>
              </a:buClr>
              <a:buSzPts val="1400"/>
              <a:buFont typeface="Arial"/>
              <a:buNone/>
            </a:pPr>
            <a:r>
              <a:rPr lang="en-US" i="1"/>
              <a:t>Read the slide.</a:t>
            </a:r>
            <a:endParaRPr i="1"/>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To maintain attention and engagement with younger students, staff may consider two sessions per day. Evidence suggests that students with intensive needs may benefit from 60−120 minutes of intervention per day. However, the minutes may be broken up into several sessions throughout the day (Vaughn et al., 2012).</a:t>
            </a:r>
            <a:endParaRPr/>
          </a:p>
          <a:p>
            <a:pPr marL="0" lvl="0" indent="0" algn="l" rtl="0">
              <a:spcBef>
                <a:spcPts val="360"/>
              </a:spcBef>
              <a:spcAft>
                <a:spcPts val="0"/>
              </a:spcAft>
              <a:buClr>
                <a:schemeClr val="dk1"/>
              </a:buClr>
              <a:buSzPts val="1400"/>
              <a:buFont typeface="Arial"/>
              <a:buNone/>
            </a:pPr>
            <a:endParaRPr i="1"/>
          </a:p>
          <a:p>
            <a:pPr marL="0" lvl="0" indent="0" algn="l" rtl="0">
              <a:lnSpc>
                <a:spcPct val="100000"/>
              </a:lnSpc>
              <a:spcBef>
                <a:spcPts val="0"/>
              </a:spcBef>
              <a:spcAft>
                <a:spcPts val="0"/>
              </a:spcAft>
              <a:buSzPts val="1400"/>
              <a:buNone/>
            </a:pPr>
            <a:endParaRPr/>
          </a:p>
        </p:txBody>
      </p:sp>
      <p:sp>
        <p:nvSpPr>
          <p:cNvPr id="522" name="Google Shape;522;g8cf5783f71_0_441: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8a6bf0463f_0_844: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29" name="Google Shape;529;g8a6bf0463f_0_844: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lnSpc>
                <a:spcPct val="100000"/>
              </a:lnSpc>
              <a:spcBef>
                <a:spcPts val="0"/>
              </a:spcBef>
              <a:spcAft>
                <a:spcPts val="0"/>
              </a:spcAft>
              <a:buSzPts val="1400"/>
              <a:buNone/>
            </a:pPr>
            <a:endParaRPr/>
          </a:p>
        </p:txBody>
      </p:sp>
      <p:sp>
        <p:nvSpPr>
          <p:cNvPr id="530" name="Google Shape;530;g8a6bf0463f_0_844: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8cf5783f71_0_436: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36" name="Google Shape;536;g8cf5783f71_0_436: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SzPts val="1400"/>
              <a:buNone/>
            </a:pPr>
            <a:r>
              <a:rPr lang="en-US" i="1"/>
              <a:t>Read the slide.</a:t>
            </a:r>
            <a:endParaRPr i="1"/>
          </a:p>
          <a:p>
            <a:pPr marL="0" lvl="0" indent="0" algn="l" rtl="0">
              <a:lnSpc>
                <a:spcPct val="100000"/>
              </a:lnSpc>
              <a:spcBef>
                <a:spcPts val="0"/>
              </a:spcBef>
              <a:spcAft>
                <a:spcPts val="0"/>
              </a:spcAft>
              <a:buSzPts val="1400"/>
              <a:buNone/>
            </a:pPr>
            <a:endParaRPr>
              <a:solidFill>
                <a:srgbClr val="000000"/>
              </a:solidFill>
            </a:endParaRPr>
          </a:p>
        </p:txBody>
      </p:sp>
      <p:sp>
        <p:nvSpPr>
          <p:cNvPr id="537" name="Google Shape;537;g8cf5783f71_0_436: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8cf5783f71_0_600: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44" name="Google Shape;544;g8cf5783f71_0_600: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SzPts val="1400"/>
              <a:buNone/>
            </a:pPr>
            <a:r>
              <a:rPr lang="en-US" i="1"/>
              <a:t>Read the slide.</a:t>
            </a:r>
            <a:endParaRPr i="1"/>
          </a:p>
          <a:p>
            <a:pPr marL="0" lvl="0" indent="0" algn="l" rtl="0">
              <a:lnSpc>
                <a:spcPct val="100000"/>
              </a:lnSpc>
              <a:spcBef>
                <a:spcPts val="0"/>
              </a:spcBef>
              <a:spcAft>
                <a:spcPts val="0"/>
              </a:spcAft>
              <a:buSzPts val="1400"/>
              <a:buNone/>
            </a:pPr>
            <a:endParaRPr>
              <a:solidFill>
                <a:srgbClr val="000000"/>
              </a:solidFill>
            </a:endParaRPr>
          </a:p>
        </p:txBody>
      </p:sp>
      <p:sp>
        <p:nvSpPr>
          <p:cNvPr id="545" name="Google Shape;545;g8cf5783f71_0_600: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8cf5783f71_0_595: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53" name="Google Shape;553;g8cf5783f71_0_595: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Clr>
                <a:schemeClr val="dk1"/>
              </a:buClr>
              <a:buSzPts val="1400"/>
              <a:buFont typeface="Arial"/>
              <a:buNone/>
            </a:pPr>
            <a:r>
              <a:rPr lang="en-US"/>
              <a:t>While students that need intensive intervention may lack the same foundational skills, it is not always for the same reasons. In order to target, prioritize, and monitor these students, the Student Intervention Team should consist of a diverse group of experts. This includes experts in reading, mathematics, writing, number sense, social skills, behavior, administration, and others. The team should also develop norms that might include honesty, trust, and confidentiality. </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CC Image by Pixabay.com</a:t>
            </a:r>
            <a:endParaRPr/>
          </a:p>
          <a:p>
            <a:pPr marL="0" lvl="0" indent="0" algn="l" rtl="0">
              <a:lnSpc>
                <a:spcPct val="100000"/>
              </a:lnSpc>
              <a:spcBef>
                <a:spcPts val="0"/>
              </a:spcBef>
              <a:spcAft>
                <a:spcPts val="0"/>
              </a:spcAft>
              <a:buSzPts val="1400"/>
              <a:buNone/>
            </a:pPr>
            <a:endParaRPr/>
          </a:p>
        </p:txBody>
      </p:sp>
      <p:sp>
        <p:nvSpPr>
          <p:cNvPr id="554" name="Google Shape;554;g8cf5783f71_0_595: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cf5783f71_0_590: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63" name="Google Shape;563;g8cf5783f71_0_590: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SzPts val="1400"/>
              <a:buNone/>
            </a:pPr>
            <a:r>
              <a:rPr lang="en-US"/>
              <a:t>Students that require intensive intervention need the strongest and most effective intervention possible to close their achievement gap. Intensive intervention is not only for students that receive special education services. Tier 3 interventions must be directive, which includes carving out time within the school day for students to receive the intensive intervention they require. Interventions should be intensive enough for students to have an opportunity to “catch up”. Once a student has been identified for intensive intervention, it is essential to identify the cause of the student’s struggle and design interventions that strengthen the student’s weakness. There are several ways to intensify an intervention that is already occurring, both in a qualitative and quantitative way. </a:t>
            </a:r>
            <a:endParaRPr/>
          </a:p>
          <a:p>
            <a:pPr marL="0" lvl="0" indent="0" algn="l" rtl="0">
              <a:spcBef>
                <a:spcPts val="0"/>
              </a:spcBef>
              <a:spcAft>
                <a:spcPts val="0"/>
              </a:spcAft>
              <a:buSzPts val="1400"/>
              <a:buNone/>
            </a:pPr>
            <a:endParaRPr/>
          </a:p>
          <a:p>
            <a:pPr marL="0" lvl="0" indent="0" algn="l" rtl="0">
              <a:lnSpc>
                <a:spcPct val="100000"/>
              </a:lnSpc>
              <a:spcBef>
                <a:spcPts val="0"/>
              </a:spcBef>
              <a:spcAft>
                <a:spcPts val="0"/>
              </a:spcAft>
              <a:buSzPts val="1400"/>
              <a:buNone/>
            </a:pPr>
            <a:endParaRPr>
              <a:solidFill>
                <a:srgbClr val="000000"/>
              </a:solidFill>
            </a:endParaRPr>
          </a:p>
        </p:txBody>
      </p:sp>
      <p:sp>
        <p:nvSpPr>
          <p:cNvPr id="564" name="Google Shape;564;g8cf5783f71_0_590: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8cf5783f71_0_585: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72" name="Google Shape;572;g8cf5783f71_0_585: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SzPts val="1400"/>
              <a:buNone/>
            </a:pPr>
            <a:r>
              <a:rPr lang="en-US"/>
              <a:t>Quantitative changes are the recommended first steps in adapting a Tier 2 intervention. Making this level of adaptation often requires less resources and expertise. In addition, these types of changes work for many students. Common quantitative adaptations include:</a:t>
            </a:r>
            <a:endParaRPr/>
          </a:p>
          <a:p>
            <a:pPr marL="0" lvl="0" indent="0" algn="l" rtl="0">
              <a:spcBef>
                <a:spcPts val="360"/>
              </a:spcBef>
              <a:spcAft>
                <a:spcPts val="0"/>
              </a:spcAft>
              <a:buSzPts val="1400"/>
              <a:buNone/>
            </a:pPr>
            <a:endParaRPr/>
          </a:p>
          <a:p>
            <a:pPr marL="0" lvl="0" indent="0" algn="l" rtl="0">
              <a:spcBef>
                <a:spcPts val="0"/>
              </a:spcBef>
              <a:spcAft>
                <a:spcPts val="0"/>
              </a:spcAft>
              <a:buClr>
                <a:schemeClr val="dk1"/>
              </a:buClr>
              <a:buSzPts val="1400"/>
              <a:buFont typeface="Arial"/>
              <a:buNone/>
            </a:pPr>
            <a:r>
              <a:rPr lang="en-US" i="1"/>
              <a:t>Read the slide. </a:t>
            </a:r>
            <a:endParaRPr/>
          </a:p>
          <a:p>
            <a:pPr marL="0" lvl="0" indent="0" algn="l" rtl="0">
              <a:spcBef>
                <a:spcPts val="360"/>
              </a:spcBef>
              <a:spcAft>
                <a:spcPts val="0"/>
              </a:spcAft>
              <a:buSzPts val="1400"/>
              <a:buNone/>
            </a:pPr>
            <a:endParaRPr i="1"/>
          </a:p>
          <a:p>
            <a:pPr marL="0" lvl="0" indent="0" algn="l" rtl="0">
              <a:spcBef>
                <a:spcPts val="0"/>
              </a:spcBef>
              <a:spcAft>
                <a:spcPts val="0"/>
              </a:spcAft>
              <a:buClr>
                <a:schemeClr val="dk1"/>
              </a:buClr>
              <a:buSzPts val="1400"/>
              <a:buFont typeface="Arial"/>
              <a:buNone/>
            </a:pPr>
            <a:r>
              <a:rPr lang="en-US" i="1"/>
              <a:t>Trainer Notes:  Ensure participants have a common understanding of the following:</a:t>
            </a:r>
            <a:endParaRPr i="1"/>
          </a:p>
          <a:p>
            <a:pPr marL="457200" lvl="0" indent="-304800" algn="l" rtl="0">
              <a:spcBef>
                <a:spcPts val="0"/>
              </a:spcBef>
              <a:spcAft>
                <a:spcPts val="0"/>
              </a:spcAft>
              <a:buClr>
                <a:schemeClr val="dk1"/>
              </a:buClr>
              <a:buSzPts val="1200"/>
              <a:buChar char="●"/>
            </a:pPr>
            <a:r>
              <a:rPr lang="en-US" i="1"/>
              <a:t>intervention frequency = sessions per week</a:t>
            </a:r>
            <a:endParaRPr i="1"/>
          </a:p>
          <a:p>
            <a:pPr marL="457200" lvl="0" indent="-304800" algn="l" rtl="0">
              <a:spcBef>
                <a:spcPts val="0"/>
              </a:spcBef>
              <a:spcAft>
                <a:spcPts val="0"/>
              </a:spcAft>
              <a:buClr>
                <a:schemeClr val="dk1"/>
              </a:buClr>
              <a:buSzPts val="1200"/>
              <a:buChar char="●"/>
            </a:pPr>
            <a:r>
              <a:rPr lang="en-US" i="1"/>
              <a:t>length = minutes per session</a:t>
            </a:r>
            <a:endParaRPr i="1"/>
          </a:p>
          <a:p>
            <a:pPr marL="457200" lvl="0" indent="-304800" algn="l" rtl="0">
              <a:spcBef>
                <a:spcPts val="0"/>
              </a:spcBef>
              <a:spcAft>
                <a:spcPts val="0"/>
              </a:spcAft>
              <a:buClr>
                <a:schemeClr val="dk1"/>
              </a:buClr>
              <a:buSzPts val="1200"/>
              <a:buChar char="●"/>
            </a:pPr>
            <a:r>
              <a:rPr lang="en-US" i="1"/>
              <a:t>duration = number of sessions/how long the student receives the intervention</a:t>
            </a:r>
            <a:endParaRPr i="1"/>
          </a:p>
          <a:p>
            <a:pPr marL="0" lvl="0" indent="0" algn="l" rtl="0">
              <a:spcBef>
                <a:spcPts val="360"/>
              </a:spcBef>
              <a:spcAft>
                <a:spcPts val="0"/>
              </a:spcAft>
              <a:buSzPts val="1400"/>
              <a:buNone/>
            </a:pPr>
            <a:endParaRPr/>
          </a:p>
          <a:p>
            <a:pPr marL="0" lvl="0" indent="0" algn="l" rtl="0">
              <a:spcBef>
                <a:spcPts val="0"/>
              </a:spcBef>
              <a:spcAft>
                <a:spcPts val="0"/>
              </a:spcAft>
              <a:buSzPts val="1400"/>
              <a:buNone/>
            </a:pPr>
            <a:endParaRPr/>
          </a:p>
          <a:p>
            <a:pPr marL="0" lvl="0" indent="0" algn="l" rtl="0">
              <a:lnSpc>
                <a:spcPct val="100000"/>
              </a:lnSpc>
              <a:spcBef>
                <a:spcPts val="0"/>
              </a:spcBef>
              <a:spcAft>
                <a:spcPts val="0"/>
              </a:spcAft>
              <a:buSzPts val="1400"/>
              <a:buNone/>
            </a:pPr>
            <a:endParaRPr>
              <a:solidFill>
                <a:srgbClr val="000000"/>
              </a:solidFill>
            </a:endParaRPr>
          </a:p>
        </p:txBody>
      </p:sp>
      <p:sp>
        <p:nvSpPr>
          <p:cNvPr id="573" name="Google Shape;573;g8cf5783f71_0_585: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8cf5783f71_0_580: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81" name="Google Shape;581;g8cf5783f71_0_580: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SzPts val="1400"/>
              <a:buNone/>
            </a:pPr>
            <a:r>
              <a:rPr lang="en-US"/>
              <a:t>In some cases, quantitative changes fail to result in the expected growth. Teams may then consider making qualitative changes. Qualitative changes often require more resources and expertise but they do lead to a greater intensity of instruction and individualization. </a:t>
            </a:r>
            <a:endParaRPr/>
          </a:p>
          <a:p>
            <a:pPr marL="0" lvl="0" indent="0" algn="l" rtl="0">
              <a:spcBef>
                <a:spcPts val="360"/>
              </a:spcBef>
              <a:spcAft>
                <a:spcPts val="0"/>
              </a:spcAft>
              <a:buSzPts val="1400"/>
              <a:buNone/>
            </a:pPr>
            <a:endParaRPr/>
          </a:p>
          <a:p>
            <a:pPr marL="0" lvl="0" indent="0" algn="l" rtl="0">
              <a:spcBef>
                <a:spcPts val="0"/>
              </a:spcBef>
              <a:spcAft>
                <a:spcPts val="0"/>
              </a:spcAft>
              <a:buClr>
                <a:schemeClr val="dk1"/>
              </a:buClr>
              <a:buSzPts val="1400"/>
              <a:buFont typeface="Arial"/>
              <a:buNone/>
            </a:pPr>
            <a:r>
              <a:rPr lang="en-US" i="1"/>
              <a:t>Read the slide.</a:t>
            </a:r>
            <a:endParaRPr i="1"/>
          </a:p>
          <a:p>
            <a:pPr marL="0" lvl="0" indent="0" algn="l" rtl="0">
              <a:spcBef>
                <a:spcPts val="360"/>
              </a:spcBef>
              <a:spcAft>
                <a:spcPts val="0"/>
              </a:spcAft>
              <a:buSzPts val="1400"/>
              <a:buNone/>
            </a:pPr>
            <a:endParaRPr/>
          </a:p>
          <a:p>
            <a:pPr marL="457200" lvl="0" indent="0" algn="l" rtl="0">
              <a:spcBef>
                <a:spcPts val="360"/>
              </a:spcBef>
              <a:spcAft>
                <a:spcPts val="0"/>
              </a:spcAft>
              <a:buSzPts val="1400"/>
              <a:buNone/>
            </a:pPr>
            <a:endParaRPr/>
          </a:p>
          <a:p>
            <a:pPr marL="0" lvl="0" indent="0" algn="l" rtl="0">
              <a:spcBef>
                <a:spcPts val="0"/>
              </a:spcBef>
              <a:spcAft>
                <a:spcPts val="0"/>
              </a:spcAft>
              <a:buSzPts val="1400"/>
              <a:buNone/>
            </a:pPr>
            <a:endParaRPr/>
          </a:p>
          <a:p>
            <a:pPr marL="0" lvl="0" indent="0" algn="l" rtl="0">
              <a:lnSpc>
                <a:spcPct val="100000"/>
              </a:lnSpc>
              <a:spcBef>
                <a:spcPts val="0"/>
              </a:spcBef>
              <a:spcAft>
                <a:spcPts val="0"/>
              </a:spcAft>
              <a:buSzPts val="1400"/>
              <a:buNone/>
            </a:pPr>
            <a:endParaRPr>
              <a:solidFill>
                <a:srgbClr val="000000"/>
              </a:solidFill>
            </a:endParaRPr>
          </a:p>
        </p:txBody>
      </p:sp>
      <p:sp>
        <p:nvSpPr>
          <p:cNvPr id="582" name="Google Shape;582;g8cf5783f71_0_580: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8cf5783f71_0_575: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89" name="Google Shape;589;g8cf5783f71_0_575: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SzPts val="1400"/>
              <a:buNone/>
            </a:pPr>
            <a:r>
              <a:rPr lang="en-US"/>
              <a:t>How do we make sure the intensity of our Tier 3 intervention is sufficient?  For example, increase the frequency to five days per week, increase the duration to a total of fifty minutes daily, and decrease the group size as much as possible and feasible.  Even more important are the concepts of highly targeted interventions - targeted on causes and not symptoms, and assigning the most highly trained educators to work with the students most in need of intervention. </a:t>
            </a:r>
            <a:endParaRPr/>
          </a:p>
          <a:p>
            <a:pPr marL="0" lvl="0" indent="0" algn="l" rtl="0">
              <a:spcBef>
                <a:spcPts val="0"/>
              </a:spcBef>
              <a:spcAft>
                <a:spcPts val="0"/>
              </a:spcAft>
              <a:buSzPts val="1400"/>
              <a:buNone/>
            </a:pPr>
            <a:endParaRPr/>
          </a:p>
          <a:p>
            <a:pPr marL="0" lvl="0" indent="0" algn="l" rtl="0">
              <a:spcBef>
                <a:spcPts val="0"/>
              </a:spcBef>
              <a:spcAft>
                <a:spcPts val="0"/>
              </a:spcAft>
              <a:buSzPts val="1400"/>
              <a:buNone/>
            </a:pPr>
            <a:r>
              <a:rPr lang="en-US"/>
              <a:t>Solution Tree has developed a way to assess interventions that may be helpful for the Student Intervention Team to consider. </a:t>
            </a:r>
            <a:endParaRPr/>
          </a:p>
          <a:p>
            <a:pPr marL="0" lvl="0" indent="0" algn="l" rtl="0">
              <a:spcBef>
                <a:spcPts val="0"/>
              </a:spcBef>
              <a:spcAft>
                <a:spcPts val="0"/>
              </a:spcAft>
              <a:buSzPts val="1400"/>
              <a:buNone/>
            </a:pPr>
            <a:endParaRPr/>
          </a:p>
          <a:p>
            <a:pPr marL="0" lvl="0" indent="0" algn="l" rtl="0">
              <a:spcBef>
                <a:spcPts val="0"/>
              </a:spcBef>
              <a:spcAft>
                <a:spcPts val="0"/>
              </a:spcAft>
              <a:buClr>
                <a:schemeClr val="dk1"/>
              </a:buClr>
              <a:buSzPts val="1400"/>
              <a:buFont typeface="Arial"/>
              <a:buNone/>
            </a:pPr>
            <a:r>
              <a:rPr lang="en-US" i="1"/>
              <a:t>Trainer Notes: Direct participants to the Participant Workbook, Activity 3: Ensuring Proper Intensity for Tier 3 Interventions.  Review the directions and have teams work together to complete the activity.  Allow 5-7 minutes.  </a:t>
            </a:r>
            <a:endParaRPr i="1"/>
          </a:p>
          <a:p>
            <a:pPr marL="0" lvl="0" indent="0" algn="l" rtl="0">
              <a:spcBef>
                <a:spcPts val="0"/>
              </a:spcBef>
              <a:spcAft>
                <a:spcPts val="0"/>
              </a:spcAft>
              <a:buSzPts val="1400"/>
              <a:buNone/>
            </a:pPr>
            <a:endParaRPr/>
          </a:p>
          <a:p>
            <a:pPr marL="0" lvl="0" indent="0" algn="l" rtl="0">
              <a:lnSpc>
                <a:spcPct val="100000"/>
              </a:lnSpc>
              <a:spcBef>
                <a:spcPts val="0"/>
              </a:spcBef>
              <a:spcAft>
                <a:spcPts val="0"/>
              </a:spcAft>
              <a:buSzPts val="1400"/>
              <a:buNone/>
            </a:pPr>
            <a:endParaRPr>
              <a:solidFill>
                <a:srgbClr val="000000"/>
              </a:solidFill>
            </a:endParaRPr>
          </a:p>
        </p:txBody>
      </p:sp>
      <p:sp>
        <p:nvSpPr>
          <p:cNvPr id="590" name="Google Shape;590;g8cf5783f71_0_575: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8cf5783f71_0_0: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1" name="Google Shape;251;g8cf5783f71_0_0: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a:solidFill>
                  <a:srgbClr val="000000"/>
                </a:solidFill>
              </a:rPr>
              <a:t>The Division of Elementary and Secondary Education has developed this graphic to highlight the essential components of the RTI framework: universal screening, progress monitoring, and data-based decision making. </a:t>
            </a:r>
            <a:endParaRPr>
              <a:solidFill>
                <a:srgbClr val="000000"/>
              </a:solidFill>
            </a:endParaRPr>
          </a:p>
          <a:p>
            <a:pPr marL="0" lvl="0" indent="0" algn="l" rtl="0">
              <a:lnSpc>
                <a:spcPct val="100000"/>
              </a:lnSpc>
              <a:spcBef>
                <a:spcPts val="0"/>
              </a:spcBef>
              <a:spcAft>
                <a:spcPts val="0"/>
              </a:spcAft>
              <a:buSzPts val="1400"/>
              <a:buNone/>
            </a:pP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The Center on RTI has a definition for RTI (</a:t>
            </a:r>
            <a:r>
              <a:rPr lang="en-US" i="1">
                <a:solidFill>
                  <a:srgbClr val="000000"/>
                </a:solidFill>
              </a:rPr>
              <a:t>taken from the “What is RTI?” placemat</a:t>
            </a:r>
            <a:r>
              <a:rPr lang="en-US">
                <a:solidFill>
                  <a:srgbClr val="000000"/>
                </a:solidFill>
              </a:rPr>
              <a:t>).  It is important to point out that RTI is a schoolwide prevention system, not a prereferral process for special education, and it is multilevel versus multitier.  </a:t>
            </a:r>
            <a:endParaRPr>
              <a:solidFill>
                <a:srgbClr val="000000"/>
              </a:solidFill>
            </a:endParaRPr>
          </a:p>
          <a:p>
            <a:pPr marL="0" lvl="0" indent="0" algn="l" rtl="0">
              <a:lnSpc>
                <a:spcPct val="100000"/>
              </a:lnSpc>
              <a:spcBef>
                <a:spcPts val="0"/>
              </a:spcBef>
              <a:spcAft>
                <a:spcPts val="0"/>
              </a:spcAft>
              <a:buSzPts val="1400"/>
              <a:buNone/>
            </a:pPr>
            <a:endParaRPr i="1">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Source: Center on Response to Intervention at American Institutes for Research (2015).  </a:t>
            </a:r>
            <a:endParaRPr>
              <a:solidFill>
                <a:srgbClr val="000000"/>
              </a:solidFill>
            </a:endParaRPr>
          </a:p>
        </p:txBody>
      </p:sp>
      <p:sp>
        <p:nvSpPr>
          <p:cNvPr id="252" name="Google Shape;252;g8cf5783f71_0_0: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8cf5783f71_0_570: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01" name="Google Shape;601;g8cf5783f71_0_570: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360"/>
              </a:spcBef>
              <a:spcAft>
                <a:spcPts val="0"/>
              </a:spcAft>
              <a:buSzPts val="1400"/>
              <a:buNone/>
            </a:pPr>
            <a:r>
              <a:rPr lang="en-US"/>
              <a:t>The National Center on Intensive Intervention has also developed a taxonomy of intervention intensity to help determine how to intensify the current intervention for specific student need.  </a:t>
            </a:r>
            <a:endParaRPr/>
          </a:p>
          <a:p>
            <a:pPr marL="0" lvl="0" indent="0" algn="l" rtl="0">
              <a:spcBef>
                <a:spcPts val="360"/>
              </a:spcBef>
              <a:spcAft>
                <a:spcPts val="0"/>
              </a:spcAft>
              <a:buSzPts val="1400"/>
              <a:buNone/>
            </a:pPr>
            <a:endParaRPr/>
          </a:p>
          <a:p>
            <a:pPr marL="0" lvl="0" indent="0" algn="l" rtl="0">
              <a:spcBef>
                <a:spcPts val="360"/>
              </a:spcBef>
              <a:spcAft>
                <a:spcPts val="0"/>
              </a:spcAft>
              <a:buSzPts val="1400"/>
              <a:buNone/>
            </a:pPr>
            <a:r>
              <a:rPr lang="en-US"/>
              <a:t>Taxonomy of Intervention Intensity for Academics and Behavior </a:t>
            </a:r>
            <a:r>
              <a:rPr lang="en-US" u="sng">
                <a:solidFill>
                  <a:schemeClr val="hlink"/>
                </a:solidFill>
                <a:hlinkClick r:id="rId3"/>
              </a:rPr>
              <a:t>https://intensiveintervention.org/sites/default/files/Taxonomy-Overview-Handout508.pdf</a:t>
            </a:r>
            <a:endParaRPr/>
          </a:p>
          <a:p>
            <a:pPr marL="0" lvl="0" indent="0" algn="l" rtl="0">
              <a:spcBef>
                <a:spcPts val="0"/>
              </a:spcBef>
              <a:spcAft>
                <a:spcPts val="0"/>
              </a:spcAft>
              <a:buSzPts val="1400"/>
              <a:buNone/>
            </a:pPr>
            <a:endParaRPr/>
          </a:p>
          <a:p>
            <a:pPr marL="0" lvl="0" indent="0" algn="l" rtl="0">
              <a:lnSpc>
                <a:spcPct val="100000"/>
              </a:lnSpc>
              <a:spcBef>
                <a:spcPts val="0"/>
              </a:spcBef>
              <a:spcAft>
                <a:spcPts val="0"/>
              </a:spcAft>
              <a:buSzPts val="1400"/>
              <a:buNone/>
            </a:pPr>
            <a:endParaRPr>
              <a:solidFill>
                <a:srgbClr val="000000"/>
              </a:solidFill>
            </a:endParaRPr>
          </a:p>
        </p:txBody>
      </p:sp>
      <p:sp>
        <p:nvSpPr>
          <p:cNvPr id="602" name="Google Shape;602;g8cf5783f71_0_570: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8cf5783f71_0_565: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09" name="Google Shape;609;g8cf5783f71_0_565: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SzPts val="1400"/>
              <a:buNone/>
            </a:pPr>
            <a:r>
              <a:rPr lang="en-US"/>
              <a:t>The RTI process should not delay the testing or eligibility of a student that is suspected of having a disability. There are several considerations when determining if the student receiving intensive intervention should be referred for special education services. Questions for each Tier can be found on the Critical Questions for Special Education Identification document, developed by Solution Tree.  Additionally, the Student Intervention Team should consider the student’s response to previous evidence-based interventions conducted with fidelity. </a:t>
            </a:r>
            <a:endParaRPr/>
          </a:p>
          <a:p>
            <a:pPr marL="0" lvl="0" indent="0" algn="l" rtl="0">
              <a:spcBef>
                <a:spcPts val="0"/>
              </a:spcBef>
              <a:spcAft>
                <a:spcPts val="0"/>
              </a:spcAft>
              <a:buSzPts val="1400"/>
              <a:buNone/>
            </a:pPr>
            <a:endParaRPr/>
          </a:p>
          <a:p>
            <a:pPr marL="0" lvl="0" indent="0" algn="l" rtl="0">
              <a:spcBef>
                <a:spcPts val="0"/>
              </a:spcBef>
              <a:spcAft>
                <a:spcPts val="0"/>
              </a:spcAft>
              <a:buClr>
                <a:schemeClr val="dk1"/>
              </a:buClr>
              <a:buSzPts val="1400"/>
              <a:buFont typeface="Arial"/>
              <a:buNone/>
            </a:pPr>
            <a:r>
              <a:rPr lang="en-US" i="1"/>
              <a:t>Trainer Notes: Critical Questions for Special Education Identification document can be found by visiting </a:t>
            </a:r>
            <a:r>
              <a:rPr lang="en-US" i="1" u="sng">
                <a:solidFill>
                  <a:schemeClr val="hlink"/>
                </a:solidFill>
                <a:hlinkClick r:id="rId3"/>
              </a:rPr>
              <a:t>https://www.solutiontree.com/free-repros</a:t>
            </a:r>
            <a:r>
              <a:rPr lang="en-US" i="1"/>
              <a:t> </a:t>
            </a:r>
            <a:endParaRPr i="1"/>
          </a:p>
          <a:p>
            <a:pPr marL="0" lvl="0" indent="0" algn="l" rtl="0">
              <a:spcBef>
                <a:spcPts val="0"/>
              </a:spcBef>
              <a:spcAft>
                <a:spcPts val="0"/>
              </a:spcAft>
              <a:buSzPts val="1400"/>
              <a:buNone/>
            </a:pPr>
            <a:endParaRPr/>
          </a:p>
          <a:p>
            <a:pPr marL="0" lvl="0" indent="0" algn="l" rtl="0">
              <a:lnSpc>
                <a:spcPct val="100000"/>
              </a:lnSpc>
              <a:spcBef>
                <a:spcPts val="0"/>
              </a:spcBef>
              <a:spcAft>
                <a:spcPts val="0"/>
              </a:spcAft>
              <a:buSzPts val="1400"/>
              <a:buNone/>
            </a:pPr>
            <a:endParaRPr>
              <a:solidFill>
                <a:srgbClr val="000000"/>
              </a:solidFill>
            </a:endParaRPr>
          </a:p>
        </p:txBody>
      </p:sp>
      <p:sp>
        <p:nvSpPr>
          <p:cNvPr id="610" name="Google Shape;610;g8cf5783f71_0_565: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8cf5783f71_0_560: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18" name="Google Shape;618;g8cf5783f71_0_560: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SzPts val="1400"/>
              <a:buNone/>
            </a:pPr>
            <a:r>
              <a:rPr lang="en-US"/>
              <a:t>In Tier 3, part of the decision making process is ensuring that there is an effective team in place to make decisions. In Tier 3, and many times Tier 2, the team is known as the Student Intervention Team. The role of the Student Intervention Team is essential to the success of Tier 3 and primarily focuses on the individual needs of the most at-risk students. The Student Intervention Team coordinates all interventions for students that are receiving intensive interventions, whether the student was identified at the beginning of the school year or the student did not respond to Tier 2 interventions and now requires more intensive intervention. The Student Intervention Team requires a diverse level of expertise in order to meet the needs of all students. </a:t>
            </a:r>
            <a:endParaRPr/>
          </a:p>
          <a:p>
            <a:pPr marL="0" lvl="0" indent="0" algn="l" rtl="0">
              <a:spcBef>
                <a:spcPts val="0"/>
              </a:spcBef>
              <a:spcAft>
                <a:spcPts val="0"/>
              </a:spcAft>
              <a:buSzPts val="1400"/>
              <a:buNone/>
            </a:pPr>
            <a:endParaRPr/>
          </a:p>
          <a:p>
            <a:pPr marL="0" lvl="0" indent="0" algn="l" rtl="0">
              <a:spcBef>
                <a:spcPts val="0"/>
              </a:spcBef>
              <a:spcAft>
                <a:spcPts val="0"/>
              </a:spcAft>
              <a:buClr>
                <a:schemeClr val="dk1"/>
              </a:buClr>
              <a:buSzPts val="1400"/>
              <a:buFont typeface="Arial"/>
              <a:buNone/>
            </a:pPr>
            <a:r>
              <a:rPr lang="en-US" i="1"/>
              <a:t>Trainer Notes: Recommendations for building a Student Intervention Team can be found on p. 237 of “Taking Action: A handbook for RTI at Work” or by visitin</a:t>
            </a:r>
            <a:r>
              <a:rPr lang="en-US"/>
              <a:t>g</a:t>
            </a:r>
            <a:r>
              <a:rPr lang="en-US" i="1"/>
              <a:t> </a:t>
            </a:r>
            <a:r>
              <a:rPr lang="en-US" i="1" u="sng">
                <a:solidFill>
                  <a:schemeClr val="hlink"/>
                </a:solidFill>
                <a:hlinkClick r:id="rId3"/>
              </a:rPr>
              <a:t>https://www.solutiontree.com/free-repros</a:t>
            </a:r>
            <a:endParaRPr i="1"/>
          </a:p>
          <a:p>
            <a:pPr marL="0" lvl="0" indent="0" algn="l" rtl="0">
              <a:spcBef>
                <a:spcPts val="0"/>
              </a:spcBef>
              <a:spcAft>
                <a:spcPts val="0"/>
              </a:spcAft>
              <a:buSzPts val="1400"/>
              <a:buNone/>
            </a:pPr>
            <a:endParaRPr/>
          </a:p>
          <a:p>
            <a:pPr marL="0" lvl="0" indent="0" algn="l" rtl="0">
              <a:lnSpc>
                <a:spcPct val="100000"/>
              </a:lnSpc>
              <a:spcBef>
                <a:spcPts val="0"/>
              </a:spcBef>
              <a:spcAft>
                <a:spcPts val="0"/>
              </a:spcAft>
              <a:buSzPts val="1400"/>
              <a:buNone/>
            </a:pPr>
            <a:endParaRPr>
              <a:solidFill>
                <a:srgbClr val="000000"/>
              </a:solidFill>
            </a:endParaRPr>
          </a:p>
        </p:txBody>
      </p:sp>
      <p:sp>
        <p:nvSpPr>
          <p:cNvPr id="619" name="Google Shape;619;g8cf5783f71_0_560: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8cf5783f71_0_555: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28" name="Google Shape;628;g8cf5783f71_0_555: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Clr>
                <a:schemeClr val="dk1"/>
              </a:buClr>
              <a:buSzPts val="1300"/>
              <a:buFont typeface="Arial"/>
              <a:buNone/>
            </a:pPr>
            <a:r>
              <a:rPr lang="en-US"/>
              <a:t>The exact composition of your Student Intervention Team will vary—depending on factors such as the size of the school, student population, and personnel and resources.  Despite these differences, recommended team members include the following:  </a:t>
            </a:r>
            <a:r>
              <a:rPr lang="en-US" i="1"/>
              <a:t>Read the Slide.</a:t>
            </a:r>
            <a:endParaRPr i="1"/>
          </a:p>
          <a:p>
            <a:pPr marL="0" lvl="0" indent="0" algn="l" rtl="0">
              <a:spcBef>
                <a:spcPts val="0"/>
              </a:spcBef>
              <a:spcAft>
                <a:spcPts val="0"/>
              </a:spcAft>
              <a:buClr>
                <a:schemeClr val="dk1"/>
              </a:buClr>
              <a:buSzPts val="1300"/>
              <a:buFont typeface="Arial"/>
              <a:buNone/>
            </a:pPr>
            <a:endParaRPr i="1"/>
          </a:p>
          <a:p>
            <a:pPr marL="0" lvl="0" indent="0" algn="l" rtl="0">
              <a:spcBef>
                <a:spcPts val="0"/>
              </a:spcBef>
              <a:spcAft>
                <a:spcPts val="0"/>
              </a:spcAft>
              <a:buClr>
                <a:schemeClr val="dk1"/>
              </a:buClr>
              <a:buSzPts val="1300"/>
              <a:buFont typeface="Arial"/>
              <a:buNone/>
            </a:pPr>
            <a:r>
              <a:rPr lang="en-US"/>
              <a:t>CC Image taken from Pixabay.com</a:t>
            </a:r>
            <a:endParaRPr/>
          </a:p>
          <a:p>
            <a:pPr marL="0" lvl="0" indent="0" algn="l" rtl="0">
              <a:spcBef>
                <a:spcPts val="0"/>
              </a:spcBef>
              <a:spcAft>
                <a:spcPts val="0"/>
              </a:spcAft>
              <a:buSzPts val="1400"/>
              <a:buNone/>
            </a:pPr>
            <a:endParaRPr/>
          </a:p>
          <a:p>
            <a:pPr marL="0" lvl="0" indent="0" algn="l" rtl="0">
              <a:lnSpc>
                <a:spcPct val="100000"/>
              </a:lnSpc>
              <a:spcBef>
                <a:spcPts val="0"/>
              </a:spcBef>
              <a:spcAft>
                <a:spcPts val="0"/>
              </a:spcAft>
              <a:buSzPts val="1400"/>
              <a:buNone/>
            </a:pPr>
            <a:endParaRPr>
              <a:solidFill>
                <a:srgbClr val="000000"/>
              </a:solidFill>
            </a:endParaRPr>
          </a:p>
        </p:txBody>
      </p:sp>
      <p:sp>
        <p:nvSpPr>
          <p:cNvPr id="629" name="Google Shape;629;g8cf5783f71_0_555: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8cf5783f71_0_550: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38" name="Google Shape;638;g8cf5783f71_0_550: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Clr>
                <a:schemeClr val="dk1"/>
              </a:buClr>
              <a:buSzPts val="1400"/>
              <a:buFont typeface="Arial"/>
              <a:buNone/>
            </a:pPr>
            <a:r>
              <a:rPr lang="en-US" i="1"/>
              <a:t>Trainer Notes: Direct participants to Activity 4: Developing a Student Intervention Team in the Participant Workbook.  Review the activity directions and ask teams to start the process of developing a Student Intervention Team.  Let participants know that if they don’t finish, they can revisit the topic when creating an action plan at the end of the module. This activity was also presented in Module 2: Leadership in RTI.</a:t>
            </a:r>
            <a:endParaRPr/>
          </a:p>
          <a:p>
            <a:pPr marL="0" lvl="0" indent="0" algn="l" rtl="0">
              <a:spcBef>
                <a:spcPts val="0"/>
              </a:spcBef>
              <a:spcAft>
                <a:spcPts val="0"/>
              </a:spcAft>
              <a:buSzPts val="1400"/>
              <a:buNone/>
            </a:pPr>
            <a:endParaRPr/>
          </a:p>
          <a:p>
            <a:pPr marL="0" lvl="0" indent="0" algn="l" rtl="0">
              <a:lnSpc>
                <a:spcPct val="100000"/>
              </a:lnSpc>
              <a:spcBef>
                <a:spcPts val="0"/>
              </a:spcBef>
              <a:spcAft>
                <a:spcPts val="0"/>
              </a:spcAft>
              <a:buSzPts val="1400"/>
              <a:buNone/>
            </a:pPr>
            <a:endParaRPr>
              <a:solidFill>
                <a:srgbClr val="000000"/>
              </a:solidFill>
            </a:endParaRPr>
          </a:p>
        </p:txBody>
      </p:sp>
      <p:sp>
        <p:nvSpPr>
          <p:cNvPr id="639" name="Google Shape;639;g8cf5783f71_0_550: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8a6bf0463f_0_850: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1" name="Google Shape;651;g8a6bf0463f_0_850: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lnSpc>
                <a:spcPct val="100000"/>
              </a:lnSpc>
              <a:spcBef>
                <a:spcPts val="0"/>
              </a:spcBef>
              <a:spcAft>
                <a:spcPts val="0"/>
              </a:spcAft>
              <a:buSzPts val="1400"/>
              <a:buNone/>
            </a:pPr>
            <a:endParaRPr/>
          </a:p>
        </p:txBody>
      </p:sp>
      <p:sp>
        <p:nvSpPr>
          <p:cNvPr id="652" name="Google Shape;652;g8a6bf0463f_0_850: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8cf5783f71_0_545: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8" name="Google Shape;658;g8cf5783f71_0_545: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Clr>
                <a:schemeClr val="dk1"/>
              </a:buClr>
              <a:buSzPts val="1100"/>
              <a:buFont typeface="Arial"/>
              <a:buNone/>
            </a:pPr>
            <a:r>
              <a:rPr lang="en-US"/>
              <a:t>Judy Elliott (2016) describes the DBDM problem-solving process in RTI as having four simple steps:</a:t>
            </a:r>
            <a:endParaRPr/>
          </a:p>
          <a:p>
            <a:pPr marL="457200" lvl="0" indent="-304800" algn="l" rtl="0">
              <a:spcBef>
                <a:spcPts val="0"/>
              </a:spcBef>
              <a:spcAft>
                <a:spcPts val="0"/>
              </a:spcAft>
              <a:buClr>
                <a:schemeClr val="dk1"/>
              </a:buClr>
              <a:buSzPts val="1200"/>
              <a:buFont typeface="Franklin Gothic"/>
              <a:buAutoNum type="arabicPeriod"/>
            </a:pPr>
            <a:r>
              <a:rPr lang="en-US"/>
              <a:t>Define the problem: Determine the goal. What is the difference between the expectation and what is actually occurring in terms of student performance? </a:t>
            </a:r>
            <a:endParaRPr/>
          </a:p>
          <a:p>
            <a:pPr marL="457200" lvl="0" indent="-304800" algn="l" rtl="0">
              <a:spcBef>
                <a:spcPts val="0"/>
              </a:spcBef>
              <a:spcAft>
                <a:spcPts val="0"/>
              </a:spcAft>
              <a:buClr>
                <a:schemeClr val="dk1"/>
              </a:buClr>
              <a:buSzPts val="1200"/>
              <a:buFont typeface="Franklin Gothic"/>
              <a:buAutoNum type="arabicPeriod"/>
            </a:pPr>
            <a:r>
              <a:rPr lang="en-US"/>
              <a:t>Analyze the problem: Why is it occurring? Hypothesize possible root causes of why the problem is occurring. Carefully analyze additional data to support or refute each hypothesis. Use additional data to validate whether your hypothesis is true.</a:t>
            </a:r>
            <a:endParaRPr/>
          </a:p>
          <a:p>
            <a:pPr marL="457200" lvl="0" indent="-304800" algn="l" rtl="0">
              <a:spcBef>
                <a:spcPts val="0"/>
              </a:spcBef>
              <a:spcAft>
                <a:spcPts val="0"/>
              </a:spcAft>
              <a:buClr>
                <a:schemeClr val="dk1"/>
              </a:buClr>
              <a:buSzPts val="1200"/>
              <a:buFont typeface="Franklin Gothic"/>
              <a:buAutoNum type="arabicPeriod"/>
            </a:pPr>
            <a:r>
              <a:rPr lang="en-US"/>
              <a:t>Implement the plan: With your team determine what can be done to solve the problem.  Your team may want to brainstorm and select the intervention(s) or strategies that could be put in place to address the problem.</a:t>
            </a:r>
            <a:endParaRPr/>
          </a:p>
          <a:p>
            <a:pPr marL="457200" lvl="0" indent="-304800" algn="l" rtl="0">
              <a:spcBef>
                <a:spcPts val="0"/>
              </a:spcBef>
              <a:spcAft>
                <a:spcPts val="0"/>
              </a:spcAft>
              <a:buClr>
                <a:schemeClr val="dk1"/>
              </a:buClr>
              <a:buSzPts val="1200"/>
              <a:buFont typeface="Franklin Gothic"/>
              <a:buAutoNum type="arabicPeriod"/>
            </a:pPr>
            <a:r>
              <a:rPr lang="en-US"/>
              <a:t>Finally, evaluate the plan to determine if it worked or if further assessment or changes are needed. Collect and use schoolwide, small-group, and individual student data to determine if the plan is working to address the problem identified. Progress monitor and modify, if necessary. Evaluate the response: good, questionable, or poor.</a:t>
            </a:r>
            <a:endParaRPr/>
          </a:p>
          <a:p>
            <a:pPr marL="0" lvl="0" indent="0" algn="l" rtl="0">
              <a:spcBef>
                <a:spcPts val="0"/>
              </a:spcBef>
              <a:spcAft>
                <a:spcPts val="0"/>
              </a:spcAft>
              <a:buSzPts val="1400"/>
              <a:buNone/>
            </a:pPr>
            <a:endParaRPr/>
          </a:p>
          <a:p>
            <a:pPr marL="0" lvl="0" indent="0" algn="l" rtl="0">
              <a:spcBef>
                <a:spcPts val="0"/>
              </a:spcBef>
              <a:spcAft>
                <a:spcPts val="0"/>
              </a:spcAft>
              <a:buClr>
                <a:schemeClr val="dk1"/>
              </a:buClr>
              <a:buSzPts val="1400"/>
              <a:buFont typeface="Arial"/>
              <a:buNone/>
            </a:pPr>
            <a:r>
              <a:rPr lang="en-US" i="1"/>
              <a:t>Trainer Notes: Review the steps from DBDM. For more information about the problem-solving process, encourage participants to review Module 8: Data-Based Decision Making.  After reviewing the the four steps of DBDM, ask participants the following discussion question: How does the DBDM process and the DBI plan work together to support struggling learners?  </a:t>
            </a:r>
            <a:endParaRPr i="1"/>
          </a:p>
          <a:p>
            <a:pPr marL="0" lvl="0" indent="0" algn="l" rtl="0">
              <a:spcBef>
                <a:spcPts val="0"/>
              </a:spcBef>
              <a:spcAft>
                <a:spcPts val="0"/>
              </a:spcAft>
              <a:buSzPts val="1400"/>
              <a:buNone/>
            </a:pPr>
            <a:endParaRPr i="1"/>
          </a:p>
          <a:p>
            <a:pPr marL="0" lvl="0" indent="0" algn="l" rtl="0">
              <a:spcBef>
                <a:spcPts val="0"/>
              </a:spcBef>
              <a:spcAft>
                <a:spcPts val="0"/>
              </a:spcAft>
              <a:buClr>
                <a:schemeClr val="dk1"/>
              </a:buClr>
              <a:buSzPts val="1400"/>
              <a:buFont typeface="Arial"/>
              <a:buNone/>
            </a:pPr>
            <a:r>
              <a:rPr lang="en-US" i="1"/>
              <a:t>After the discussion, emphasis that DBDM is a continuous cycle. Using Data-based decision making as the foundation, teams work together to create Data-based Individualized (DBI) plans for students.  If or when a student continues to struggle, the DBI plan should be evaluated.  Help participants make connections on how the DBI process is embedded within DBDM, as you work through the case study. </a:t>
            </a:r>
            <a:endParaRPr/>
          </a:p>
          <a:p>
            <a:pPr marL="0" lvl="0" indent="0" algn="l" rtl="0">
              <a:spcBef>
                <a:spcPts val="0"/>
              </a:spcBef>
              <a:spcAft>
                <a:spcPts val="0"/>
              </a:spcAft>
              <a:buSzPts val="1400"/>
              <a:buNone/>
            </a:pPr>
            <a:endParaRPr/>
          </a:p>
          <a:p>
            <a:pPr marL="0" lvl="0" indent="0" algn="l" rtl="0">
              <a:lnSpc>
                <a:spcPct val="100000"/>
              </a:lnSpc>
              <a:spcBef>
                <a:spcPts val="0"/>
              </a:spcBef>
              <a:spcAft>
                <a:spcPts val="0"/>
              </a:spcAft>
              <a:buSzPts val="1400"/>
              <a:buNone/>
            </a:pPr>
            <a:endParaRPr>
              <a:solidFill>
                <a:srgbClr val="000000"/>
              </a:solidFill>
            </a:endParaRPr>
          </a:p>
        </p:txBody>
      </p:sp>
      <p:sp>
        <p:nvSpPr>
          <p:cNvPr id="659" name="Google Shape;659;g8cf5783f71_0_545: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8cf5783f71_0_682: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70" name="Google Shape;670;g8cf5783f71_0_682: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Clr>
                <a:schemeClr val="dk1"/>
              </a:buClr>
              <a:buSzPts val="1400"/>
              <a:buFont typeface="Arial"/>
              <a:buNone/>
            </a:pPr>
            <a:r>
              <a:rPr lang="en-US" i="1"/>
              <a:t>Trainer Notes: Read the slide. Point out that steps 1 and 2 are a part of the DBDM process.  The first step of DBI is embedded within these two DBDM steps.</a:t>
            </a:r>
            <a:endParaRPr i="1"/>
          </a:p>
          <a:p>
            <a:pPr marL="0" lvl="0" indent="0" algn="l" rtl="0">
              <a:spcBef>
                <a:spcPts val="0"/>
              </a:spcBef>
              <a:spcAft>
                <a:spcPts val="0"/>
              </a:spcAft>
              <a:buSzPts val="1400"/>
              <a:buNone/>
            </a:pPr>
            <a:endParaRPr/>
          </a:p>
          <a:p>
            <a:pPr marL="0" lvl="0" indent="0" algn="l" rtl="0">
              <a:lnSpc>
                <a:spcPct val="100000"/>
              </a:lnSpc>
              <a:spcBef>
                <a:spcPts val="0"/>
              </a:spcBef>
              <a:spcAft>
                <a:spcPts val="0"/>
              </a:spcAft>
              <a:buSzPts val="1400"/>
              <a:buNone/>
            </a:pPr>
            <a:endParaRPr>
              <a:solidFill>
                <a:srgbClr val="000000"/>
              </a:solidFill>
            </a:endParaRPr>
          </a:p>
        </p:txBody>
      </p:sp>
      <p:sp>
        <p:nvSpPr>
          <p:cNvPr id="671" name="Google Shape;671;g8cf5783f71_0_682: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8cf5783f71_0_677: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78" name="Google Shape;678;g8cf5783f71_0_677: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SzPts val="1400"/>
              <a:buNone/>
            </a:pPr>
            <a:r>
              <a:rPr lang="en-US"/>
              <a:t>The next step is to determine what should be done for Jane. Based on the initial hypothesis about why she is struggling, the team decides to place Jane in the following intervention program. </a:t>
            </a:r>
            <a:endParaRPr/>
          </a:p>
          <a:p>
            <a:pPr marL="0" lvl="0" indent="0" algn="l" rtl="0">
              <a:spcBef>
                <a:spcPts val="0"/>
              </a:spcBef>
              <a:spcAft>
                <a:spcPts val="0"/>
              </a:spcAft>
              <a:buSzPts val="1400"/>
              <a:buNone/>
            </a:pPr>
            <a:endParaRPr/>
          </a:p>
          <a:p>
            <a:pPr marL="0" lvl="0" indent="0" algn="l" rtl="0">
              <a:spcBef>
                <a:spcPts val="0"/>
              </a:spcBef>
              <a:spcAft>
                <a:spcPts val="0"/>
              </a:spcAft>
              <a:buClr>
                <a:schemeClr val="dk1"/>
              </a:buClr>
              <a:buSzPts val="1400"/>
              <a:buFont typeface="Arial"/>
              <a:buNone/>
            </a:pPr>
            <a:r>
              <a:rPr lang="en-US" i="1"/>
              <a:t>Read the slide. </a:t>
            </a:r>
            <a:endParaRPr/>
          </a:p>
          <a:p>
            <a:pPr marL="0" lvl="0" indent="0" algn="l" rtl="0">
              <a:spcBef>
                <a:spcPts val="0"/>
              </a:spcBef>
              <a:spcAft>
                <a:spcPts val="0"/>
              </a:spcAft>
              <a:buSzPts val="1400"/>
              <a:buNone/>
            </a:pPr>
            <a:endParaRPr i="1"/>
          </a:p>
          <a:p>
            <a:pPr marL="0" lvl="0" indent="0" algn="l" rtl="0">
              <a:spcBef>
                <a:spcPts val="0"/>
              </a:spcBef>
              <a:spcAft>
                <a:spcPts val="0"/>
              </a:spcAft>
              <a:buClr>
                <a:schemeClr val="dk1"/>
              </a:buClr>
              <a:buSzPts val="1400"/>
              <a:buFont typeface="Arial"/>
              <a:buNone/>
            </a:pPr>
            <a:r>
              <a:rPr lang="en-US" i="1"/>
              <a:t>Trainer Notes: Point out that this is step 3 of the DBDM process.  The first step of DBI is also embedded within this step of DBDM.</a:t>
            </a:r>
            <a:endParaRPr/>
          </a:p>
          <a:p>
            <a:pPr marL="0" lvl="0" indent="0" algn="l" rtl="0">
              <a:spcBef>
                <a:spcPts val="0"/>
              </a:spcBef>
              <a:spcAft>
                <a:spcPts val="0"/>
              </a:spcAft>
              <a:buSzPts val="1400"/>
              <a:buNone/>
            </a:pPr>
            <a:endParaRPr/>
          </a:p>
          <a:p>
            <a:pPr marL="0" lvl="0" indent="0" algn="l" rtl="0">
              <a:lnSpc>
                <a:spcPct val="100000"/>
              </a:lnSpc>
              <a:spcBef>
                <a:spcPts val="0"/>
              </a:spcBef>
              <a:spcAft>
                <a:spcPts val="0"/>
              </a:spcAft>
              <a:buSzPts val="1400"/>
              <a:buNone/>
            </a:pPr>
            <a:endParaRPr>
              <a:solidFill>
                <a:srgbClr val="000000"/>
              </a:solidFill>
            </a:endParaRPr>
          </a:p>
        </p:txBody>
      </p:sp>
      <p:sp>
        <p:nvSpPr>
          <p:cNvPr id="679" name="Google Shape;679;g8cf5783f71_0_677: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8cf5783f71_0_672: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88" name="Google Shape;688;g8cf5783f71_0_672: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SzPts val="1400"/>
              <a:buNone/>
            </a:pPr>
            <a:r>
              <a:rPr lang="en-US"/>
              <a:t>In this step, the team also develops Jane’s progress monitoring plan. These data will be necessary for the team to complete step 4 of the DBDM problem solving process (refer participants to the Arkansas Problem Solving Worksheet in the Participant Workbook). </a:t>
            </a:r>
            <a:endParaRPr/>
          </a:p>
          <a:p>
            <a:pPr marL="0" lvl="0" indent="0" algn="l" rtl="0">
              <a:spcBef>
                <a:spcPts val="360"/>
              </a:spcBef>
              <a:spcAft>
                <a:spcPts val="0"/>
              </a:spcAft>
              <a:buSzPts val="1400"/>
              <a:buNone/>
            </a:pPr>
            <a:endParaRPr/>
          </a:p>
          <a:p>
            <a:pPr marL="0" lvl="0" indent="0" algn="l" rtl="0">
              <a:spcBef>
                <a:spcPts val="0"/>
              </a:spcBef>
              <a:spcAft>
                <a:spcPts val="0"/>
              </a:spcAft>
              <a:buClr>
                <a:schemeClr val="dk1"/>
              </a:buClr>
              <a:buSzPts val="1400"/>
              <a:buFont typeface="Arial"/>
              <a:buNone/>
            </a:pPr>
            <a:r>
              <a:rPr lang="en-US" i="1"/>
              <a:t>Read the slide.  </a:t>
            </a:r>
            <a:endParaRPr/>
          </a:p>
          <a:p>
            <a:pPr marL="0" lvl="0" indent="0" algn="l" rtl="0">
              <a:spcBef>
                <a:spcPts val="360"/>
              </a:spcBef>
              <a:spcAft>
                <a:spcPts val="0"/>
              </a:spcAft>
              <a:buSzPts val="1400"/>
              <a:buNone/>
            </a:pPr>
            <a:endParaRPr/>
          </a:p>
          <a:p>
            <a:pPr marL="0" lvl="0" indent="0" algn="l" rtl="0">
              <a:spcBef>
                <a:spcPts val="0"/>
              </a:spcBef>
              <a:spcAft>
                <a:spcPts val="0"/>
              </a:spcAft>
              <a:buClr>
                <a:schemeClr val="dk1"/>
              </a:buClr>
              <a:buSzPts val="1400"/>
              <a:buFont typeface="Arial"/>
              <a:buNone/>
            </a:pPr>
            <a:r>
              <a:rPr lang="en-US" i="1"/>
              <a:t>Trainer Notes: Point out that this is still step 3 of the DBDM process.  The second step of DBI (progress monitor) is embedded within this DBDM step.</a:t>
            </a:r>
            <a:endParaRPr i="1"/>
          </a:p>
          <a:p>
            <a:pPr marL="0" lvl="0" indent="0" algn="l" rtl="0">
              <a:spcBef>
                <a:spcPts val="360"/>
              </a:spcBef>
              <a:spcAft>
                <a:spcPts val="0"/>
              </a:spcAft>
              <a:buSzPts val="1400"/>
              <a:buNone/>
            </a:pPr>
            <a:endParaRPr i="1"/>
          </a:p>
          <a:p>
            <a:pPr marL="0" lvl="0" indent="0" algn="l" rtl="0">
              <a:spcBef>
                <a:spcPts val="0"/>
              </a:spcBef>
              <a:spcAft>
                <a:spcPts val="0"/>
              </a:spcAft>
              <a:buSzPts val="1400"/>
              <a:buNone/>
            </a:pPr>
            <a:endParaRPr/>
          </a:p>
          <a:p>
            <a:pPr marL="0" lvl="0" indent="0" algn="l" rtl="0">
              <a:lnSpc>
                <a:spcPct val="100000"/>
              </a:lnSpc>
              <a:spcBef>
                <a:spcPts val="0"/>
              </a:spcBef>
              <a:spcAft>
                <a:spcPts val="0"/>
              </a:spcAft>
              <a:buSzPts val="1400"/>
              <a:buNone/>
            </a:pPr>
            <a:endParaRPr>
              <a:solidFill>
                <a:srgbClr val="000000"/>
              </a:solidFill>
            </a:endParaRPr>
          </a:p>
        </p:txBody>
      </p:sp>
      <p:sp>
        <p:nvSpPr>
          <p:cNvPr id="689" name="Google Shape;689;g8cf5783f71_0_672: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8a6bf0463f_0_215: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1" name="Google Shape;261;g8a6bf0463f_0_215: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a:solidFill>
                  <a:srgbClr val="000000"/>
                </a:solidFill>
              </a:rPr>
              <a:t>The pyramid graphic depicts the progression of support across the multilevel prevention system. This represents three tiers of prevention and the percentage of students we would expect to benefit from those levels of prevention in an effective system. </a:t>
            </a:r>
            <a:endParaRPr>
              <a:solidFill>
                <a:srgbClr val="000000"/>
              </a:solidFill>
            </a:endParaRPr>
          </a:p>
          <a:p>
            <a:pPr marL="0" lvl="0" indent="0" algn="l" rtl="0">
              <a:lnSpc>
                <a:spcPct val="100000"/>
              </a:lnSpc>
              <a:spcBef>
                <a:spcPts val="0"/>
              </a:spcBef>
              <a:spcAft>
                <a:spcPts val="0"/>
              </a:spcAft>
              <a:buSzPts val="1400"/>
              <a:buNone/>
            </a:pP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The first tier is the base of the pyramid as it is the foundation of the framework. In Arkansas, we expect most students, at least 80%, to benefit from the instruction, which uses well-differentiated instruction in the core curriculum. The next tier, Tier 2, is the second level. We expect approximately 10–15% of students to need supplemental, small-group instruction to benefit from the core instruction and curriculum. The top level in red, or Tier 3 Intensive Intervention, includes specialized, individualized instruction for students with intensive needs. It typically involves small-group and/or one-on-one instruction of one to three students who are significantly behind their peers. Decisions regarding student participation in both Tier 2 and Tier 3 interventions are made on a case-by-case basis according to student need. </a:t>
            </a:r>
            <a:endParaRPr>
              <a:solidFill>
                <a:srgbClr val="000000"/>
              </a:solidFill>
            </a:endParaRPr>
          </a:p>
          <a:p>
            <a:pPr marL="0" lvl="0" indent="0" algn="l" rtl="0">
              <a:lnSpc>
                <a:spcPct val="100000"/>
              </a:lnSpc>
              <a:spcBef>
                <a:spcPts val="0"/>
              </a:spcBef>
              <a:spcAft>
                <a:spcPts val="0"/>
              </a:spcAft>
              <a:buSzPts val="1400"/>
              <a:buNone/>
            </a:pPr>
            <a:endParaRPr>
              <a:solidFill>
                <a:srgbClr val="000000"/>
              </a:solidFill>
            </a:endParaRPr>
          </a:p>
          <a:p>
            <a:pPr marL="0" marR="0" lvl="0" indent="0" algn="l" rtl="0">
              <a:lnSpc>
                <a:spcPct val="100000"/>
              </a:lnSpc>
              <a:spcBef>
                <a:spcPts val="0"/>
              </a:spcBef>
              <a:spcAft>
                <a:spcPts val="0"/>
              </a:spcAft>
              <a:buClr>
                <a:schemeClr val="dk1"/>
              </a:buClr>
              <a:buSzPts val="1200"/>
              <a:buFont typeface="Franklin Gothic"/>
              <a:buNone/>
            </a:pPr>
            <a:r>
              <a:rPr lang="en-US" i="1">
                <a:solidFill>
                  <a:srgbClr val="000000"/>
                </a:solidFill>
              </a:rPr>
              <a:t>Trainer Notes: It is important to differentiate between an RTI framework and an RTI model. The levels correspond to the RTI framework, whereas the tiers correspond to the RTI model specified by states, districts, and schools. Keep in mind that these are recommended estimates. </a:t>
            </a:r>
            <a:endParaRPr>
              <a:solidFill>
                <a:srgbClr val="000000"/>
              </a:solidFill>
            </a:endParaRPr>
          </a:p>
        </p:txBody>
      </p:sp>
      <p:sp>
        <p:nvSpPr>
          <p:cNvPr id="262" name="Google Shape;262;g8a6bf0463f_0_215: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8cf5783f71_0_667: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99" name="Google Shape;699;g8cf5783f71_0_667: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360"/>
              </a:spcBef>
              <a:spcAft>
                <a:spcPts val="0"/>
              </a:spcAft>
              <a:buSzPts val="1400"/>
              <a:buNone/>
            </a:pPr>
            <a:r>
              <a:rPr lang="en-US"/>
              <a:t>This graph shows Jane’s reading progress monitoring data using Passage Reading Fluency, which uses scores of correct words read per minute. Her fall benchmark was used as her baseline score. This score is connected with her target score, the star on the far right, to form the goal line. The 3rd grade-level winter benchmark, which is higher than her target score, is included on the graph so the team understands how Jane’s performance compares to her peers. </a:t>
            </a:r>
            <a:endParaRPr/>
          </a:p>
          <a:p>
            <a:pPr marL="0" lvl="0" indent="0" algn="l" rtl="0">
              <a:spcBef>
                <a:spcPts val="360"/>
              </a:spcBef>
              <a:spcAft>
                <a:spcPts val="0"/>
              </a:spcAft>
              <a:buSzPts val="1400"/>
              <a:buNone/>
            </a:pPr>
            <a:endParaRPr/>
          </a:p>
          <a:p>
            <a:pPr marL="0" lvl="0" indent="0" algn="l" rtl="0">
              <a:spcBef>
                <a:spcPts val="0"/>
              </a:spcBef>
              <a:spcAft>
                <a:spcPts val="0"/>
              </a:spcAft>
              <a:buClr>
                <a:schemeClr val="dk1"/>
              </a:buClr>
              <a:buSzPts val="1200"/>
              <a:buFont typeface="Franklin Gothic"/>
              <a:buNone/>
            </a:pPr>
            <a:r>
              <a:rPr lang="en-US"/>
              <a:t>After four weeks, the team reconvenes to review how Jane is responding to the intervention. What do you see? These data are below the goal line, suggesting that Jane is not responding to the validated intervention program, Tier 2. </a:t>
            </a:r>
            <a:endParaRPr/>
          </a:p>
          <a:p>
            <a:pPr marL="0" lvl="0" indent="0" algn="l" rtl="0">
              <a:spcBef>
                <a:spcPts val="0"/>
              </a:spcBef>
              <a:spcAft>
                <a:spcPts val="0"/>
              </a:spcAft>
              <a:buClr>
                <a:schemeClr val="dk1"/>
              </a:buClr>
              <a:buSzPts val="1200"/>
              <a:buFont typeface="Franklin Gothic"/>
              <a:buNone/>
            </a:pPr>
            <a:endParaRPr/>
          </a:p>
          <a:p>
            <a:pPr marL="0" lvl="0" indent="0" algn="l" rtl="0">
              <a:spcBef>
                <a:spcPts val="0"/>
              </a:spcBef>
              <a:spcAft>
                <a:spcPts val="0"/>
              </a:spcAft>
              <a:buClr>
                <a:schemeClr val="dk1"/>
              </a:buClr>
              <a:buSzPts val="1400"/>
              <a:buFont typeface="Arial"/>
              <a:buNone/>
            </a:pPr>
            <a:r>
              <a:rPr lang="en-US" i="1"/>
              <a:t>Trainer Notes: Discuss the slide. Point out that this is step 4 of the DBDM process.  The DBI process of progress monitoring to determine if the student is responsive or nonresponsive to the intervention is embedded within this DBDM step.</a:t>
            </a:r>
            <a:endParaRPr i="1"/>
          </a:p>
          <a:p>
            <a:pPr marL="0" lvl="0" indent="0" algn="l" rtl="0">
              <a:spcBef>
                <a:spcPts val="0"/>
              </a:spcBef>
              <a:spcAft>
                <a:spcPts val="0"/>
              </a:spcAft>
              <a:buClr>
                <a:schemeClr val="dk1"/>
              </a:buClr>
              <a:buSzPts val="1200"/>
              <a:buFont typeface="Franklin Gothic"/>
              <a:buNone/>
            </a:pPr>
            <a:endParaRPr/>
          </a:p>
          <a:p>
            <a:pPr marL="0" lvl="0" indent="0" algn="l" rtl="0">
              <a:spcBef>
                <a:spcPts val="0"/>
              </a:spcBef>
              <a:spcAft>
                <a:spcPts val="0"/>
              </a:spcAft>
              <a:buSzPts val="1400"/>
              <a:buNone/>
            </a:pPr>
            <a:endParaRPr/>
          </a:p>
          <a:p>
            <a:pPr marL="0" lvl="0" indent="0" algn="l" rtl="0">
              <a:lnSpc>
                <a:spcPct val="100000"/>
              </a:lnSpc>
              <a:spcBef>
                <a:spcPts val="0"/>
              </a:spcBef>
              <a:spcAft>
                <a:spcPts val="0"/>
              </a:spcAft>
              <a:buSzPts val="1400"/>
              <a:buNone/>
            </a:pPr>
            <a:endParaRPr>
              <a:solidFill>
                <a:srgbClr val="000000"/>
              </a:solidFill>
            </a:endParaRPr>
          </a:p>
        </p:txBody>
      </p:sp>
      <p:sp>
        <p:nvSpPr>
          <p:cNvPr id="700" name="Google Shape;700;g8cf5783f71_0_667: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8cf5783f71_0_709: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07" name="Google Shape;707;g8cf5783f71_0_709: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Clr>
                <a:schemeClr val="dk1"/>
              </a:buClr>
              <a:buSzPts val="1200"/>
              <a:buFont typeface="Franklin Gothic"/>
              <a:buNone/>
            </a:pPr>
            <a:r>
              <a:rPr lang="en-US"/>
              <a:t>Progress monitoring assessments help teams determine </a:t>
            </a:r>
            <a:r>
              <a:rPr lang="en-US" i="1"/>
              <a:t>when</a:t>
            </a:r>
            <a:r>
              <a:rPr lang="en-US"/>
              <a:t> an instructional change is needed. Additional data is necessary to determine the nature of the needed change. </a:t>
            </a:r>
            <a:endParaRPr/>
          </a:p>
          <a:p>
            <a:pPr marL="0" lvl="0" indent="0" algn="l" rtl="0">
              <a:spcBef>
                <a:spcPts val="0"/>
              </a:spcBef>
              <a:spcAft>
                <a:spcPts val="0"/>
              </a:spcAft>
              <a:buClr>
                <a:schemeClr val="dk1"/>
              </a:buClr>
              <a:buSzPts val="1200"/>
              <a:buFont typeface="Franklin Gothic"/>
              <a:buNone/>
            </a:pPr>
            <a:endParaRPr/>
          </a:p>
          <a:p>
            <a:pPr marL="0" lvl="0" indent="0" algn="l" rtl="0">
              <a:spcBef>
                <a:spcPts val="0"/>
              </a:spcBef>
              <a:spcAft>
                <a:spcPts val="0"/>
              </a:spcAft>
              <a:buClr>
                <a:schemeClr val="dk1"/>
              </a:buClr>
              <a:buSzPts val="1200"/>
              <a:buFont typeface="Franklin Gothic"/>
              <a:buNone/>
            </a:pPr>
            <a:r>
              <a:rPr lang="en-US" i="1"/>
              <a:t>Trainer Notes: Read the slide. Provide participants 2-3 minutes to discuss. </a:t>
            </a:r>
            <a:endParaRPr i="1"/>
          </a:p>
          <a:p>
            <a:pPr marL="0" lvl="0" indent="0" algn="l" rtl="0">
              <a:spcBef>
                <a:spcPts val="360"/>
              </a:spcBef>
              <a:spcAft>
                <a:spcPts val="0"/>
              </a:spcAft>
              <a:buSzPts val="1400"/>
              <a:buNone/>
            </a:pPr>
            <a:endParaRPr/>
          </a:p>
          <a:p>
            <a:pPr marL="0" lvl="0" indent="0" algn="l" rtl="0">
              <a:spcBef>
                <a:spcPts val="0"/>
              </a:spcBef>
              <a:spcAft>
                <a:spcPts val="0"/>
              </a:spcAft>
              <a:buSzPts val="1400"/>
              <a:buNone/>
            </a:pPr>
            <a:endParaRPr/>
          </a:p>
          <a:p>
            <a:pPr marL="0" lvl="0" indent="0" algn="l" rtl="0">
              <a:lnSpc>
                <a:spcPct val="100000"/>
              </a:lnSpc>
              <a:spcBef>
                <a:spcPts val="0"/>
              </a:spcBef>
              <a:spcAft>
                <a:spcPts val="0"/>
              </a:spcAft>
              <a:buSzPts val="1400"/>
              <a:buNone/>
            </a:pPr>
            <a:endParaRPr>
              <a:solidFill>
                <a:srgbClr val="000000"/>
              </a:solidFill>
            </a:endParaRPr>
          </a:p>
        </p:txBody>
      </p:sp>
      <p:sp>
        <p:nvSpPr>
          <p:cNvPr id="708" name="Google Shape;708;g8cf5783f71_0_709: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8cf5783f71_0_714: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19" name="Google Shape;719;g8cf5783f71_0_714: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SzPts val="1400"/>
              <a:buNone/>
            </a:pPr>
            <a:r>
              <a:rPr lang="en-US"/>
              <a:t>The four steps of DBDM is a continuous cycle. Using Data-based decision making as the foundation, teams work together to create Data-based Individualized (DBI) plans for students. If or when a student continues to struggle, the DBI plan should be evaluated. Because Jane is not responding to an intensified Tier 2 intervention, the team must adjust her DBI plan. This requires the team to start the DBDM process again. </a:t>
            </a:r>
            <a:endParaRPr/>
          </a:p>
          <a:p>
            <a:pPr marL="0" lvl="0" indent="0" algn="l" rtl="0">
              <a:spcBef>
                <a:spcPts val="0"/>
              </a:spcBef>
              <a:spcAft>
                <a:spcPts val="0"/>
              </a:spcAft>
              <a:buSzPts val="1400"/>
              <a:buNone/>
            </a:pPr>
            <a:endParaRPr/>
          </a:p>
          <a:p>
            <a:pPr marL="0" lvl="0" indent="0" algn="l" rtl="0">
              <a:spcBef>
                <a:spcPts val="0"/>
              </a:spcBef>
              <a:spcAft>
                <a:spcPts val="0"/>
              </a:spcAft>
              <a:buClr>
                <a:schemeClr val="dk1"/>
              </a:buClr>
              <a:buSzPts val="1400"/>
              <a:buFont typeface="Arial"/>
              <a:buNone/>
            </a:pPr>
            <a:r>
              <a:rPr lang="en-US" b="1"/>
              <a:t>Why is the problem happening? </a:t>
            </a:r>
            <a:r>
              <a:rPr lang="en-US"/>
              <a:t>For students that need intensive intervention, it is recommended that educators conduct informal diagnostic academic assessments (e.g., anecdotal data, questioning of strategy use) and/or functional behavior assessments. The purpose of these data are to determine WHY the student is not meeting expectations. </a:t>
            </a:r>
            <a:endParaRPr/>
          </a:p>
          <a:p>
            <a:pPr marL="0" lvl="0" indent="0" algn="l" rtl="0">
              <a:spcBef>
                <a:spcPts val="0"/>
              </a:spcBef>
              <a:spcAft>
                <a:spcPts val="0"/>
              </a:spcAft>
              <a:buSzPts val="1400"/>
              <a:buNone/>
            </a:pPr>
            <a:endParaRPr/>
          </a:p>
          <a:p>
            <a:pPr marL="0" lvl="0" indent="0" algn="l" rtl="0">
              <a:spcBef>
                <a:spcPts val="0"/>
              </a:spcBef>
              <a:spcAft>
                <a:spcPts val="0"/>
              </a:spcAft>
              <a:buClr>
                <a:schemeClr val="dk1"/>
              </a:buClr>
              <a:buSzPts val="1400"/>
              <a:buFont typeface="Arial"/>
              <a:buNone/>
            </a:pPr>
            <a:r>
              <a:rPr lang="en-US" b="1"/>
              <a:t>What should be done?</a:t>
            </a:r>
            <a:r>
              <a:rPr lang="en-US"/>
              <a:t> The team develops an adaptation, makes an implementation change, or designs a new intervention based on their hypotheses developed through data analysis in Step 2. </a:t>
            </a:r>
            <a:endParaRPr/>
          </a:p>
          <a:p>
            <a:pPr marL="0" lvl="0" indent="0" algn="l" rtl="0">
              <a:spcBef>
                <a:spcPts val="0"/>
              </a:spcBef>
              <a:spcAft>
                <a:spcPts val="0"/>
              </a:spcAft>
              <a:buSzPts val="1400"/>
              <a:buNone/>
            </a:pPr>
            <a:endParaRPr/>
          </a:p>
          <a:p>
            <a:pPr marL="0" lvl="0" indent="0" algn="l" rtl="0">
              <a:spcBef>
                <a:spcPts val="0"/>
              </a:spcBef>
              <a:spcAft>
                <a:spcPts val="0"/>
              </a:spcAft>
              <a:buClr>
                <a:schemeClr val="dk1"/>
              </a:buClr>
              <a:buSzPts val="1400"/>
              <a:buFont typeface="Arial"/>
              <a:buNone/>
            </a:pPr>
            <a:r>
              <a:rPr lang="en-US" b="1"/>
              <a:t>Did it work? </a:t>
            </a:r>
            <a:r>
              <a:rPr lang="en-US"/>
              <a:t>With intensive intervention, teams use the results of ongoing progress monitoring to assess the impact of the intervention adaptation or change. At this point, the team determines if the response is positive, negative, or questionable. As you can see in the DBI graphic, positive responses indicate that the adaptation is working and the intervention should continue. A negative response would indicate that the team should return to DBDM Step 2 to identify a new hypothesis based on the additional informal diagnostic data. </a:t>
            </a:r>
            <a:endParaRPr/>
          </a:p>
          <a:p>
            <a:pPr marL="0" lvl="0" indent="0" algn="l" rtl="0">
              <a:spcBef>
                <a:spcPts val="0"/>
              </a:spcBef>
              <a:spcAft>
                <a:spcPts val="0"/>
              </a:spcAft>
              <a:buSzPts val="1400"/>
              <a:buNone/>
            </a:pPr>
            <a:endParaRPr/>
          </a:p>
          <a:p>
            <a:pPr marL="0" lvl="0" indent="0" algn="l" rtl="0">
              <a:spcBef>
                <a:spcPts val="0"/>
              </a:spcBef>
              <a:spcAft>
                <a:spcPts val="0"/>
              </a:spcAft>
              <a:buSzPts val="1400"/>
              <a:buNone/>
            </a:pPr>
            <a:r>
              <a:rPr lang="en-US"/>
              <a:t>Frequency is the main difference between the problem-solving process used at Tiers 1 and 2 versus Tier 3. At Tier 3, teachers move through the process more frequently and use the process to make changes to the intervention. For many students in Tier 3, unlike Tier 2, a student may require ongoing problem solving and intervention adaptations.</a:t>
            </a:r>
            <a:endParaRPr/>
          </a:p>
          <a:p>
            <a:pPr marL="0" lvl="0" indent="0" algn="l" rtl="0">
              <a:spcBef>
                <a:spcPts val="0"/>
              </a:spcBef>
              <a:spcAft>
                <a:spcPts val="0"/>
              </a:spcAft>
              <a:buSzPts val="1400"/>
              <a:buNone/>
            </a:pPr>
            <a:endParaRPr/>
          </a:p>
          <a:p>
            <a:pPr marL="0" lvl="0" indent="0" algn="l" rtl="0">
              <a:lnSpc>
                <a:spcPct val="100000"/>
              </a:lnSpc>
              <a:spcBef>
                <a:spcPts val="0"/>
              </a:spcBef>
              <a:spcAft>
                <a:spcPts val="0"/>
              </a:spcAft>
              <a:buSzPts val="1400"/>
              <a:buNone/>
            </a:pPr>
            <a:endParaRPr>
              <a:solidFill>
                <a:srgbClr val="000000"/>
              </a:solidFill>
            </a:endParaRPr>
          </a:p>
        </p:txBody>
      </p:sp>
      <p:sp>
        <p:nvSpPr>
          <p:cNvPr id="720" name="Google Shape;720;g8cf5783f71_0_714: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8cf5783f71_0_704: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8" name="Google Shape;728;g8cf5783f71_0_704: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SzPts val="1400"/>
              <a:buNone/>
            </a:pPr>
            <a:r>
              <a:rPr lang="en-US"/>
              <a:t>For non-responders, the problem solving process is ongoing until data suggest that the student is adequately responding to the intervention. </a:t>
            </a:r>
            <a:endParaRPr/>
          </a:p>
          <a:p>
            <a:pPr marL="0" lvl="0" indent="0" algn="l" rtl="0">
              <a:spcBef>
                <a:spcPts val="360"/>
              </a:spcBef>
              <a:spcAft>
                <a:spcPts val="0"/>
              </a:spcAft>
              <a:buSzPts val="1400"/>
              <a:buNone/>
            </a:pPr>
            <a:endParaRPr i="1"/>
          </a:p>
          <a:p>
            <a:pPr marL="0" lvl="0" indent="0" algn="l" rtl="0">
              <a:spcBef>
                <a:spcPts val="360"/>
              </a:spcBef>
              <a:spcAft>
                <a:spcPts val="0"/>
              </a:spcAft>
              <a:buClr>
                <a:schemeClr val="dk1"/>
              </a:buClr>
              <a:buSzPts val="1400"/>
              <a:buFont typeface="Arial"/>
              <a:buNone/>
            </a:pPr>
            <a:r>
              <a:rPr lang="en-US" i="1"/>
              <a:t>Read the slide.</a:t>
            </a:r>
            <a:endParaRPr i="1"/>
          </a:p>
          <a:p>
            <a:pPr marL="0" lvl="0" indent="0" algn="l" rtl="0">
              <a:spcBef>
                <a:spcPts val="360"/>
              </a:spcBef>
              <a:spcAft>
                <a:spcPts val="0"/>
              </a:spcAft>
              <a:buSzPts val="1400"/>
              <a:buNone/>
            </a:pPr>
            <a:endParaRPr/>
          </a:p>
          <a:p>
            <a:pPr marL="0" lvl="0" indent="0" algn="l" rtl="0">
              <a:spcBef>
                <a:spcPts val="0"/>
              </a:spcBef>
              <a:spcAft>
                <a:spcPts val="0"/>
              </a:spcAft>
              <a:buSzPts val="1400"/>
              <a:buNone/>
            </a:pPr>
            <a:endParaRPr/>
          </a:p>
          <a:p>
            <a:pPr marL="0" lvl="0" indent="0" algn="l" rtl="0">
              <a:lnSpc>
                <a:spcPct val="100000"/>
              </a:lnSpc>
              <a:spcBef>
                <a:spcPts val="0"/>
              </a:spcBef>
              <a:spcAft>
                <a:spcPts val="0"/>
              </a:spcAft>
              <a:buSzPts val="1400"/>
              <a:buNone/>
            </a:pPr>
            <a:endParaRPr>
              <a:solidFill>
                <a:srgbClr val="000000"/>
              </a:solidFill>
            </a:endParaRPr>
          </a:p>
        </p:txBody>
      </p:sp>
      <p:sp>
        <p:nvSpPr>
          <p:cNvPr id="729" name="Google Shape;729;g8cf5783f71_0_704: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8cf5783f71_0_775: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36" name="Google Shape;736;g8cf5783f71_0_775: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Clr>
                <a:schemeClr val="dk1"/>
              </a:buClr>
              <a:buSzPts val="1200"/>
              <a:buFont typeface="Noto Sans Symbols"/>
              <a:buNone/>
            </a:pPr>
            <a:r>
              <a:rPr lang="en-US"/>
              <a:t>Progress monitoring assessments help teams determine </a:t>
            </a:r>
            <a:r>
              <a:rPr lang="en-US" i="1"/>
              <a:t>when</a:t>
            </a:r>
            <a:r>
              <a:rPr lang="en-US"/>
              <a:t> an instructional change is needed by allowing teams to assess a student’s response. Informal diagnostic assessments allow teams to use available data (e.g., progress monitoring data, informal skill inventories, work samples) to help determine the </a:t>
            </a:r>
            <a:r>
              <a:rPr lang="en-US" i="1"/>
              <a:t>nature</a:t>
            </a:r>
            <a:r>
              <a:rPr lang="en-US"/>
              <a:t> of the needed intervention change. Teams can review different types of data sources. </a:t>
            </a:r>
            <a:r>
              <a:rPr lang="en-US" i="1"/>
              <a:t>Read the examples. </a:t>
            </a:r>
            <a:endParaRPr i="1"/>
          </a:p>
          <a:p>
            <a:pPr marL="0" lvl="0" indent="0" algn="l" rtl="0">
              <a:spcBef>
                <a:spcPts val="0"/>
              </a:spcBef>
              <a:spcAft>
                <a:spcPts val="0"/>
              </a:spcAft>
              <a:buClr>
                <a:schemeClr val="dk1"/>
              </a:buClr>
              <a:buSzPts val="1200"/>
              <a:buFont typeface="Noto Sans Symbols"/>
              <a:buNone/>
            </a:pPr>
            <a:endParaRPr/>
          </a:p>
          <a:p>
            <a:pPr marL="0" lvl="0" indent="0" algn="l" rtl="0">
              <a:spcBef>
                <a:spcPts val="0"/>
              </a:spcBef>
              <a:spcAft>
                <a:spcPts val="0"/>
              </a:spcAft>
              <a:buClr>
                <a:schemeClr val="dk1"/>
              </a:buClr>
              <a:buSzPts val="1200"/>
              <a:buFont typeface="Noto Sans Symbols"/>
              <a:buNone/>
            </a:pPr>
            <a:r>
              <a:rPr lang="en-US"/>
              <a:t>After reviewing the available data, the team develops its hypothesis. </a:t>
            </a:r>
            <a:r>
              <a:rPr lang="en-US" i="1"/>
              <a:t>Read the hypothesis. </a:t>
            </a:r>
            <a:endParaRPr i="1"/>
          </a:p>
          <a:p>
            <a:pPr marL="0" lvl="0" indent="0" algn="l" rtl="0">
              <a:spcBef>
                <a:spcPts val="0"/>
              </a:spcBef>
              <a:spcAft>
                <a:spcPts val="0"/>
              </a:spcAft>
              <a:buClr>
                <a:schemeClr val="dk1"/>
              </a:buClr>
              <a:buSzPts val="1200"/>
              <a:buFont typeface="Noto Sans Symbols"/>
              <a:buNone/>
            </a:pPr>
            <a:endParaRPr i="1"/>
          </a:p>
          <a:p>
            <a:pPr marL="0" lvl="0" indent="0" algn="l" rtl="0">
              <a:spcBef>
                <a:spcPts val="0"/>
              </a:spcBef>
              <a:spcAft>
                <a:spcPts val="0"/>
              </a:spcAft>
              <a:buClr>
                <a:schemeClr val="dk1"/>
              </a:buClr>
              <a:buSzPts val="1200"/>
              <a:buFont typeface="Noto Sans Symbols"/>
              <a:buNone/>
            </a:pPr>
            <a:r>
              <a:rPr lang="en-US"/>
              <a:t>Teams are encouraged to use the ICEL strategy to develop a hypotheses about why the student may not be responding to the intervention and adaptations. Hypotheses should initially focus on variables related to the student’s instruction, curriculum, and environment. The RIOT strategy can be used to confirm or disconfirm identified hypotheses. </a:t>
            </a:r>
            <a:r>
              <a:rPr lang="en-US" i="1"/>
              <a:t>For more information about ICEL by RIOT, encourage participants to review Module 8: Data-Based Decision Making.</a:t>
            </a:r>
            <a:endParaRPr/>
          </a:p>
          <a:p>
            <a:pPr marL="0" lvl="0" indent="0" algn="l" rtl="0">
              <a:spcBef>
                <a:spcPts val="0"/>
              </a:spcBef>
              <a:spcAft>
                <a:spcPts val="0"/>
              </a:spcAft>
              <a:buSzPts val="1400"/>
              <a:buNone/>
            </a:pPr>
            <a:endParaRPr/>
          </a:p>
          <a:p>
            <a:pPr marL="0" lvl="0" indent="0" algn="l" rtl="0">
              <a:lnSpc>
                <a:spcPct val="100000"/>
              </a:lnSpc>
              <a:spcBef>
                <a:spcPts val="0"/>
              </a:spcBef>
              <a:spcAft>
                <a:spcPts val="0"/>
              </a:spcAft>
              <a:buSzPts val="1400"/>
              <a:buNone/>
            </a:pPr>
            <a:endParaRPr>
              <a:solidFill>
                <a:srgbClr val="000000"/>
              </a:solidFill>
            </a:endParaRPr>
          </a:p>
        </p:txBody>
      </p:sp>
      <p:sp>
        <p:nvSpPr>
          <p:cNvPr id="737" name="Google Shape;737;g8cf5783f71_0_775: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8cf5783f71_0_770: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46" name="Google Shape;746;g8cf5783f71_0_770: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SzPts val="1400"/>
              <a:buNone/>
            </a:pPr>
            <a:r>
              <a:rPr lang="en-US"/>
              <a:t>Now that the team has a hypothesis, the next step is to determine how best to adapt or adjust the intervention to address the hypothesis. The team considers two types of changes.</a:t>
            </a:r>
            <a:endParaRPr/>
          </a:p>
          <a:p>
            <a:pPr marL="0" lvl="0" indent="0" algn="l" rtl="0">
              <a:spcBef>
                <a:spcPts val="360"/>
              </a:spcBef>
              <a:spcAft>
                <a:spcPts val="0"/>
              </a:spcAft>
              <a:buSzPts val="1400"/>
              <a:buNone/>
            </a:pPr>
            <a:endParaRPr/>
          </a:p>
          <a:p>
            <a:pPr marL="0" lvl="0" indent="0" algn="l" rtl="0">
              <a:spcBef>
                <a:spcPts val="360"/>
              </a:spcBef>
              <a:spcAft>
                <a:spcPts val="0"/>
              </a:spcAft>
              <a:buClr>
                <a:schemeClr val="dk1"/>
              </a:buClr>
              <a:buSzPts val="1400"/>
              <a:buFont typeface="Arial"/>
              <a:buNone/>
            </a:pPr>
            <a:r>
              <a:rPr lang="en-US" i="1"/>
              <a:t>Read the slide. </a:t>
            </a:r>
            <a:endParaRPr i="1"/>
          </a:p>
          <a:p>
            <a:pPr marL="0" lvl="0" indent="0" algn="l" rtl="0">
              <a:spcBef>
                <a:spcPts val="0"/>
              </a:spcBef>
              <a:spcAft>
                <a:spcPts val="0"/>
              </a:spcAft>
              <a:buSzPts val="1400"/>
              <a:buNone/>
            </a:pPr>
            <a:endParaRPr/>
          </a:p>
          <a:p>
            <a:pPr marL="0" lvl="0" indent="0" algn="l" rtl="0">
              <a:lnSpc>
                <a:spcPct val="100000"/>
              </a:lnSpc>
              <a:spcBef>
                <a:spcPts val="0"/>
              </a:spcBef>
              <a:spcAft>
                <a:spcPts val="0"/>
              </a:spcAft>
              <a:buSzPts val="1400"/>
              <a:buNone/>
            </a:pPr>
            <a:endParaRPr>
              <a:solidFill>
                <a:srgbClr val="000000"/>
              </a:solidFill>
            </a:endParaRPr>
          </a:p>
        </p:txBody>
      </p:sp>
      <p:sp>
        <p:nvSpPr>
          <p:cNvPr id="747" name="Google Shape;747;g8cf5783f71_0_770: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8cf5783f71_0_765: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56" name="Google Shape;756;g8cf5783f71_0_765: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Clr>
                <a:schemeClr val="dk1"/>
              </a:buClr>
              <a:buSzPts val="1400"/>
              <a:buFont typeface="Arial"/>
              <a:buNone/>
            </a:pPr>
            <a:r>
              <a:rPr lang="en-US" i="1"/>
              <a:t>This slide has animation. </a:t>
            </a:r>
            <a:endParaRPr/>
          </a:p>
          <a:p>
            <a:pPr marL="0" lvl="0" indent="0" algn="l" rtl="0">
              <a:spcBef>
                <a:spcPts val="0"/>
              </a:spcBef>
              <a:spcAft>
                <a:spcPts val="0"/>
              </a:spcAft>
              <a:buSzPts val="1400"/>
              <a:buNone/>
            </a:pPr>
            <a:endParaRPr/>
          </a:p>
          <a:p>
            <a:pPr marL="0" lvl="0" indent="0" algn="l" rtl="0">
              <a:spcBef>
                <a:spcPts val="0"/>
              </a:spcBef>
              <a:spcAft>
                <a:spcPts val="0"/>
              </a:spcAft>
              <a:buSzPts val="1400"/>
              <a:buNone/>
            </a:pPr>
            <a:r>
              <a:rPr lang="en-US"/>
              <a:t>The team uses a decision making tree to assist in identifying an appropriate quantitative adaptation to the Tier 2 intervention. The decision tree provides teams a standardized approach to making decisions around intensification of Tier 2 interventions for non-responders. </a:t>
            </a:r>
            <a:endParaRPr/>
          </a:p>
          <a:p>
            <a:pPr marL="0" lvl="0" indent="0" algn="l" rtl="0">
              <a:spcBef>
                <a:spcPts val="0"/>
              </a:spcBef>
              <a:spcAft>
                <a:spcPts val="0"/>
              </a:spcAft>
              <a:buSzPts val="1400"/>
              <a:buNone/>
            </a:pPr>
            <a:endParaRPr/>
          </a:p>
          <a:p>
            <a:pPr marL="0" lvl="0" indent="0" algn="l" rtl="0">
              <a:spcBef>
                <a:spcPts val="0"/>
              </a:spcBef>
              <a:spcAft>
                <a:spcPts val="0"/>
              </a:spcAft>
              <a:buClr>
                <a:schemeClr val="dk1"/>
              </a:buClr>
              <a:buSzPts val="1400"/>
              <a:buFont typeface="Arial"/>
              <a:buNone/>
            </a:pPr>
            <a:r>
              <a:rPr lang="en-US" i="1"/>
              <a:t>Click for animation. </a:t>
            </a:r>
            <a:r>
              <a:rPr lang="en-US"/>
              <a:t>The team considers where the hypothesis fits within the three choices for quantitative adaptations. Remember, the team hypothesized: If Jane was in a smaller group, then she would have more opportunities for guided practice and specific feedback. </a:t>
            </a:r>
            <a:r>
              <a:rPr lang="en-US" i="1"/>
              <a:t>Click for animation. </a:t>
            </a:r>
            <a:r>
              <a:rPr lang="en-US"/>
              <a:t>The team finds the adaptation in the decision tree, </a:t>
            </a:r>
            <a:r>
              <a:rPr lang="en-US" b="1"/>
              <a:t>Does student need a smaller group?</a:t>
            </a:r>
            <a:endParaRPr/>
          </a:p>
          <a:p>
            <a:pPr marL="0" lvl="0" indent="0" algn="l" rtl="0">
              <a:spcBef>
                <a:spcPts val="0"/>
              </a:spcBef>
              <a:spcAft>
                <a:spcPts val="0"/>
              </a:spcAft>
              <a:buSzPts val="1400"/>
              <a:buNone/>
            </a:pPr>
            <a:endParaRPr b="1"/>
          </a:p>
          <a:p>
            <a:pPr marL="0" lvl="0" indent="0" algn="l" rtl="0">
              <a:spcBef>
                <a:spcPts val="0"/>
              </a:spcBef>
              <a:spcAft>
                <a:spcPts val="0"/>
              </a:spcAft>
              <a:buClr>
                <a:schemeClr val="dk1"/>
              </a:buClr>
              <a:buSzPts val="1400"/>
              <a:buFont typeface="Arial"/>
              <a:buNone/>
            </a:pPr>
            <a:r>
              <a:rPr lang="en-US" i="1"/>
              <a:t>Click for animation. </a:t>
            </a:r>
            <a:r>
              <a:rPr lang="en-US"/>
              <a:t>Using the decision tree, the team reviews the quantitative recommendations for students who need smaller groups. The team determines that 1:1 is the best option since the group is already 1:3. </a:t>
            </a:r>
            <a:endParaRPr/>
          </a:p>
          <a:p>
            <a:pPr marL="0" lvl="0" indent="0" algn="l" rtl="0">
              <a:spcBef>
                <a:spcPts val="0"/>
              </a:spcBef>
              <a:spcAft>
                <a:spcPts val="0"/>
              </a:spcAft>
              <a:buSzPts val="1400"/>
              <a:buNone/>
            </a:pPr>
            <a:endParaRPr/>
          </a:p>
          <a:p>
            <a:pPr marL="0" lvl="0" indent="0" algn="l" rtl="0">
              <a:lnSpc>
                <a:spcPct val="100000"/>
              </a:lnSpc>
              <a:spcBef>
                <a:spcPts val="0"/>
              </a:spcBef>
              <a:spcAft>
                <a:spcPts val="0"/>
              </a:spcAft>
              <a:buSzPts val="1400"/>
              <a:buNone/>
            </a:pPr>
            <a:endParaRPr>
              <a:solidFill>
                <a:srgbClr val="000000"/>
              </a:solidFill>
            </a:endParaRPr>
          </a:p>
        </p:txBody>
      </p:sp>
      <p:sp>
        <p:nvSpPr>
          <p:cNvPr id="757" name="Google Shape;757;g8cf5783f71_0_765: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8cf5783f71_0_760: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69" name="Google Shape;769;g8cf5783f71_0_760: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Clr>
                <a:schemeClr val="dk1"/>
              </a:buClr>
              <a:buSzPts val="1200"/>
              <a:buFont typeface="Franklin Gothic"/>
              <a:buNone/>
            </a:pPr>
            <a:r>
              <a:rPr lang="en-US"/>
              <a:t>The team conducted the intensive intervention with fidelity in a 1:1 setting for four weeks. Per the progress monitoring plan, data were collected weekly on the Passage Reading Fluency measure. The team reconvenes to move through Step 4 of the DBDM problem solving process and assess Jane’s response to the addition of quantitative adaptation. </a:t>
            </a:r>
            <a:endParaRPr/>
          </a:p>
          <a:p>
            <a:pPr marL="0" lvl="0" indent="0" algn="l" rtl="0">
              <a:spcBef>
                <a:spcPts val="360"/>
              </a:spcBef>
              <a:spcAft>
                <a:spcPts val="0"/>
              </a:spcAft>
              <a:buSzPts val="1400"/>
              <a:buNone/>
            </a:pPr>
            <a:endParaRPr/>
          </a:p>
          <a:p>
            <a:pPr marL="0" lvl="0" indent="0" algn="l" rtl="0">
              <a:spcBef>
                <a:spcPts val="0"/>
              </a:spcBef>
              <a:spcAft>
                <a:spcPts val="0"/>
              </a:spcAft>
              <a:buSzPts val="1400"/>
              <a:buNone/>
            </a:pPr>
            <a:endParaRPr/>
          </a:p>
          <a:p>
            <a:pPr marL="0" lvl="0" indent="0" algn="l" rtl="0">
              <a:lnSpc>
                <a:spcPct val="100000"/>
              </a:lnSpc>
              <a:spcBef>
                <a:spcPts val="0"/>
              </a:spcBef>
              <a:spcAft>
                <a:spcPts val="0"/>
              </a:spcAft>
              <a:buSzPts val="1400"/>
              <a:buNone/>
            </a:pPr>
            <a:endParaRPr>
              <a:solidFill>
                <a:srgbClr val="000000"/>
              </a:solidFill>
            </a:endParaRPr>
          </a:p>
        </p:txBody>
      </p:sp>
      <p:sp>
        <p:nvSpPr>
          <p:cNvPr id="770" name="Google Shape;770;g8cf5783f71_0_760: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8cf5783f71_0_755: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77" name="Google Shape;777;g8cf5783f71_0_755: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Clr>
                <a:schemeClr val="dk1"/>
              </a:buClr>
              <a:buSzPts val="1200"/>
              <a:buFont typeface="Franklin Gothic"/>
              <a:buNone/>
            </a:pPr>
            <a:r>
              <a:rPr lang="en-US" i="1"/>
              <a:t>Trainer Notes: Have participants locate Activity 5: Evaluating Response to Tier 3 Interventions in the Participant Workbook. With their team, have participants use Jane’s progress monitoring data to evaluate the effectiveness of the intensified intervention.  Teams should record their decision for Step 4 on the problem solving process handout. Have participants use the data-based individualization flowchart, page 11 of the Participant Workbook, to determine the team’s next steps. </a:t>
            </a:r>
            <a:endParaRPr i="1"/>
          </a:p>
          <a:p>
            <a:pPr marL="0" lvl="0" indent="0" algn="l" rtl="0">
              <a:spcBef>
                <a:spcPts val="0"/>
              </a:spcBef>
              <a:spcAft>
                <a:spcPts val="0"/>
              </a:spcAft>
              <a:buSzPts val="1400"/>
              <a:buNone/>
            </a:pPr>
            <a:endParaRPr/>
          </a:p>
          <a:p>
            <a:pPr marL="0" lvl="0" indent="0" algn="l" rtl="0">
              <a:spcBef>
                <a:spcPts val="0"/>
              </a:spcBef>
              <a:spcAft>
                <a:spcPts val="0"/>
              </a:spcAft>
              <a:buClr>
                <a:schemeClr val="dk1"/>
              </a:buClr>
              <a:buSzPts val="1400"/>
              <a:buFont typeface="Arial"/>
              <a:buNone/>
            </a:pPr>
            <a:r>
              <a:rPr lang="en-US" i="1"/>
              <a:t>Provide teams 3-5 minutes to identify whether they believe the response was positive, questionable, or poor and then identify next steps and evidence to support their response.  Note: Jane’s data indicate a negative response. </a:t>
            </a:r>
            <a:endParaRPr/>
          </a:p>
          <a:p>
            <a:pPr marL="0" lvl="0" indent="0" algn="l" rtl="0">
              <a:spcBef>
                <a:spcPts val="0"/>
              </a:spcBef>
              <a:spcAft>
                <a:spcPts val="0"/>
              </a:spcAft>
              <a:buSzPts val="1400"/>
              <a:buNone/>
            </a:pPr>
            <a:endParaRPr i="1"/>
          </a:p>
          <a:p>
            <a:pPr marL="0" lvl="0" indent="0" algn="l" rtl="0">
              <a:spcBef>
                <a:spcPts val="0"/>
              </a:spcBef>
              <a:spcAft>
                <a:spcPts val="0"/>
              </a:spcAft>
              <a:buClr>
                <a:schemeClr val="dk1"/>
              </a:buClr>
              <a:buSzPts val="1400"/>
              <a:buFont typeface="Arial"/>
              <a:buNone/>
            </a:pPr>
            <a:r>
              <a:rPr lang="en-US" i="1"/>
              <a:t>Review possible decisions and next steps, if needed. </a:t>
            </a:r>
            <a:r>
              <a:rPr lang="en-US"/>
              <a:t> </a:t>
            </a:r>
            <a:r>
              <a:rPr lang="en-US" i="1"/>
              <a:t>A positive response is when: (1) the gap is closing and/or (2) you can extrapolate the point at which target student(s) will “come in range” of the target, even if this is long range, or when the level of “risk” lowers over time.</a:t>
            </a:r>
            <a:endParaRPr/>
          </a:p>
          <a:p>
            <a:pPr marL="457200" lvl="0" indent="-304800" algn="l" rtl="0">
              <a:spcBef>
                <a:spcPts val="0"/>
              </a:spcBef>
              <a:spcAft>
                <a:spcPts val="0"/>
              </a:spcAft>
              <a:buClr>
                <a:schemeClr val="dk1"/>
              </a:buClr>
              <a:buSzPts val="1200"/>
              <a:buChar char="●"/>
            </a:pPr>
            <a:r>
              <a:rPr lang="en-US" i="1"/>
              <a:t>If the response is positive, you may continue the intervention with the current goal, the goal increased, or fade the intervention to determine if student(s) have acquired mastery and independence of the necessary skills.</a:t>
            </a:r>
            <a:endParaRPr/>
          </a:p>
          <a:p>
            <a:pPr marL="0" lvl="0" indent="0" algn="l" rtl="0">
              <a:spcBef>
                <a:spcPts val="0"/>
              </a:spcBef>
              <a:spcAft>
                <a:spcPts val="0"/>
              </a:spcAft>
              <a:buSzPts val="1400"/>
              <a:buNone/>
            </a:pPr>
            <a:endParaRPr i="1"/>
          </a:p>
          <a:p>
            <a:pPr marL="0" lvl="0" indent="0" algn="l" rtl="0">
              <a:spcBef>
                <a:spcPts val="0"/>
              </a:spcBef>
              <a:spcAft>
                <a:spcPts val="0"/>
              </a:spcAft>
              <a:buClr>
                <a:schemeClr val="dk1"/>
              </a:buClr>
              <a:buSzPts val="1200"/>
              <a:buFont typeface="Franklin Gothic"/>
              <a:buNone/>
            </a:pPr>
            <a:r>
              <a:rPr lang="en-US" i="1"/>
              <a:t>A poor or negative response is when the gap continues to widen with little or no change in the rate of student progress. This is when your team will want to refer to the decision rules and determine if the intervention should be changed or intensified. </a:t>
            </a:r>
            <a:endParaRPr/>
          </a:p>
          <a:p>
            <a:pPr marL="457200" lvl="0" indent="-304800" algn="l" rtl="0">
              <a:spcBef>
                <a:spcPts val="0"/>
              </a:spcBef>
              <a:spcAft>
                <a:spcPts val="0"/>
              </a:spcAft>
              <a:buClr>
                <a:schemeClr val="dk1"/>
              </a:buClr>
              <a:buSzPts val="1200"/>
              <a:buChar char="●"/>
            </a:pPr>
            <a:r>
              <a:rPr lang="en-US" i="1"/>
              <a:t>If the response is negative, you may check fidelity of implementation and make a quantitative and/or qualitative change.</a:t>
            </a:r>
            <a:endParaRPr/>
          </a:p>
          <a:p>
            <a:pPr marL="457200" lvl="0" indent="0" algn="l" rtl="0">
              <a:spcBef>
                <a:spcPts val="0"/>
              </a:spcBef>
              <a:spcAft>
                <a:spcPts val="0"/>
              </a:spcAft>
              <a:buSzPts val="1400"/>
              <a:buNone/>
            </a:pPr>
            <a:endParaRPr/>
          </a:p>
          <a:p>
            <a:pPr marL="0" lvl="0" indent="0" algn="l" rtl="0">
              <a:spcBef>
                <a:spcPts val="0"/>
              </a:spcBef>
              <a:spcAft>
                <a:spcPts val="0"/>
              </a:spcAft>
              <a:buClr>
                <a:schemeClr val="dk1"/>
              </a:buClr>
              <a:buSzPts val="1400"/>
              <a:buFont typeface="Arial"/>
              <a:buNone/>
            </a:pPr>
            <a:r>
              <a:rPr lang="en-US" i="1"/>
              <a:t>Finally, a questionable response is when the gap is widening but slows considerably; however, the gap is still widening. This may be a time to ask if the intervention was implemented as intended</a:t>
            </a:r>
            <a:r>
              <a:rPr lang="en-US"/>
              <a:t>.  </a:t>
            </a:r>
            <a:r>
              <a:rPr lang="en-US" i="1"/>
              <a:t>Again, the problem-solving process is cyclical. If the gap stops widening but closure does not occur, go back to Step 1 of the problem-solving process.</a:t>
            </a:r>
            <a:endParaRPr/>
          </a:p>
          <a:p>
            <a:pPr marL="0" lvl="0" indent="0" algn="l" rtl="0">
              <a:spcBef>
                <a:spcPts val="0"/>
              </a:spcBef>
              <a:spcAft>
                <a:spcPts val="0"/>
              </a:spcAft>
              <a:buSzPts val="1400"/>
              <a:buNone/>
            </a:pPr>
            <a:endParaRPr/>
          </a:p>
          <a:p>
            <a:pPr marL="0" lvl="0" indent="0" algn="l" rtl="0">
              <a:lnSpc>
                <a:spcPct val="100000"/>
              </a:lnSpc>
              <a:spcBef>
                <a:spcPts val="0"/>
              </a:spcBef>
              <a:spcAft>
                <a:spcPts val="0"/>
              </a:spcAft>
              <a:buSzPts val="1400"/>
              <a:buNone/>
            </a:pPr>
            <a:endParaRPr>
              <a:solidFill>
                <a:srgbClr val="000000"/>
              </a:solidFill>
            </a:endParaRPr>
          </a:p>
        </p:txBody>
      </p:sp>
      <p:sp>
        <p:nvSpPr>
          <p:cNvPr id="778" name="Google Shape;778;g8cf5783f71_0_755: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8cf5783f71_0_750: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89" name="Google Shape;789;g8cf5783f71_0_750: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360"/>
              </a:spcBef>
              <a:spcAft>
                <a:spcPts val="0"/>
              </a:spcAft>
              <a:buSzPts val="1400"/>
              <a:buNone/>
            </a:pPr>
            <a:r>
              <a:rPr lang="en-US"/>
              <a:t>The team decides that Jane is not responding to the quantitative adaptation to the intervention. As a result, the team begins problem solving and returns to identifying the problem and collecting informal diagnostic assessment data to determine why the problem continues to exist. Once a new hypothesis is developed, the team determines what should be done in Step 3 of the DBDM problem solving process. </a:t>
            </a:r>
            <a:endParaRPr i="1"/>
          </a:p>
          <a:p>
            <a:pPr marL="0" lvl="0" indent="0" algn="l" rtl="0">
              <a:spcBef>
                <a:spcPts val="360"/>
              </a:spcBef>
              <a:spcAft>
                <a:spcPts val="0"/>
              </a:spcAft>
              <a:buSzPts val="1400"/>
              <a:buNone/>
            </a:pPr>
            <a:endParaRPr/>
          </a:p>
          <a:p>
            <a:pPr marL="0" lvl="0" indent="0" algn="l" rtl="0">
              <a:spcBef>
                <a:spcPts val="0"/>
              </a:spcBef>
              <a:spcAft>
                <a:spcPts val="0"/>
              </a:spcAft>
              <a:buSzPts val="1400"/>
              <a:buNone/>
            </a:pPr>
            <a:endParaRPr/>
          </a:p>
          <a:p>
            <a:pPr marL="0" lvl="0" indent="0" algn="l" rtl="0">
              <a:lnSpc>
                <a:spcPct val="100000"/>
              </a:lnSpc>
              <a:spcBef>
                <a:spcPts val="0"/>
              </a:spcBef>
              <a:spcAft>
                <a:spcPts val="0"/>
              </a:spcAft>
              <a:buSzPts val="1400"/>
              <a:buNone/>
            </a:pPr>
            <a:endParaRPr>
              <a:solidFill>
                <a:srgbClr val="000000"/>
              </a:solidFill>
            </a:endParaRPr>
          </a:p>
        </p:txBody>
      </p:sp>
      <p:sp>
        <p:nvSpPr>
          <p:cNvPr id="790" name="Google Shape;790;g8cf5783f71_0_750: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8a6bf0463f_0_337: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1" name="Google Shape;271;g8a6bf0463f_0_337: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a:solidFill>
                  <a:srgbClr val="000000"/>
                </a:solidFill>
              </a:rPr>
              <a:t>Today we will focus on Tier 3, which is embedded in a multi-level prevention system and informed by data-based decision making to lead to improved student outcomes.</a:t>
            </a:r>
            <a:endParaRPr>
              <a:solidFill>
                <a:srgbClr val="000000"/>
              </a:solidFill>
            </a:endParaRPr>
          </a:p>
          <a:p>
            <a:pPr marL="0" lvl="0" indent="0" algn="l" rtl="0">
              <a:lnSpc>
                <a:spcPct val="100000"/>
              </a:lnSpc>
              <a:spcBef>
                <a:spcPts val="0"/>
              </a:spcBef>
              <a:spcAft>
                <a:spcPts val="0"/>
              </a:spcAft>
              <a:buSzPts val="1400"/>
              <a:buNone/>
            </a:pPr>
            <a:endParaRPr>
              <a:solidFill>
                <a:srgbClr val="000000"/>
              </a:solidFill>
            </a:endParaRPr>
          </a:p>
        </p:txBody>
      </p:sp>
      <p:sp>
        <p:nvSpPr>
          <p:cNvPr id="272" name="Google Shape;272;g8a6bf0463f_0_337: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8cf5783f71_0_745: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99" name="Google Shape;799;g8cf5783f71_0_745: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360"/>
              </a:spcBef>
              <a:spcAft>
                <a:spcPts val="0"/>
              </a:spcAft>
              <a:buSzPts val="1400"/>
              <a:buNone/>
            </a:pPr>
            <a:r>
              <a:rPr lang="en-US"/>
              <a:t>At Step 3 of the DBDM problem solving process, the team considers what should be done next. The team could try another quantitative adaptation (Does the student need more time in intervention?). However, the team determines from their review of data that additional time is not needed nor does Jane have problem with attention or motivation. </a:t>
            </a:r>
            <a:r>
              <a:rPr lang="en-US" i="1"/>
              <a:t>Click for animation</a:t>
            </a:r>
            <a:r>
              <a:rPr lang="en-US"/>
              <a:t>. Since Jane did not respond to quantitative adaptations, the team considers qualitative adaptations that address the new hypothesis. </a:t>
            </a:r>
            <a:endParaRPr/>
          </a:p>
          <a:p>
            <a:pPr marL="0" lvl="0" indent="0" algn="l" rtl="0">
              <a:spcBef>
                <a:spcPts val="360"/>
              </a:spcBef>
              <a:spcAft>
                <a:spcPts val="0"/>
              </a:spcAft>
              <a:buSzPts val="1400"/>
              <a:buNone/>
            </a:pPr>
            <a:endParaRPr/>
          </a:p>
          <a:p>
            <a:pPr marL="3175" lvl="0" indent="0" algn="l" rtl="0">
              <a:spcBef>
                <a:spcPts val="0"/>
              </a:spcBef>
              <a:spcAft>
                <a:spcPts val="0"/>
              </a:spcAft>
              <a:buClr>
                <a:schemeClr val="dk1"/>
              </a:buClr>
              <a:buSzPts val="1200"/>
              <a:buFont typeface="Franklin Gothic"/>
              <a:buNone/>
            </a:pPr>
            <a:r>
              <a:rPr lang="en-US"/>
              <a:t>Diagnostic assessment data showed that Jane had difficulty with letter-sound correspondence and struggles with several syllable division patterns. Her teacher applied the following intensive intervention principles to intensify instruction:</a:t>
            </a:r>
            <a:endParaRPr/>
          </a:p>
          <a:p>
            <a:pPr marL="457200" lvl="0" indent="-304800" algn="l" rtl="0">
              <a:spcBef>
                <a:spcPts val="0"/>
              </a:spcBef>
              <a:spcAft>
                <a:spcPts val="0"/>
              </a:spcAft>
              <a:buClr>
                <a:schemeClr val="dk1"/>
              </a:buClr>
              <a:buSzPts val="1200"/>
              <a:buChar char="●"/>
            </a:pPr>
            <a:r>
              <a:rPr lang="en-US"/>
              <a:t>Incorporated orthographic mapping and fluency practice of newly taught division patterns/rules, with specified mastery criteria </a:t>
            </a:r>
            <a:endParaRPr/>
          </a:p>
          <a:p>
            <a:pPr marL="457200" lvl="0" indent="-304800" algn="l" rtl="0">
              <a:spcBef>
                <a:spcPts val="0"/>
              </a:spcBef>
              <a:spcAft>
                <a:spcPts val="0"/>
              </a:spcAft>
              <a:buClr>
                <a:schemeClr val="dk1"/>
              </a:buClr>
              <a:buSzPts val="1200"/>
              <a:buChar char="●"/>
            </a:pPr>
            <a:r>
              <a:rPr lang="en-US"/>
              <a:t>Provided explicit instruction and error correction</a:t>
            </a:r>
            <a:endParaRPr/>
          </a:p>
          <a:p>
            <a:pPr marL="457200" lvl="0" indent="-304800" algn="l" rtl="0">
              <a:spcBef>
                <a:spcPts val="0"/>
              </a:spcBef>
              <a:spcAft>
                <a:spcPts val="0"/>
              </a:spcAft>
              <a:buClr>
                <a:schemeClr val="dk1"/>
              </a:buClr>
              <a:buSzPts val="1200"/>
              <a:buChar char="●"/>
            </a:pPr>
            <a:r>
              <a:rPr lang="en-US"/>
              <a:t>Frequently checked for retention with reteaching as needed</a:t>
            </a:r>
            <a:endParaRPr/>
          </a:p>
          <a:p>
            <a:pPr marL="0" lvl="0" indent="0" algn="l" rtl="0">
              <a:spcBef>
                <a:spcPts val="0"/>
              </a:spcBef>
              <a:spcAft>
                <a:spcPts val="0"/>
              </a:spcAft>
              <a:buSzPts val="1400"/>
              <a:buNone/>
            </a:pPr>
            <a:endParaRPr/>
          </a:p>
          <a:p>
            <a:pPr marL="0" lvl="0" indent="0" algn="l" rtl="0">
              <a:lnSpc>
                <a:spcPct val="100000"/>
              </a:lnSpc>
              <a:spcBef>
                <a:spcPts val="0"/>
              </a:spcBef>
              <a:spcAft>
                <a:spcPts val="0"/>
              </a:spcAft>
              <a:buSzPts val="1400"/>
              <a:buNone/>
            </a:pPr>
            <a:endParaRPr>
              <a:solidFill>
                <a:srgbClr val="000000"/>
              </a:solidFill>
            </a:endParaRPr>
          </a:p>
        </p:txBody>
      </p:sp>
      <p:sp>
        <p:nvSpPr>
          <p:cNvPr id="800" name="Google Shape;800;g8cf5783f71_0_745: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8cf5783f71_0_662: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10" name="Google Shape;810;g8cf5783f71_0_662: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SzPts val="1400"/>
              <a:buNone/>
            </a:pPr>
            <a:r>
              <a:rPr lang="en-US"/>
              <a:t>The team conducted the next set of adaptations with fidelity in a 1:1 setting until benchmark testing. Progress monitoring data was collected weekly on the Passage Reading Fluency measure. The team reconvenes to move through Step 4 of the problem solving process and assess Jane’s response to the addition of qualitative adaptations. </a:t>
            </a:r>
            <a:endParaRPr/>
          </a:p>
          <a:p>
            <a:pPr marL="0" lvl="0" indent="0" algn="l" rtl="0">
              <a:spcBef>
                <a:spcPts val="0"/>
              </a:spcBef>
              <a:spcAft>
                <a:spcPts val="0"/>
              </a:spcAft>
              <a:buSzPts val="1400"/>
              <a:buNone/>
            </a:pPr>
            <a:endParaRPr/>
          </a:p>
          <a:p>
            <a:pPr marL="0" lvl="0" indent="0" algn="l" rtl="0">
              <a:spcBef>
                <a:spcPts val="0"/>
              </a:spcBef>
              <a:spcAft>
                <a:spcPts val="0"/>
              </a:spcAft>
              <a:buClr>
                <a:schemeClr val="dk1"/>
              </a:buClr>
              <a:buSzPts val="1400"/>
              <a:buFont typeface="Arial"/>
              <a:buNone/>
            </a:pPr>
            <a:r>
              <a:rPr lang="en-US" i="1"/>
              <a:t>Trainer Notes: Pose the following questions. Consider using Think-Pair-Share for partners to discuss and then share whole group.</a:t>
            </a:r>
            <a:endParaRPr i="1"/>
          </a:p>
          <a:p>
            <a:pPr marL="457200" lvl="0" indent="-304800" algn="l" rtl="0">
              <a:spcBef>
                <a:spcPts val="0"/>
              </a:spcBef>
              <a:spcAft>
                <a:spcPts val="0"/>
              </a:spcAft>
              <a:buClr>
                <a:schemeClr val="dk1"/>
              </a:buClr>
              <a:buSzPts val="1200"/>
              <a:buChar char="●"/>
            </a:pPr>
            <a:r>
              <a:rPr lang="en-US" i="1"/>
              <a:t>Is Jane responding to the intervention?</a:t>
            </a:r>
            <a:endParaRPr i="1"/>
          </a:p>
          <a:p>
            <a:pPr marL="457200" lvl="0" indent="-304800" algn="l" rtl="0">
              <a:spcBef>
                <a:spcPts val="0"/>
              </a:spcBef>
              <a:spcAft>
                <a:spcPts val="0"/>
              </a:spcAft>
              <a:buClr>
                <a:schemeClr val="dk1"/>
              </a:buClr>
              <a:buSzPts val="1200"/>
              <a:buChar char="●"/>
            </a:pPr>
            <a:r>
              <a:rPr lang="en-US" i="1"/>
              <a:t>Based on the data-based individualization plan, what would you recommend as the team’s next step?  (As you learned earlier, data-based individualization in Tier 3 is an ongoing process. The team would consider adapting instruction, even if she was found eligible for special education.) </a:t>
            </a:r>
            <a:endParaRPr i="1"/>
          </a:p>
          <a:p>
            <a:pPr marL="0" lvl="0" indent="0" algn="l" rtl="0">
              <a:spcBef>
                <a:spcPts val="0"/>
              </a:spcBef>
              <a:spcAft>
                <a:spcPts val="0"/>
              </a:spcAft>
              <a:buSzPts val="1400"/>
              <a:buNone/>
            </a:pPr>
            <a:endParaRPr/>
          </a:p>
          <a:p>
            <a:pPr marL="0" lvl="0" indent="0" algn="l" rtl="0">
              <a:spcBef>
                <a:spcPts val="0"/>
              </a:spcBef>
              <a:spcAft>
                <a:spcPts val="0"/>
              </a:spcAft>
              <a:buSzPts val="1400"/>
              <a:buNone/>
            </a:pPr>
            <a:r>
              <a:rPr lang="en-US"/>
              <a:t>Notice the graph shows Tier II + 1:1 with quantitative and qualitative adaptations.  The adaptation of a Tier II intervention to meet the individual needs of the student creates a Tier 3 intervention. Remember all Tier 3 interventions start as a Tier 2 intervention implemented with fidelity. The focus should be on the student’s skill deficit and individualized plan; not on the tier placement. </a:t>
            </a:r>
            <a:endParaRPr/>
          </a:p>
          <a:p>
            <a:pPr marL="0" lvl="0" indent="0" algn="l" rtl="0">
              <a:lnSpc>
                <a:spcPct val="100000"/>
              </a:lnSpc>
              <a:spcBef>
                <a:spcPts val="0"/>
              </a:spcBef>
              <a:spcAft>
                <a:spcPts val="0"/>
              </a:spcAft>
              <a:buSzPts val="1400"/>
              <a:buNone/>
            </a:pPr>
            <a:endParaRPr>
              <a:solidFill>
                <a:srgbClr val="000000"/>
              </a:solidFill>
            </a:endParaRPr>
          </a:p>
        </p:txBody>
      </p:sp>
      <p:sp>
        <p:nvSpPr>
          <p:cNvPr id="811" name="Google Shape;811;g8cf5783f71_0_662: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8cf5783f71_0_740: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20" name="Google Shape;820;g8cf5783f71_0_740: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360"/>
              </a:spcBef>
              <a:spcAft>
                <a:spcPts val="0"/>
              </a:spcAft>
              <a:buClr>
                <a:schemeClr val="dk1"/>
              </a:buClr>
              <a:buSzPts val="1400"/>
              <a:buFont typeface="Arial"/>
              <a:buNone/>
            </a:pPr>
            <a:r>
              <a:rPr lang="en-US" i="1"/>
              <a:t>Trainer Notes: Provide participants with 1-2 minutes to write down at least two key points.  Have participants find a partner to share and discuss ideas.</a:t>
            </a:r>
            <a:endParaRPr i="1"/>
          </a:p>
          <a:p>
            <a:pPr marL="0" lvl="0" indent="0" algn="l" rtl="0">
              <a:spcBef>
                <a:spcPts val="0"/>
              </a:spcBef>
              <a:spcAft>
                <a:spcPts val="0"/>
              </a:spcAft>
              <a:buSzPts val="1400"/>
              <a:buNone/>
            </a:pPr>
            <a:endParaRPr/>
          </a:p>
          <a:p>
            <a:pPr marL="0" lvl="0" indent="0" algn="l" rtl="0">
              <a:lnSpc>
                <a:spcPct val="100000"/>
              </a:lnSpc>
              <a:spcBef>
                <a:spcPts val="0"/>
              </a:spcBef>
              <a:spcAft>
                <a:spcPts val="0"/>
              </a:spcAft>
              <a:buSzPts val="1400"/>
              <a:buNone/>
            </a:pPr>
            <a:endParaRPr>
              <a:solidFill>
                <a:srgbClr val="000000"/>
              </a:solidFill>
            </a:endParaRPr>
          </a:p>
        </p:txBody>
      </p:sp>
      <p:sp>
        <p:nvSpPr>
          <p:cNvPr id="821" name="Google Shape;821;g8cf5783f71_0_740: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8cf5783f71_0_735: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31" name="Google Shape;831;g8cf5783f71_0_735: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lnSpc>
                <a:spcPct val="115000"/>
              </a:lnSpc>
              <a:spcBef>
                <a:spcPts val="0"/>
              </a:spcBef>
              <a:spcAft>
                <a:spcPts val="0"/>
              </a:spcAft>
              <a:buClr>
                <a:schemeClr val="dk1"/>
              </a:buClr>
              <a:buSzPts val="1400"/>
              <a:buFont typeface="Arial"/>
              <a:buNone/>
            </a:pPr>
            <a:r>
              <a:rPr lang="en-US" i="1"/>
              <a:t>Trainer Notes: Have participants locate the Action Plan template in the Participant Workbook and the results from Activity 1: Self-Evaluation of Tier 3 System. Encourage participants to think about ways to improve their current Tier 3 system and determine the team’s next steps. </a:t>
            </a:r>
            <a:endParaRPr/>
          </a:p>
          <a:p>
            <a:pPr marL="0" lvl="0" indent="0" algn="l" rtl="0">
              <a:lnSpc>
                <a:spcPct val="100000"/>
              </a:lnSpc>
              <a:spcBef>
                <a:spcPts val="0"/>
              </a:spcBef>
              <a:spcAft>
                <a:spcPts val="0"/>
              </a:spcAft>
              <a:buSzPts val="1400"/>
              <a:buNone/>
            </a:pPr>
            <a:endParaRPr/>
          </a:p>
        </p:txBody>
      </p:sp>
      <p:sp>
        <p:nvSpPr>
          <p:cNvPr id="832" name="Google Shape;832;g8cf5783f71_0_735: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8cf5783f71_0_730: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43" name="Google Shape;843;g8cf5783f71_0_730: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SzPts val="1400"/>
              <a:buNone/>
            </a:pPr>
            <a:endParaRPr/>
          </a:p>
          <a:p>
            <a:pPr marL="0" lvl="0" indent="0" algn="l" rtl="0">
              <a:lnSpc>
                <a:spcPct val="100000"/>
              </a:lnSpc>
              <a:spcBef>
                <a:spcPts val="0"/>
              </a:spcBef>
              <a:spcAft>
                <a:spcPts val="0"/>
              </a:spcAft>
              <a:buSzPts val="1400"/>
              <a:buNone/>
            </a:pPr>
            <a:endParaRPr>
              <a:solidFill>
                <a:srgbClr val="000000"/>
              </a:solidFill>
            </a:endParaRPr>
          </a:p>
        </p:txBody>
      </p:sp>
      <p:sp>
        <p:nvSpPr>
          <p:cNvPr id="844" name="Google Shape;844;g8cf5783f71_0_730: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64</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8cf5783f71_0_250: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0" name="Google Shape;280;g8cf5783f71_0_250: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spcBef>
                <a:spcPts val="0"/>
              </a:spcBef>
              <a:spcAft>
                <a:spcPts val="0"/>
              </a:spcAft>
              <a:buClr>
                <a:schemeClr val="dk1"/>
              </a:buClr>
              <a:buSzPts val="1400"/>
              <a:buFont typeface="Arial"/>
              <a:buNone/>
            </a:pPr>
            <a:r>
              <a:rPr lang="en-US"/>
              <a:t>In this module, we focus on the most intensive tier in an RTI model. In other contexts, Tier 3 may be referred to as intensive interventions, targeted, or tertiary supports. Regardless of the name used, these supports are reserved for students who need the following supports...  </a:t>
            </a:r>
            <a:endParaRPr/>
          </a:p>
          <a:p>
            <a:pPr marL="0" lvl="0" indent="0" algn="l" rtl="0">
              <a:spcBef>
                <a:spcPts val="0"/>
              </a:spcBef>
              <a:spcAft>
                <a:spcPts val="0"/>
              </a:spcAft>
              <a:buClr>
                <a:schemeClr val="dk1"/>
              </a:buClr>
              <a:buSzPts val="1400"/>
              <a:buFont typeface="Arial"/>
              <a:buNone/>
            </a:pPr>
            <a:endParaRPr i="1"/>
          </a:p>
          <a:p>
            <a:pPr marL="0" lvl="0" indent="0" algn="l" rtl="0">
              <a:spcBef>
                <a:spcPts val="0"/>
              </a:spcBef>
              <a:spcAft>
                <a:spcPts val="0"/>
              </a:spcAft>
              <a:buClr>
                <a:schemeClr val="dk1"/>
              </a:buClr>
              <a:buSzPts val="1400"/>
              <a:buFont typeface="Arial"/>
              <a:buNone/>
            </a:pPr>
            <a:r>
              <a:rPr lang="en-US" i="1"/>
              <a:t>Trainer Notes: Review the contents of the table for Tier 3. </a:t>
            </a:r>
            <a:endParaRPr i="1">
              <a:highlight>
                <a:srgbClr val="FFFF00"/>
              </a:highlight>
            </a:endParaRPr>
          </a:p>
          <a:p>
            <a:pPr marL="0" lvl="0" indent="0" algn="l" rtl="0">
              <a:lnSpc>
                <a:spcPct val="100000"/>
              </a:lnSpc>
              <a:spcBef>
                <a:spcPts val="0"/>
              </a:spcBef>
              <a:spcAft>
                <a:spcPts val="0"/>
              </a:spcAft>
              <a:buClr>
                <a:schemeClr val="dk1"/>
              </a:buClr>
              <a:buSzPts val="1100"/>
              <a:buFont typeface="Arial"/>
              <a:buNone/>
            </a:pPr>
            <a:endParaRPr>
              <a:solidFill>
                <a:srgbClr val="000000"/>
              </a:solidFill>
            </a:endParaRPr>
          </a:p>
        </p:txBody>
      </p:sp>
      <p:sp>
        <p:nvSpPr>
          <p:cNvPr id="281" name="Google Shape;281;g8cf5783f71_0_250: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8cf5783f71_0_16: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0" name="Google Shape;290;g8cf5783f71_0_16: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Clr>
                <a:schemeClr val="dk1"/>
              </a:buClr>
              <a:buSzPts val="1400"/>
              <a:buFont typeface="Arial"/>
              <a:buNone/>
            </a:pPr>
            <a:r>
              <a:rPr lang="en-US"/>
              <a:t>There are varying levels of evidence for instruction and interventions delivered within an MTSS framework.     </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Research-based curriculum is recommended for Tier I, or core instruction, across subjects. This means that the components have been researched and found to be generally effective, although the curriculum materials have not been rigorously evaluated as a whole. </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Evidence-based interventions are recommended for Tier II and Tier III. These materials are evaluated using rigorous research design, and there is evidence of positive effects for students who received the intervention.  This means that programs have been rigorously evaluated as a whole, and that the specific intervention program was found to have positive effects for students receiving the intervention program. </a:t>
            </a:r>
            <a:endParaRPr/>
          </a:p>
          <a:p>
            <a:pPr marL="0" lvl="0" indent="0" algn="l" rtl="0">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solidFill>
                <a:srgbClr val="000000"/>
              </a:solidFill>
            </a:endParaRPr>
          </a:p>
        </p:txBody>
      </p:sp>
      <p:sp>
        <p:nvSpPr>
          <p:cNvPr id="291" name="Google Shape;291;g8cf5783f71_0_16: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8cf5783f71_0_333: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1" name="Google Shape;301;g8cf5783f71_0_333: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Clr>
                <a:schemeClr val="dk1"/>
              </a:buClr>
              <a:buSzPts val="1400"/>
              <a:buFont typeface="Arial"/>
              <a:buNone/>
            </a:pPr>
            <a:r>
              <a:rPr lang="en-US"/>
              <a:t>What are Interventions?  Specific activities and procedures designed to reduce significantly the difference between what a student can currently do and what he or she is expected to do.  (Brown-Chidsey &amp; Steege, 2005, p.8)</a:t>
            </a:r>
            <a:endParaRPr/>
          </a:p>
          <a:p>
            <a:pPr marL="457200" lvl="0" indent="-304800" algn="l" rtl="0">
              <a:spcBef>
                <a:spcPts val="420"/>
              </a:spcBef>
              <a:spcAft>
                <a:spcPts val="0"/>
              </a:spcAft>
              <a:buClr>
                <a:schemeClr val="dk1"/>
              </a:buClr>
              <a:buSzPts val="1200"/>
              <a:buFont typeface="Franklin Gothic"/>
              <a:buChar char="●"/>
            </a:pPr>
            <a:r>
              <a:rPr lang="en-US"/>
              <a:t>Interventions are not guaranteed in all content and social situations - use a combination of research knowledge, professional judgment, and progress monitoring to respond appropriately to students’ learning needs.</a:t>
            </a:r>
            <a:endParaRPr/>
          </a:p>
          <a:p>
            <a:pPr marL="457200" lvl="0" indent="-304800" algn="l" rtl="0">
              <a:spcBef>
                <a:spcPts val="0"/>
              </a:spcBef>
              <a:spcAft>
                <a:spcPts val="0"/>
              </a:spcAft>
              <a:buClr>
                <a:schemeClr val="dk1"/>
              </a:buClr>
              <a:buSzPts val="1200"/>
              <a:buFont typeface="Franklin Gothic"/>
              <a:buChar char="●"/>
            </a:pPr>
            <a:r>
              <a:rPr lang="en-US"/>
              <a:t>Where Scientific Research-Based Interventions information is not readily available, turn to research based approaches – use instructional activities and procedures that give the biggest bang for your buck. Review Tier 1 strategies. Has anyone used them? </a:t>
            </a:r>
            <a:endParaRPr/>
          </a:p>
          <a:p>
            <a:pPr marL="457200" lvl="0" indent="-304800" algn="l" rtl="0">
              <a:spcBef>
                <a:spcPts val="0"/>
              </a:spcBef>
              <a:spcAft>
                <a:spcPts val="0"/>
              </a:spcAft>
              <a:buClr>
                <a:schemeClr val="dk1"/>
              </a:buClr>
              <a:buSzPts val="1200"/>
              <a:buFont typeface="Franklin Gothic"/>
              <a:buChar char="●"/>
            </a:pPr>
            <a:r>
              <a:rPr lang="en-US"/>
              <a:t>If an intervention does not result in positive outcomes for the student, then it is time to move on (as long as fidelity was determined) and employ interventions that are effective (McCook, 2006)</a:t>
            </a:r>
            <a:endParaRPr/>
          </a:p>
          <a:p>
            <a:pPr marL="457200" lvl="0" indent="-304800" algn="l" rtl="0">
              <a:spcBef>
                <a:spcPts val="0"/>
              </a:spcBef>
              <a:spcAft>
                <a:spcPts val="0"/>
              </a:spcAft>
              <a:buClr>
                <a:schemeClr val="dk1"/>
              </a:buClr>
              <a:buSzPts val="1200"/>
              <a:buFont typeface="Franklin Gothic"/>
              <a:buChar char="●"/>
            </a:pPr>
            <a:r>
              <a:rPr lang="en-US"/>
              <a:t>To determine if the intervention is working, analyze 6 – 9 data points (for tier 3, informed decision can be made by a month and ½ - 2 months). Make sure the intervention was carried out as planned (FIDELITY).</a:t>
            </a:r>
            <a:endParaRPr/>
          </a:p>
          <a:p>
            <a:pPr marL="0" lvl="0" indent="0" algn="l" rtl="0">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a:solidFill>
                <a:srgbClr val="000000"/>
              </a:solidFill>
            </a:endParaRPr>
          </a:p>
        </p:txBody>
      </p:sp>
      <p:sp>
        <p:nvSpPr>
          <p:cNvPr id="302" name="Google Shape;302;g8cf5783f71_0_333: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4"/>
        <p:cNvGrpSpPr/>
        <p:nvPr/>
      </p:nvGrpSpPr>
      <p:grpSpPr>
        <a:xfrm>
          <a:off x="0" y="0"/>
          <a:ext cx="0" cy="0"/>
          <a:chOff x="0" y="0"/>
          <a:chExt cx="0" cy="0"/>
        </a:xfrm>
      </p:grpSpPr>
      <p:sp>
        <p:nvSpPr>
          <p:cNvPr id="15" name="Google Shape;15;p2"/>
          <p:cNvSpPr txBox="1">
            <a:spLocks noGrp="1"/>
          </p:cNvSpPr>
          <p:nvPr>
            <p:ph type="title"/>
          </p:nvPr>
        </p:nvSpPr>
        <p:spPr>
          <a:xfrm>
            <a:off x="683811" y="905710"/>
            <a:ext cx="8228400" cy="1785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ftr" idx="11"/>
          </p:nvPr>
        </p:nvSpPr>
        <p:spPr>
          <a:xfrm>
            <a:off x="5328340" y="6567844"/>
            <a:ext cx="3583800" cy="123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7" name="Google Shape;17;p2"/>
          <p:cNvSpPr txBox="1">
            <a:spLocks noGrp="1"/>
          </p:cNvSpPr>
          <p:nvPr>
            <p:ph type="body" idx="1"/>
          </p:nvPr>
        </p:nvSpPr>
        <p:spPr>
          <a:xfrm>
            <a:off x="687388" y="2938998"/>
            <a:ext cx="8224800" cy="2486700"/>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solidFill>
                  <a:srgbClr val="BFBFBF"/>
                </a:solidFill>
              </a:defRPr>
            </a:lvl1pPr>
            <a:lvl2pPr marL="914400" lvl="1" indent="-381000" algn="l">
              <a:lnSpc>
                <a:spcPct val="100000"/>
              </a:lnSpc>
              <a:spcBef>
                <a:spcPts val="600"/>
              </a:spcBef>
              <a:spcAft>
                <a:spcPts val="0"/>
              </a:spcAft>
              <a:buSzPts val="2400"/>
              <a:buChar char="•"/>
              <a:defRPr sz="2400">
                <a:solidFill>
                  <a:schemeClr val="lt1"/>
                </a:solidFill>
              </a:defRPr>
            </a:lvl2pPr>
            <a:lvl3pPr marL="1371600" lvl="2" indent="-355600" algn="l">
              <a:lnSpc>
                <a:spcPct val="100000"/>
              </a:lnSpc>
              <a:spcBef>
                <a:spcPts val="600"/>
              </a:spcBef>
              <a:spcAft>
                <a:spcPts val="0"/>
              </a:spcAft>
              <a:buSzPts val="2000"/>
              <a:buChar char="–"/>
              <a:defRPr sz="2000">
                <a:solidFill>
                  <a:schemeClr val="lt1"/>
                </a:solidFill>
              </a:defRPr>
            </a:lvl3pPr>
            <a:lvl4pPr marL="1828800" lvl="3" indent="-304800" algn="l">
              <a:lnSpc>
                <a:spcPct val="100000"/>
              </a:lnSpc>
              <a:spcBef>
                <a:spcPts val="600"/>
              </a:spcBef>
              <a:spcAft>
                <a:spcPts val="0"/>
              </a:spcAft>
              <a:buSzPts val="1200"/>
              <a:buChar char="o"/>
              <a:defRPr sz="1600">
                <a:solidFill>
                  <a:schemeClr val="lt1"/>
                </a:solidFill>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5"/>
        <p:cNvGrpSpPr/>
        <p:nvPr/>
      </p:nvGrpSpPr>
      <p:grpSpPr>
        <a:xfrm>
          <a:off x="0" y="0"/>
          <a:ext cx="0" cy="0"/>
          <a:chOff x="0" y="0"/>
          <a:chExt cx="0" cy="0"/>
        </a:xfrm>
      </p:grpSpPr>
      <p:sp>
        <p:nvSpPr>
          <p:cNvPr id="56" name="Google Shape;56;p11"/>
          <p:cNvSpPr txBox="1">
            <a:spLocks noGrp="1"/>
          </p:cNvSpPr>
          <p:nvPr>
            <p:ph type="title"/>
          </p:nvPr>
        </p:nvSpPr>
        <p:spPr>
          <a:xfrm>
            <a:off x="722313" y="3328987"/>
            <a:ext cx="7772400" cy="2233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4000" b="1" cap="none">
                <a:solidFill>
                  <a:srgbClr val="2E0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1"/>
          <p:cNvSpPr txBox="1">
            <a:spLocks noGrp="1"/>
          </p:cNvSpPr>
          <p:nvPr>
            <p:ph type="body" idx="1"/>
          </p:nvPr>
        </p:nvSpPr>
        <p:spPr>
          <a:xfrm>
            <a:off x="722313" y="1524000"/>
            <a:ext cx="7772400" cy="15003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600"/>
              </a:spcBef>
              <a:spcAft>
                <a:spcPts val="0"/>
              </a:spcAft>
              <a:buSzPts val="3200"/>
              <a:buNone/>
              <a:defRPr sz="3200">
                <a:solidFill>
                  <a:srgbClr val="7F7F7F"/>
                </a:solidFill>
              </a:defRPr>
            </a:lvl1pPr>
            <a:lvl2pPr marL="914400" lvl="1" indent="-228600" algn="l">
              <a:lnSpc>
                <a:spcPct val="100000"/>
              </a:lnSpc>
              <a:spcBef>
                <a:spcPts val="600"/>
              </a:spcBef>
              <a:spcAft>
                <a:spcPts val="0"/>
              </a:spcAft>
              <a:buSzPts val="1800"/>
              <a:buNone/>
              <a:defRPr sz="1800">
                <a:solidFill>
                  <a:srgbClr val="888888"/>
                </a:solidFill>
              </a:defRPr>
            </a:lvl2pPr>
            <a:lvl3pPr marL="1371600" lvl="2" indent="-228600" algn="l">
              <a:lnSpc>
                <a:spcPct val="100000"/>
              </a:lnSpc>
              <a:spcBef>
                <a:spcPts val="600"/>
              </a:spcBef>
              <a:spcAft>
                <a:spcPts val="0"/>
              </a:spcAft>
              <a:buSzPts val="1600"/>
              <a:buNone/>
              <a:defRPr sz="1600">
                <a:solidFill>
                  <a:srgbClr val="888888"/>
                </a:solidFill>
              </a:defRPr>
            </a:lvl3pPr>
            <a:lvl4pPr marL="1828800" lvl="3" indent="-228600" algn="l">
              <a:lnSpc>
                <a:spcPct val="100000"/>
              </a:lnSpc>
              <a:spcBef>
                <a:spcPts val="600"/>
              </a:spcBef>
              <a:spcAft>
                <a:spcPts val="0"/>
              </a:spcAft>
              <a:buSzPts val="1050"/>
              <a:buNone/>
              <a:defRPr sz="1400">
                <a:solidFill>
                  <a:srgbClr val="888888"/>
                </a:solidFill>
              </a:defRPr>
            </a:lvl4pPr>
            <a:lvl5pPr marL="2286000" lvl="4" indent="-228600" algn="l">
              <a:lnSpc>
                <a:spcPct val="100000"/>
              </a:lnSpc>
              <a:spcBef>
                <a:spcPts val="600"/>
              </a:spcBef>
              <a:spcAft>
                <a:spcPts val="0"/>
              </a:spcAft>
              <a:buSzPts val="1400"/>
              <a:buNone/>
              <a:defRPr sz="1400">
                <a:solidFill>
                  <a:srgbClr val="888888"/>
                </a:solidFill>
              </a:defRPr>
            </a:lvl5pPr>
            <a:lvl6pPr marL="2743200" lvl="5" indent="-228600" algn="l">
              <a:lnSpc>
                <a:spcPct val="100000"/>
              </a:lnSpc>
              <a:spcBef>
                <a:spcPts val="600"/>
              </a:spcBef>
              <a:spcAft>
                <a:spcPts val="0"/>
              </a:spcAft>
              <a:buSzPts val="1400"/>
              <a:buNone/>
              <a:defRPr sz="1400">
                <a:solidFill>
                  <a:srgbClr val="888888"/>
                </a:solidFill>
              </a:defRPr>
            </a:lvl6pPr>
            <a:lvl7pPr marL="3200400" lvl="6" indent="-228600" algn="l">
              <a:lnSpc>
                <a:spcPct val="100000"/>
              </a:lnSpc>
              <a:spcBef>
                <a:spcPts val="600"/>
              </a:spcBef>
              <a:spcAft>
                <a:spcPts val="0"/>
              </a:spcAft>
              <a:buSzPts val="1400"/>
              <a:buNone/>
              <a:defRPr sz="1400">
                <a:solidFill>
                  <a:srgbClr val="888888"/>
                </a:solidFill>
              </a:defRPr>
            </a:lvl7pPr>
            <a:lvl8pPr marL="3657600" lvl="7" indent="-228600" algn="l">
              <a:lnSpc>
                <a:spcPct val="100000"/>
              </a:lnSpc>
              <a:spcBef>
                <a:spcPts val="600"/>
              </a:spcBef>
              <a:spcAft>
                <a:spcPts val="0"/>
              </a:spcAft>
              <a:buSzPts val="1400"/>
              <a:buNone/>
              <a:defRPr sz="1400">
                <a:solidFill>
                  <a:srgbClr val="888888"/>
                </a:solidFill>
              </a:defRPr>
            </a:lvl8pPr>
            <a:lvl9pPr marL="4114800" lvl="8" indent="-228600" algn="l">
              <a:lnSpc>
                <a:spcPct val="100000"/>
              </a:lnSpc>
              <a:spcBef>
                <a:spcPts val="600"/>
              </a:spcBef>
              <a:spcAft>
                <a:spcPts val="0"/>
              </a:spcAft>
              <a:buSzPts val="1400"/>
              <a:buNone/>
              <a:defRPr sz="1400">
                <a:solidFill>
                  <a:srgbClr val="888888"/>
                </a:solidFill>
              </a:defRPr>
            </a:lvl9pPr>
          </a:lstStyle>
          <a:p>
            <a:endParaRPr/>
          </a:p>
        </p:txBody>
      </p:sp>
      <p:sp>
        <p:nvSpPr>
          <p:cNvPr id="58" name="Google Shape;58;p11"/>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59" name="Google Shape;59;p11"/>
          <p:cNvCxnSpPr/>
          <p:nvPr/>
        </p:nvCxnSpPr>
        <p:spPr>
          <a:xfrm>
            <a:off x="715296" y="3169316"/>
            <a:ext cx="7772400" cy="1500"/>
          </a:xfrm>
          <a:prstGeom prst="straightConnector1">
            <a:avLst/>
          </a:prstGeom>
          <a:noFill/>
          <a:ln w="9525" cap="flat" cmpd="sng">
            <a:solidFill>
              <a:srgbClr val="608F2D"/>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lumn Content" type="twoObj">
  <p:cSld name="TWO_OBJECTS">
    <p:spTree>
      <p:nvGrpSpPr>
        <p:cNvPr id="1" name="Shape 60"/>
        <p:cNvGrpSpPr/>
        <p:nvPr/>
      </p:nvGrpSpPr>
      <p:grpSpPr>
        <a:xfrm>
          <a:off x="0" y="0"/>
          <a:ext cx="0" cy="0"/>
          <a:chOff x="0" y="0"/>
          <a:chExt cx="0" cy="0"/>
        </a:xfrm>
      </p:grpSpPr>
      <p:sp>
        <p:nvSpPr>
          <p:cNvPr id="61" name="Google Shape;61;p12"/>
          <p:cNvSpPr txBox="1">
            <a:spLocks noGrp="1"/>
          </p:cNvSpPr>
          <p:nvPr>
            <p:ph type="title"/>
          </p:nvPr>
        </p:nvSpPr>
        <p:spPr>
          <a:xfrm>
            <a:off x="381000" y="758952"/>
            <a:ext cx="8302800" cy="987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sz="4000" b="1">
                <a:solidFill>
                  <a:srgbClr val="2E0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2"/>
          <p:cNvSpPr txBox="1">
            <a:spLocks noGrp="1"/>
          </p:cNvSpPr>
          <p:nvPr>
            <p:ph type="body" idx="1"/>
          </p:nvPr>
        </p:nvSpPr>
        <p:spPr>
          <a:xfrm>
            <a:off x="457200" y="2072640"/>
            <a:ext cx="3886200" cy="3718500"/>
          </a:xfrm>
          <a:prstGeom prst="rect">
            <a:avLst/>
          </a:prstGeom>
          <a:noFill/>
          <a:ln>
            <a:noFill/>
          </a:ln>
        </p:spPr>
        <p:txBody>
          <a:bodyPr spcFirstLastPara="1" wrap="square" lIns="0" tIns="0" rIns="0" bIns="0"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a:solidFill>
                  <a:schemeClr val="dk1"/>
                </a:solidFill>
                <a:latin typeface="Arial"/>
                <a:ea typeface="Arial"/>
                <a:cs typeface="Arial"/>
                <a:sym typeface="Arial"/>
              </a:defRPr>
            </a:lvl1pPr>
            <a:lvl2pPr marL="914400" marR="0" lvl="1" indent="-387350" algn="l">
              <a:lnSpc>
                <a:spcPct val="100000"/>
              </a:lnSpc>
              <a:spcBef>
                <a:spcPts val="500"/>
              </a:spcBef>
              <a:spcAft>
                <a:spcPts val="0"/>
              </a:spcAft>
              <a:buClr>
                <a:schemeClr val="dk1"/>
              </a:buClr>
              <a:buSzPts val="2500"/>
              <a:buFont typeface="Arial"/>
              <a:buChar char="–"/>
              <a:defRPr sz="2500">
                <a:solidFill>
                  <a:schemeClr val="dk1"/>
                </a:solidFill>
                <a:latin typeface="Arial"/>
                <a:ea typeface="Arial"/>
                <a:cs typeface="Arial"/>
                <a:sym typeface="Arial"/>
              </a:defRPr>
            </a:lvl2pPr>
            <a:lvl3pPr marL="1371600" marR="0" lvl="2" indent="-368300" algn="l">
              <a:lnSpc>
                <a:spcPct val="100000"/>
              </a:lnSpc>
              <a:spcBef>
                <a:spcPts val="440"/>
              </a:spcBef>
              <a:spcAft>
                <a:spcPts val="0"/>
              </a:spcAft>
              <a:buClr>
                <a:schemeClr val="dk1"/>
              </a:buClr>
              <a:buSzPts val="2200"/>
              <a:buFont typeface="Arial"/>
              <a:buChar char="•"/>
              <a:defRPr sz="2200">
                <a:solidFill>
                  <a:schemeClr val="dk1"/>
                </a:solidFill>
                <a:latin typeface="Arial"/>
                <a:ea typeface="Arial"/>
                <a:cs typeface="Arial"/>
                <a:sym typeface="Arial"/>
              </a:defRPr>
            </a:lvl3pPr>
            <a:lvl4pPr marL="1828800" marR="0" lvl="3" indent="-355600" algn="l">
              <a:lnSpc>
                <a:spcPct val="100000"/>
              </a:lnSpc>
              <a:spcBef>
                <a:spcPts val="400"/>
              </a:spcBef>
              <a:spcAft>
                <a:spcPts val="0"/>
              </a:spcAft>
              <a:buClr>
                <a:schemeClr val="dk1"/>
              </a:buClr>
              <a:buSzPts val="2000"/>
              <a:buFont typeface="Arial"/>
              <a:buChar char="–"/>
              <a:defRPr sz="2000">
                <a:solidFill>
                  <a:schemeClr val="dk1"/>
                </a:solidFill>
                <a:latin typeface="Arial"/>
                <a:ea typeface="Arial"/>
                <a:cs typeface="Arial"/>
                <a:sym typeface="Arial"/>
              </a:defRPr>
            </a:lvl4pPr>
            <a:lvl5pPr marL="2286000" marR="0" lvl="4" indent="-342900" algn="l">
              <a:lnSpc>
                <a:spcPct val="100000"/>
              </a:lnSpc>
              <a:spcBef>
                <a:spcPts val="360"/>
              </a:spcBef>
              <a:spcAft>
                <a:spcPts val="0"/>
              </a:spcAft>
              <a:buClr>
                <a:schemeClr val="dk1"/>
              </a:buClr>
              <a:buSzPts val="1800"/>
              <a:buFont typeface="Arial"/>
              <a:buChar char="»"/>
              <a:defRPr sz="1800">
                <a:solidFill>
                  <a:schemeClr val="dk1"/>
                </a:solidFill>
                <a:latin typeface="Arial"/>
                <a:ea typeface="Arial"/>
                <a:cs typeface="Arial"/>
                <a:sym typeface="Arial"/>
              </a:defRPr>
            </a:lvl5pPr>
            <a:lvl6pPr marL="2743200" lvl="5" indent="-342900" algn="l">
              <a:lnSpc>
                <a:spcPct val="100000"/>
              </a:lnSpc>
              <a:spcBef>
                <a:spcPts val="600"/>
              </a:spcBef>
              <a:spcAft>
                <a:spcPts val="0"/>
              </a:spcAft>
              <a:buSzPts val="1800"/>
              <a:buChar char="•"/>
              <a:defRPr sz="1800"/>
            </a:lvl6pPr>
            <a:lvl7pPr marL="3200400" lvl="6" indent="-342900" algn="l">
              <a:lnSpc>
                <a:spcPct val="100000"/>
              </a:lnSpc>
              <a:spcBef>
                <a:spcPts val="600"/>
              </a:spcBef>
              <a:spcAft>
                <a:spcPts val="0"/>
              </a:spcAft>
              <a:buSzPts val="1800"/>
              <a:buChar char="•"/>
              <a:defRPr sz="1800"/>
            </a:lvl7pPr>
            <a:lvl8pPr marL="3657600" lvl="7" indent="-342900" algn="l">
              <a:lnSpc>
                <a:spcPct val="100000"/>
              </a:lnSpc>
              <a:spcBef>
                <a:spcPts val="600"/>
              </a:spcBef>
              <a:spcAft>
                <a:spcPts val="0"/>
              </a:spcAft>
              <a:buSzPts val="1800"/>
              <a:buChar char="•"/>
              <a:defRPr sz="1800"/>
            </a:lvl8pPr>
            <a:lvl9pPr marL="4114800" lvl="8" indent="-342900" algn="l">
              <a:lnSpc>
                <a:spcPct val="100000"/>
              </a:lnSpc>
              <a:spcBef>
                <a:spcPts val="600"/>
              </a:spcBef>
              <a:spcAft>
                <a:spcPts val="0"/>
              </a:spcAft>
              <a:buSzPts val="1800"/>
              <a:buChar char="•"/>
              <a:defRPr sz="1800"/>
            </a:lvl9pPr>
          </a:lstStyle>
          <a:p>
            <a:endParaRPr/>
          </a:p>
        </p:txBody>
      </p:sp>
      <p:sp>
        <p:nvSpPr>
          <p:cNvPr id="63" name="Google Shape;63;p12"/>
          <p:cNvSpPr txBox="1">
            <a:spLocks noGrp="1"/>
          </p:cNvSpPr>
          <p:nvPr>
            <p:ph type="body" idx="2"/>
          </p:nvPr>
        </p:nvSpPr>
        <p:spPr>
          <a:xfrm>
            <a:off x="4800600" y="2072640"/>
            <a:ext cx="3886200" cy="3718500"/>
          </a:xfrm>
          <a:prstGeom prst="rect">
            <a:avLst/>
          </a:prstGeom>
          <a:noFill/>
          <a:ln>
            <a:noFill/>
          </a:ln>
        </p:spPr>
        <p:txBody>
          <a:bodyPr spcFirstLastPara="1" wrap="square" lIns="0" tIns="0" rIns="0" bIns="0" anchor="t" anchorCtr="0">
            <a:noAutofit/>
          </a:bodyPr>
          <a:lstStyle>
            <a:lvl1pPr marL="457200" marR="0" lvl="0" indent="-406400" algn="l">
              <a:lnSpc>
                <a:spcPct val="100000"/>
              </a:lnSpc>
              <a:spcBef>
                <a:spcPts val="560"/>
              </a:spcBef>
              <a:spcAft>
                <a:spcPts val="0"/>
              </a:spcAft>
              <a:buClr>
                <a:schemeClr val="accent1"/>
              </a:buClr>
              <a:buSzPts val="2800"/>
              <a:buFont typeface="Noto Sans Symbols"/>
              <a:buChar char="▪"/>
              <a:defRPr sz="2800"/>
            </a:lvl1pPr>
            <a:lvl2pPr marL="914400" marR="0" lvl="1" indent="-381000" algn="l">
              <a:lnSpc>
                <a:spcPct val="100000"/>
              </a:lnSpc>
              <a:spcBef>
                <a:spcPts val="480"/>
              </a:spcBef>
              <a:spcAft>
                <a:spcPts val="0"/>
              </a:spcAft>
              <a:buClr>
                <a:schemeClr val="accent2"/>
              </a:buClr>
              <a:buSzPts val="2400"/>
              <a:buFont typeface="Arial"/>
              <a:buChar char="•"/>
              <a:defRPr sz="2400"/>
            </a:lvl2pPr>
            <a:lvl3pPr marL="1371600" marR="0" lvl="2" indent="-355600" algn="l">
              <a:lnSpc>
                <a:spcPct val="100000"/>
              </a:lnSpc>
              <a:spcBef>
                <a:spcPts val="400"/>
              </a:spcBef>
              <a:spcAft>
                <a:spcPts val="0"/>
              </a:spcAft>
              <a:buClr>
                <a:schemeClr val="accent1"/>
              </a:buClr>
              <a:buSzPts val="2000"/>
              <a:buFont typeface="Calibri"/>
              <a:buChar char="–"/>
              <a:defRPr sz="2000"/>
            </a:lvl3pPr>
            <a:lvl4pPr marL="1828800" marR="0" lvl="3" indent="-342900" algn="l">
              <a:lnSpc>
                <a:spcPct val="100000"/>
              </a:lnSpc>
              <a:spcBef>
                <a:spcPts val="360"/>
              </a:spcBef>
              <a:spcAft>
                <a:spcPts val="0"/>
              </a:spcAft>
              <a:buClr>
                <a:schemeClr val="accent2"/>
              </a:buClr>
              <a:buSzPts val="1800"/>
              <a:buFont typeface="Noto Sans Symbols"/>
              <a:buChar char="▪"/>
              <a:defRPr sz="1800"/>
            </a:lvl4pPr>
            <a:lvl5pPr marL="2286000" marR="0" lvl="4" indent="-342900" algn="l">
              <a:lnSpc>
                <a:spcPct val="100000"/>
              </a:lnSpc>
              <a:spcBef>
                <a:spcPts val="360"/>
              </a:spcBef>
              <a:spcAft>
                <a:spcPts val="0"/>
              </a:spcAft>
              <a:buClr>
                <a:schemeClr val="accent1"/>
              </a:buClr>
              <a:buSzPts val="1800"/>
              <a:buFont typeface="Arial"/>
              <a:buChar char="•"/>
              <a:defRPr sz="1800"/>
            </a:lvl5pPr>
            <a:lvl6pPr marL="2743200" lvl="5" indent="-342900" algn="l">
              <a:lnSpc>
                <a:spcPct val="100000"/>
              </a:lnSpc>
              <a:spcBef>
                <a:spcPts val="600"/>
              </a:spcBef>
              <a:spcAft>
                <a:spcPts val="0"/>
              </a:spcAft>
              <a:buSzPts val="1800"/>
              <a:buChar char="•"/>
              <a:defRPr sz="1800"/>
            </a:lvl6pPr>
            <a:lvl7pPr marL="3200400" lvl="6" indent="-342900" algn="l">
              <a:lnSpc>
                <a:spcPct val="100000"/>
              </a:lnSpc>
              <a:spcBef>
                <a:spcPts val="600"/>
              </a:spcBef>
              <a:spcAft>
                <a:spcPts val="0"/>
              </a:spcAft>
              <a:buSzPts val="1800"/>
              <a:buChar char="•"/>
              <a:defRPr sz="1800"/>
            </a:lvl7pPr>
            <a:lvl8pPr marL="3657600" lvl="7" indent="-342900" algn="l">
              <a:lnSpc>
                <a:spcPct val="100000"/>
              </a:lnSpc>
              <a:spcBef>
                <a:spcPts val="600"/>
              </a:spcBef>
              <a:spcAft>
                <a:spcPts val="0"/>
              </a:spcAft>
              <a:buSzPts val="1800"/>
              <a:buChar char="•"/>
              <a:defRPr sz="1800"/>
            </a:lvl8pPr>
            <a:lvl9pPr marL="4114800" lvl="8" indent="-342900" algn="l">
              <a:lnSpc>
                <a:spcPct val="100000"/>
              </a:lnSpc>
              <a:spcBef>
                <a:spcPts val="600"/>
              </a:spcBef>
              <a:spcAft>
                <a:spcPts val="0"/>
              </a:spcAft>
              <a:buSzPts val="1800"/>
              <a:buChar char="•"/>
              <a:defRPr sz="1800"/>
            </a:lvl9pPr>
          </a:lstStyle>
          <a:p>
            <a:endParaRPr/>
          </a:p>
        </p:txBody>
      </p:sp>
      <p:sp>
        <p:nvSpPr>
          <p:cNvPr id="64" name="Google Shape;64;p12"/>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65" name="Google Shape;65;p12"/>
          <p:cNvCxnSpPr/>
          <p:nvPr/>
        </p:nvCxnSpPr>
        <p:spPr>
          <a:xfrm>
            <a:off x="385064" y="1824164"/>
            <a:ext cx="8302800" cy="1500"/>
          </a:xfrm>
          <a:prstGeom prst="straightConnector1">
            <a:avLst/>
          </a:prstGeom>
          <a:noFill/>
          <a:ln w="9525" cap="flat" cmpd="sng">
            <a:solidFill>
              <a:srgbClr val="608F2D"/>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vider Layout">
  <p:cSld name="Divider Layout">
    <p:spTree>
      <p:nvGrpSpPr>
        <p:cNvPr id="1" name="Shape 72"/>
        <p:cNvGrpSpPr/>
        <p:nvPr/>
      </p:nvGrpSpPr>
      <p:grpSpPr>
        <a:xfrm>
          <a:off x="0" y="0"/>
          <a:ext cx="0" cy="0"/>
          <a:chOff x="0" y="0"/>
          <a:chExt cx="0" cy="0"/>
        </a:xfrm>
      </p:grpSpPr>
      <p:sp>
        <p:nvSpPr>
          <p:cNvPr id="73" name="Google Shape;73;p14"/>
          <p:cNvSpPr txBox="1">
            <a:spLocks noGrp="1"/>
          </p:cNvSpPr>
          <p:nvPr>
            <p:ph type="body" idx="1"/>
          </p:nvPr>
        </p:nvSpPr>
        <p:spPr>
          <a:xfrm>
            <a:off x="687388" y="2055812"/>
            <a:ext cx="8224800" cy="37941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14325" algn="l">
              <a:lnSpc>
                <a:spcPct val="100000"/>
              </a:lnSpc>
              <a:spcBef>
                <a:spcPts val="600"/>
              </a:spcBef>
              <a:spcAft>
                <a:spcPts val="0"/>
              </a:spcAft>
              <a:buSzPts val="1350"/>
              <a:buChar char="o"/>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74" name="Google Shape;74;p14"/>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5" name="Google Shape;75;p14"/>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5"/>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p15"/>
          <p:cNvSpPr txBox="1">
            <a:spLocks noGrp="1"/>
          </p:cNvSpPr>
          <p:nvPr>
            <p:ph type="body" idx="1"/>
          </p:nvPr>
        </p:nvSpPr>
        <p:spPr>
          <a:xfrm>
            <a:off x="687388" y="5734975"/>
            <a:ext cx="8224800" cy="153900"/>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0"/>
              </a:spcBef>
              <a:spcAft>
                <a:spcPts val="0"/>
              </a:spcAft>
              <a:buSzPts val="1000"/>
              <a:buNone/>
              <a:defRPr sz="1000"/>
            </a:lvl1pPr>
            <a:lvl2pPr marL="914400" lvl="1" indent="-228600" algn="r">
              <a:lnSpc>
                <a:spcPct val="100000"/>
              </a:lnSpc>
              <a:spcBef>
                <a:spcPts val="0"/>
              </a:spcBef>
              <a:spcAft>
                <a:spcPts val="0"/>
              </a:spcAft>
              <a:buSzPts val="1400"/>
              <a:buNone/>
              <a:defRPr sz="1400"/>
            </a:lvl2pPr>
            <a:lvl3pPr marL="1371600" lvl="2" indent="-228600" algn="r">
              <a:lnSpc>
                <a:spcPct val="100000"/>
              </a:lnSpc>
              <a:spcBef>
                <a:spcPts val="0"/>
              </a:spcBef>
              <a:spcAft>
                <a:spcPts val="0"/>
              </a:spcAft>
              <a:buSzPts val="1400"/>
              <a:buNone/>
              <a:defRPr sz="1400"/>
            </a:lvl3pPr>
            <a:lvl4pPr marL="1828800" lvl="3" indent="-228600" algn="r">
              <a:lnSpc>
                <a:spcPct val="100000"/>
              </a:lnSpc>
              <a:spcBef>
                <a:spcPts val="0"/>
              </a:spcBef>
              <a:spcAft>
                <a:spcPts val="0"/>
              </a:spcAft>
              <a:buSzPts val="1050"/>
              <a:buNone/>
              <a:defRPr sz="1400"/>
            </a:lvl4pPr>
            <a:lvl5pPr marL="2286000" lvl="4" indent="-228600" algn="r">
              <a:lnSpc>
                <a:spcPct val="100000"/>
              </a:lnSpc>
              <a:spcBef>
                <a:spcPts val="0"/>
              </a:spcBef>
              <a:spcAft>
                <a:spcPts val="0"/>
              </a:spcAft>
              <a:buSzPts val="1400"/>
              <a:buNone/>
              <a:defRPr sz="1400"/>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683811" y="905710"/>
            <a:ext cx="8228400" cy="1785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5328340" y="6567844"/>
            <a:ext cx="3583800" cy="123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83" name="Google Shape;83;p16"/>
          <p:cNvSpPr txBox="1">
            <a:spLocks noGrp="1"/>
          </p:cNvSpPr>
          <p:nvPr>
            <p:ph type="body" idx="1"/>
          </p:nvPr>
        </p:nvSpPr>
        <p:spPr>
          <a:xfrm>
            <a:off x="687388" y="2938998"/>
            <a:ext cx="8224800" cy="2486700"/>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solidFill>
                  <a:srgbClr val="BFBFBF"/>
                </a:solidFill>
              </a:defRPr>
            </a:lvl1pPr>
            <a:lvl2pPr marL="914400" lvl="1" indent="-381000" algn="l">
              <a:lnSpc>
                <a:spcPct val="100000"/>
              </a:lnSpc>
              <a:spcBef>
                <a:spcPts val="600"/>
              </a:spcBef>
              <a:spcAft>
                <a:spcPts val="0"/>
              </a:spcAft>
              <a:buSzPts val="2400"/>
              <a:buChar char="•"/>
              <a:defRPr sz="2400">
                <a:solidFill>
                  <a:schemeClr val="lt1"/>
                </a:solidFill>
              </a:defRPr>
            </a:lvl2pPr>
            <a:lvl3pPr marL="1371600" lvl="2" indent="-355600" algn="l">
              <a:lnSpc>
                <a:spcPct val="100000"/>
              </a:lnSpc>
              <a:spcBef>
                <a:spcPts val="600"/>
              </a:spcBef>
              <a:spcAft>
                <a:spcPts val="0"/>
              </a:spcAft>
              <a:buSzPts val="2000"/>
              <a:buChar char="–"/>
              <a:defRPr sz="2000">
                <a:solidFill>
                  <a:schemeClr val="lt1"/>
                </a:solidFill>
              </a:defRPr>
            </a:lvl3pPr>
            <a:lvl4pPr marL="1828800" lvl="3" indent="-304800" algn="l">
              <a:lnSpc>
                <a:spcPct val="100000"/>
              </a:lnSpc>
              <a:spcBef>
                <a:spcPts val="600"/>
              </a:spcBef>
              <a:spcAft>
                <a:spcPts val="0"/>
              </a:spcAft>
              <a:buSzPts val="1200"/>
              <a:buChar char="o"/>
              <a:defRPr sz="1600">
                <a:solidFill>
                  <a:schemeClr val="lt1"/>
                </a:solidFill>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84" name="Google Shape;84;p16"/>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000"/>
              <a:buFont typeface="Arial"/>
              <a:buNone/>
              <a:defRPr sz="13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Bulleted Text">
  <p:cSld name="1_Bulleted Text">
    <p:spTree>
      <p:nvGrpSpPr>
        <p:cNvPr id="1" name="Shape 85"/>
        <p:cNvGrpSpPr/>
        <p:nvPr/>
      </p:nvGrpSpPr>
      <p:grpSpPr>
        <a:xfrm>
          <a:off x="0" y="0"/>
          <a:ext cx="0" cy="0"/>
          <a:chOff x="0" y="0"/>
          <a:chExt cx="0" cy="0"/>
        </a:xfrm>
      </p:grpSpPr>
      <p:sp>
        <p:nvSpPr>
          <p:cNvPr id="86" name="Google Shape;86;p17"/>
          <p:cNvSpPr txBox="1">
            <a:spLocks noGrp="1"/>
          </p:cNvSpPr>
          <p:nvPr>
            <p:ph type="body" idx="1"/>
          </p:nvPr>
        </p:nvSpPr>
        <p:spPr>
          <a:xfrm>
            <a:off x="687526" y="2055813"/>
            <a:ext cx="8224800" cy="3852000"/>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solidFill>
                  <a:srgbClr val="17365D"/>
                </a:solidFill>
                <a:latin typeface="Arial"/>
                <a:ea typeface="Arial"/>
                <a:cs typeface="Arial"/>
                <a:sym typeface="Arial"/>
              </a:defRPr>
            </a:lvl1pPr>
            <a:lvl2pPr marL="914400" lvl="1" indent="-342900" algn="l">
              <a:lnSpc>
                <a:spcPct val="100000"/>
              </a:lnSpc>
              <a:spcBef>
                <a:spcPts val="600"/>
              </a:spcBef>
              <a:spcAft>
                <a:spcPts val="0"/>
              </a:spcAft>
              <a:buSzPts val="1800"/>
              <a:buChar char="•"/>
              <a:defRPr sz="1800">
                <a:solidFill>
                  <a:srgbClr val="17365D"/>
                </a:solidFill>
                <a:latin typeface="Arial"/>
                <a:ea typeface="Arial"/>
                <a:cs typeface="Arial"/>
                <a:sym typeface="Arial"/>
              </a:defRPr>
            </a:lvl2pPr>
            <a:lvl3pPr marL="1371600" lvl="2"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3pPr>
            <a:lvl4pPr marL="1828800" lvl="3" indent="-295275" algn="l">
              <a:lnSpc>
                <a:spcPct val="100000"/>
              </a:lnSpc>
              <a:spcBef>
                <a:spcPts val="600"/>
              </a:spcBef>
              <a:spcAft>
                <a:spcPts val="0"/>
              </a:spcAft>
              <a:buSzPts val="1050"/>
              <a:buChar char="o"/>
              <a:defRPr sz="1400">
                <a:solidFill>
                  <a:srgbClr val="17365D"/>
                </a:solidFill>
                <a:latin typeface="Arial"/>
                <a:ea typeface="Arial"/>
                <a:cs typeface="Arial"/>
                <a:sym typeface="Arial"/>
              </a:defRPr>
            </a:lvl4pPr>
            <a:lvl5pPr marL="2286000" lvl="4"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9pPr>
          </a:lstStyle>
          <a:p>
            <a:endParaRPr/>
          </a:p>
        </p:txBody>
      </p:sp>
      <p:sp>
        <p:nvSpPr>
          <p:cNvPr id="87" name="Google Shape;87;p17"/>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7"/>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ulleted Text">
  <p:cSld name="Bulleted Text">
    <p:spTree>
      <p:nvGrpSpPr>
        <p:cNvPr id="1" name="Shape 89"/>
        <p:cNvGrpSpPr/>
        <p:nvPr/>
      </p:nvGrpSpPr>
      <p:grpSpPr>
        <a:xfrm>
          <a:off x="0" y="0"/>
          <a:ext cx="0" cy="0"/>
          <a:chOff x="0" y="0"/>
          <a:chExt cx="0" cy="0"/>
        </a:xfrm>
      </p:grpSpPr>
      <p:sp>
        <p:nvSpPr>
          <p:cNvPr id="90" name="Google Shape;90;p18"/>
          <p:cNvSpPr txBox="1">
            <a:spLocks noGrp="1"/>
          </p:cNvSpPr>
          <p:nvPr>
            <p:ph type="body" idx="1"/>
          </p:nvPr>
        </p:nvSpPr>
        <p:spPr>
          <a:xfrm>
            <a:off x="687526" y="2055813"/>
            <a:ext cx="8224800" cy="3852000"/>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solidFill>
                  <a:srgbClr val="17365D"/>
                </a:solidFill>
                <a:latin typeface="Arial"/>
                <a:ea typeface="Arial"/>
                <a:cs typeface="Arial"/>
                <a:sym typeface="Arial"/>
              </a:defRPr>
            </a:lvl1pPr>
            <a:lvl2pPr marL="914400" lvl="1" indent="-342900" algn="l">
              <a:lnSpc>
                <a:spcPct val="100000"/>
              </a:lnSpc>
              <a:spcBef>
                <a:spcPts val="600"/>
              </a:spcBef>
              <a:spcAft>
                <a:spcPts val="0"/>
              </a:spcAft>
              <a:buSzPts val="1800"/>
              <a:buChar char="•"/>
              <a:defRPr sz="1800">
                <a:solidFill>
                  <a:srgbClr val="17365D"/>
                </a:solidFill>
                <a:latin typeface="Arial"/>
                <a:ea typeface="Arial"/>
                <a:cs typeface="Arial"/>
                <a:sym typeface="Arial"/>
              </a:defRPr>
            </a:lvl2pPr>
            <a:lvl3pPr marL="1371600" lvl="2"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3pPr>
            <a:lvl4pPr marL="1828800" lvl="3" indent="-295275" algn="l">
              <a:lnSpc>
                <a:spcPct val="100000"/>
              </a:lnSpc>
              <a:spcBef>
                <a:spcPts val="600"/>
              </a:spcBef>
              <a:spcAft>
                <a:spcPts val="0"/>
              </a:spcAft>
              <a:buSzPts val="1050"/>
              <a:buChar char="o"/>
              <a:defRPr sz="1400">
                <a:solidFill>
                  <a:srgbClr val="17365D"/>
                </a:solidFill>
                <a:latin typeface="Arial"/>
                <a:ea typeface="Arial"/>
                <a:cs typeface="Arial"/>
                <a:sym typeface="Arial"/>
              </a:defRPr>
            </a:lvl4pPr>
            <a:lvl5pPr marL="2286000" lvl="4"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9pPr>
          </a:lstStyle>
          <a:p>
            <a:endParaRPr/>
          </a:p>
        </p:txBody>
      </p:sp>
      <p:sp>
        <p:nvSpPr>
          <p:cNvPr id="91" name="Google Shape;91;p18"/>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8"/>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9"/>
          <p:cNvSpPr txBox="1">
            <a:spLocks noGrp="1"/>
          </p:cNvSpPr>
          <p:nvPr>
            <p:ph type="body" idx="1"/>
          </p:nvPr>
        </p:nvSpPr>
        <p:spPr>
          <a:xfrm>
            <a:off x="687388" y="2055812"/>
            <a:ext cx="8224800" cy="37941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14325" algn="l">
              <a:lnSpc>
                <a:spcPct val="100000"/>
              </a:lnSpc>
              <a:spcBef>
                <a:spcPts val="600"/>
              </a:spcBef>
              <a:spcAft>
                <a:spcPts val="0"/>
              </a:spcAft>
              <a:buSzPts val="1350"/>
              <a:buChar char="o"/>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96" name="Google Shape;96;p19"/>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97" name="Google Shape;97;p19" descr="RTI Arkansas Logo.png"/>
          <p:cNvPicPr preferRelativeResize="0"/>
          <p:nvPr/>
        </p:nvPicPr>
        <p:blipFill rotWithShape="1">
          <a:blip r:embed="rId2">
            <a:alphaModFix/>
          </a:blip>
          <a:srcRect/>
          <a:stretch/>
        </p:blipFill>
        <p:spPr>
          <a:xfrm>
            <a:off x="6915748" y="466587"/>
            <a:ext cx="2025052" cy="37394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_Bulleted Text">
  <p:cSld name="4_Bulleted Text">
    <p:spTree>
      <p:nvGrpSpPr>
        <p:cNvPr id="1" name="Shape 98"/>
        <p:cNvGrpSpPr/>
        <p:nvPr/>
      </p:nvGrpSpPr>
      <p:grpSpPr>
        <a:xfrm>
          <a:off x="0" y="0"/>
          <a:ext cx="0" cy="0"/>
          <a:chOff x="0" y="0"/>
          <a:chExt cx="0" cy="0"/>
        </a:xfrm>
      </p:grpSpPr>
      <p:sp>
        <p:nvSpPr>
          <p:cNvPr id="99" name="Google Shape;99;p20"/>
          <p:cNvSpPr txBox="1">
            <a:spLocks noGrp="1"/>
          </p:cNvSpPr>
          <p:nvPr>
            <p:ph type="body" idx="1"/>
          </p:nvPr>
        </p:nvSpPr>
        <p:spPr>
          <a:xfrm>
            <a:off x="687526" y="2055813"/>
            <a:ext cx="8224800" cy="3852000"/>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solidFill>
                  <a:srgbClr val="17365D"/>
                </a:solidFill>
                <a:latin typeface="Arial"/>
                <a:ea typeface="Arial"/>
                <a:cs typeface="Arial"/>
                <a:sym typeface="Arial"/>
              </a:defRPr>
            </a:lvl1pPr>
            <a:lvl2pPr marL="914400" lvl="1" indent="-342900" algn="l">
              <a:lnSpc>
                <a:spcPct val="100000"/>
              </a:lnSpc>
              <a:spcBef>
                <a:spcPts val="600"/>
              </a:spcBef>
              <a:spcAft>
                <a:spcPts val="0"/>
              </a:spcAft>
              <a:buSzPts val="1800"/>
              <a:buChar char="•"/>
              <a:defRPr sz="1800">
                <a:solidFill>
                  <a:srgbClr val="17365D"/>
                </a:solidFill>
                <a:latin typeface="Arial"/>
                <a:ea typeface="Arial"/>
                <a:cs typeface="Arial"/>
                <a:sym typeface="Arial"/>
              </a:defRPr>
            </a:lvl2pPr>
            <a:lvl3pPr marL="1371600" lvl="2"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3pPr>
            <a:lvl4pPr marL="1828800" lvl="3" indent="-295275" algn="l">
              <a:lnSpc>
                <a:spcPct val="100000"/>
              </a:lnSpc>
              <a:spcBef>
                <a:spcPts val="600"/>
              </a:spcBef>
              <a:spcAft>
                <a:spcPts val="0"/>
              </a:spcAft>
              <a:buSzPts val="1050"/>
              <a:buChar char="o"/>
              <a:defRPr sz="1400">
                <a:solidFill>
                  <a:srgbClr val="17365D"/>
                </a:solidFill>
                <a:latin typeface="Arial"/>
                <a:ea typeface="Arial"/>
                <a:cs typeface="Arial"/>
                <a:sym typeface="Arial"/>
              </a:defRPr>
            </a:lvl4pPr>
            <a:lvl5pPr marL="2286000" lvl="4"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9pPr>
          </a:lstStyle>
          <a:p>
            <a:endParaRPr/>
          </a:p>
        </p:txBody>
      </p:sp>
      <p:sp>
        <p:nvSpPr>
          <p:cNvPr id="100" name="Google Shape;100;p20"/>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0"/>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1"/>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ulleted Text">
  <p:cSld name="Bulleted Text">
    <p:spTree>
      <p:nvGrpSpPr>
        <p:cNvPr id="1" name="Shape 18"/>
        <p:cNvGrpSpPr/>
        <p:nvPr/>
      </p:nvGrpSpPr>
      <p:grpSpPr>
        <a:xfrm>
          <a:off x="0" y="0"/>
          <a:ext cx="0" cy="0"/>
          <a:chOff x="0" y="0"/>
          <a:chExt cx="0" cy="0"/>
        </a:xfrm>
      </p:grpSpPr>
      <p:sp>
        <p:nvSpPr>
          <p:cNvPr id="19" name="Google Shape;19;p3"/>
          <p:cNvSpPr txBox="1">
            <a:spLocks noGrp="1"/>
          </p:cNvSpPr>
          <p:nvPr>
            <p:ph type="body" idx="1"/>
          </p:nvPr>
        </p:nvSpPr>
        <p:spPr>
          <a:xfrm>
            <a:off x="687526" y="2055813"/>
            <a:ext cx="8224800" cy="3852000"/>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solidFill>
                  <a:srgbClr val="17365D"/>
                </a:solidFill>
                <a:latin typeface="Arial"/>
                <a:ea typeface="Arial"/>
                <a:cs typeface="Arial"/>
                <a:sym typeface="Arial"/>
              </a:defRPr>
            </a:lvl1pPr>
            <a:lvl2pPr marL="914400" lvl="1" indent="-342900" algn="l">
              <a:lnSpc>
                <a:spcPct val="100000"/>
              </a:lnSpc>
              <a:spcBef>
                <a:spcPts val="600"/>
              </a:spcBef>
              <a:spcAft>
                <a:spcPts val="0"/>
              </a:spcAft>
              <a:buSzPts val="1800"/>
              <a:buChar char="•"/>
              <a:defRPr sz="1800">
                <a:solidFill>
                  <a:srgbClr val="17365D"/>
                </a:solidFill>
                <a:latin typeface="Arial"/>
                <a:ea typeface="Arial"/>
                <a:cs typeface="Arial"/>
                <a:sym typeface="Arial"/>
              </a:defRPr>
            </a:lvl2pPr>
            <a:lvl3pPr marL="1371600" lvl="2"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3pPr>
            <a:lvl4pPr marL="1828800" lvl="3" indent="-295275" algn="l">
              <a:lnSpc>
                <a:spcPct val="100000"/>
              </a:lnSpc>
              <a:spcBef>
                <a:spcPts val="600"/>
              </a:spcBef>
              <a:spcAft>
                <a:spcPts val="0"/>
              </a:spcAft>
              <a:buSzPts val="1050"/>
              <a:buChar char="o"/>
              <a:defRPr sz="1400">
                <a:solidFill>
                  <a:srgbClr val="17365D"/>
                </a:solidFill>
                <a:latin typeface="Arial"/>
                <a:ea typeface="Arial"/>
                <a:cs typeface="Arial"/>
                <a:sym typeface="Arial"/>
              </a:defRPr>
            </a:lvl4pPr>
            <a:lvl5pPr marL="2286000" lvl="4"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9pPr>
          </a:lstStyle>
          <a:p>
            <a:endParaRPr/>
          </a:p>
        </p:txBody>
      </p:sp>
      <p:sp>
        <p:nvSpPr>
          <p:cNvPr id="20" name="Google Shape;20;p3"/>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lumn Bulleted Text">
  <p:cSld name="Two Column Bulleted Text">
    <p:spTree>
      <p:nvGrpSpPr>
        <p:cNvPr id="1" name="Shape 105"/>
        <p:cNvGrpSpPr/>
        <p:nvPr/>
      </p:nvGrpSpPr>
      <p:grpSpPr>
        <a:xfrm>
          <a:off x="0" y="0"/>
          <a:ext cx="0" cy="0"/>
          <a:chOff x="0" y="0"/>
          <a:chExt cx="0" cy="0"/>
        </a:xfrm>
      </p:grpSpPr>
      <p:sp>
        <p:nvSpPr>
          <p:cNvPr id="106" name="Google Shape;106;p22"/>
          <p:cNvSpPr txBox="1">
            <a:spLocks noGrp="1"/>
          </p:cNvSpPr>
          <p:nvPr>
            <p:ph type="body" idx="1"/>
          </p:nvPr>
        </p:nvSpPr>
        <p:spPr>
          <a:xfrm>
            <a:off x="687526" y="2055813"/>
            <a:ext cx="3972600" cy="3852000"/>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solidFill>
                  <a:srgbClr val="17365D"/>
                </a:solidFill>
                <a:latin typeface="Arial"/>
                <a:ea typeface="Arial"/>
                <a:cs typeface="Arial"/>
                <a:sym typeface="Arial"/>
              </a:defRPr>
            </a:lvl1pPr>
            <a:lvl2pPr marL="914400" lvl="1" indent="-342900" algn="l">
              <a:lnSpc>
                <a:spcPct val="100000"/>
              </a:lnSpc>
              <a:spcBef>
                <a:spcPts val="600"/>
              </a:spcBef>
              <a:spcAft>
                <a:spcPts val="0"/>
              </a:spcAft>
              <a:buSzPts val="1800"/>
              <a:buChar char="•"/>
              <a:defRPr sz="1800">
                <a:solidFill>
                  <a:srgbClr val="17365D"/>
                </a:solidFill>
                <a:latin typeface="Arial"/>
                <a:ea typeface="Arial"/>
                <a:cs typeface="Arial"/>
                <a:sym typeface="Arial"/>
              </a:defRPr>
            </a:lvl2pPr>
            <a:lvl3pPr marL="1371600" lvl="2"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3pPr>
            <a:lvl4pPr marL="1828800" lvl="3" indent="-295275" algn="l">
              <a:lnSpc>
                <a:spcPct val="100000"/>
              </a:lnSpc>
              <a:spcBef>
                <a:spcPts val="600"/>
              </a:spcBef>
              <a:spcAft>
                <a:spcPts val="0"/>
              </a:spcAft>
              <a:buSzPts val="1050"/>
              <a:buChar char="o"/>
              <a:defRPr sz="1400">
                <a:solidFill>
                  <a:srgbClr val="17365D"/>
                </a:solidFill>
                <a:latin typeface="Arial"/>
                <a:ea typeface="Arial"/>
                <a:cs typeface="Arial"/>
                <a:sym typeface="Arial"/>
              </a:defRPr>
            </a:lvl4pPr>
            <a:lvl5pPr marL="2286000" lvl="4"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9pPr>
          </a:lstStyle>
          <a:p>
            <a:endParaRPr/>
          </a:p>
        </p:txBody>
      </p:sp>
      <p:sp>
        <p:nvSpPr>
          <p:cNvPr id="107" name="Google Shape;107;p22"/>
          <p:cNvSpPr txBox="1">
            <a:spLocks noGrp="1"/>
          </p:cNvSpPr>
          <p:nvPr>
            <p:ph type="body" idx="2"/>
          </p:nvPr>
        </p:nvSpPr>
        <p:spPr>
          <a:xfrm>
            <a:off x="4939596" y="2055813"/>
            <a:ext cx="3972600" cy="3852000"/>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solidFill>
                  <a:srgbClr val="17365D"/>
                </a:solidFill>
                <a:latin typeface="Arial"/>
                <a:ea typeface="Arial"/>
                <a:cs typeface="Arial"/>
                <a:sym typeface="Arial"/>
              </a:defRPr>
            </a:lvl1pPr>
            <a:lvl2pPr marL="914400" lvl="1" indent="-342900" algn="l">
              <a:lnSpc>
                <a:spcPct val="100000"/>
              </a:lnSpc>
              <a:spcBef>
                <a:spcPts val="600"/>
              </a:spcBef>
              <a:spcAft>
                <a:spcPts val="0"/>
              </a:spcAft>
              <a:buSzPts val="1800"/>
              <a:buChar char="•"/>
              <a:defRPr sz="1800">
                <a:solidFill>
                  <a:srgbClr val="17365D"/>
                </a:solidFill>
                <a:latin typeface="Arial"/>
                <a:ea typeface="Arial"/>
                <a:cs typeface="Arial"/>
                <a:sym typeface="Arial"/>
              </a:defRPr>
            </a:lvl2pPr>
            <a:lvl3pPr marL="1371600" lvl="2"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3pPr>
            <a:lvl4pPr marL="1828800" lvl="3" indent="-295275" algn="l">
              <a:lnSpc>
                <a:spcPct val="100000"/>
              </a:lnSpc>
              <a:spcBef>
                <a:spcPts val="600"/>
              </a:spcBef>
              <a:spcAft>
                <a:spcPts val="0"/>
              </a:spcAft>
              <a:buSzPts val="1050"/>
              <a:buChar char="o"/>
              <a:defRPr sz="1400">
                <a:solidFill>
                  <a:srgbClr val="17365D"/>
                </a:solidFill>
                <a:latin typeface="Arial"/>
                <a:ea typeface="Arial"/>
                <a:cs typeface="Arial"/>
                <a:sym typeface="Arial"/>
              </a:defRPr>
            </a:lvl4pPr>
            <a:lvl5pPr marL="2286000" lvl="4"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9pPr>
          </a:lstStyle>
          <a:p>
            <a:endParaRPr/>
          </a:p>
        </p:txBody>
      </p:sp>
      <p:sp>
        <p:nvSpPr>
          <p:cNvPr id="108" name="Google Shape;108;p22"/>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22"/>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9_Bulleted Text">
  <p:cSld name="9_Bulleted Text">
    <p:spTree>
      <p:nvGrpSpPr>
        <p:cNvPr id="1" name="Shape 110"/>
        <p:cNvGrpSpPr/>
        <p:nvPr/>
      </p:nvGrpSpPr>
      <p:grpSpPr>
        <a:xfrm>
          <a:off x="0" y="0"/>
          <a:ext cx="0" cy="0"/>
          <a:chOff x="0" y="0"/>
          <a:chExt cx="0" cy="0"/>
        </a:xfrm>
      </p:grpSpPr>
      <p:sp>
        <p:nvSpPr>
          <p:cNvPr id="111" name="Google Shape;111;p23"/>
          <p:cNvSpPr txBox="1">
            <a:spLocks noGrp="1"/>
          </p:cNvSpPr>
          <p:nvPr>
            <p:ph type="body" idx="1"/>
          </p:nvPr>
        </p:nvSpPr>
        <p:spPr>
          <a:xfrm>
            <a:off x="687526" y="2055813"/>
            <a:ext cx="8224800" cy="3852000"/>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solidFill>
                  <a:srgbClr val="17365D"/>
                </a:solidFill>
                <a:latin typeface="Arial"/>
                <a:ea typeface="Arial"/>
                <a:cs typeface="Arial"/>
                <a:sym typeface="Arial"/>
              </a:defRPr>
            </a:lvl1pPr>
            <a:lvl2pPr marL="914400" lvl="1" indent="-342900" algn="l">
              <a:lnSpc>
                <a:spcPct val="100000"/>
              </a:lnSpc>
              <a:spcBef>
                <a:spcPts val="600"/>
              </a:spcBef>
              <a:spcAft>
                <a:spcPts val="0"/>
              </a:spcAft>
              <a:buSzPts val="1800"/>
              <a:buChar char="•"/>
              <a:defRPr sz="1800">
                <a:solidFill>
                  <a:srgbClr val="17365D"/>
                </a:solidFill>
                <a:latin typeface="Arial"/>
                <a:ea typeface="Arial"/>
                <a:cs typeface="Arial"/>
                <a:sym typeface="Arial"/>
              </a:defRPr>
            </a:lvl2pPr>
            <a:lvl3pPr marL="1371600" lvl="2"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3pPr>
            <a:lvl4pPr marL="1828800" lvl="3" indent="-295275" algn="l">
              <a:lnSpc>
                <a:spcPct val="100000"/>
              </a:lnSpc>
              <a:spcBef>
                <a:spcPts val="600"/>
              </a:spcBef>
              <a:spcAft>
                <a:spcPts val="0"/>
              </a:spcAft>
              <a:buSzPts val="1050"/>
              <a:buChar char="o"/>
              <a:defRPr sz="1400">
                <a:solidFill>
                  <a:srgbClr val="17365D"/>
                </a:solidFill>
                <a:latin typeface="Arial"/>
                <a:ea typeface="Arial"/>
                <a:cs typeface="Arial"/>
                <a:sym typeface="Arial"/>
              </a:defRPr>
            </a:lvl4pPr>
            <a:lvl5pPr marL="2286000" lvl="4"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9pPr>
          </a:lstStyle>
          <a:p>
            <a:endParaRPr/>
          </a:p>
        </p:txBody>
      </p:sp>
      <p:sp>
        <p:nvSpPr>
          <p:cNvPr id="112" name="Google Shape;112;p23"/>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3"/>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ext no bullets">
  <p:cSld name="Text no bullets">
    <p:spTree>
      <p:nvGrpSpPr>
        <p:cNvPr id="1" name="Shape 114"/>
        <p:cNvGrpSpPr/>
        <p:nvPr/>
      </p:nvGrpSpPr>
      <p:grpSpPr>
        <a:xfrm>
          <a:off x="0" y="0"/>
          <a:ext cx="0" cy="0"/>
          <a:chOff x="0" y="0"/>
          <a:chExt cx="0" cy="0"/>
        </a:xfrm>
      </p:grpSpPr>
      <p:sp>
        <p:nvSpPr>
          <p:cNvPr id="115" name="Google Shape;115;p24"/>
          <p:cNvSpPr txBox="1">
            <a:spLocks noGrp="1"/>
          </p:cNvSpPr>
          <p:nvPr>
            <p:ph type="body" idx="1"/>
          </p:nvPr>
        </p:nvSpPr>
        <p:spPr>
          <a:xfrm>
            <a:off x="687388" y="2055813"/>
            <a:ext cx="8224800" cy="3732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SzPts val="2400"/>
              <a:buNone/>
              <a:defRPr>
                <a:solidFill>
                  <a:srgbClr val="17365D"/>
                </a:solidFill>
                <a:latin typeface="Arial"/>
                <a:ea typeface="Arial"/>
                <a:cs typeface="Arial"/>
                <a:sym typeface="Arial"/>
              </a:defRPr>
            </a:lvl1pPr>
            <a:lvl2pPr marL="914400" lvl="1" indent="-342900" algn="l">
              <a:lnSpc>
                <a:spcPct val="100000"/>
              </a:lnSpc>
              <a:spcBef>
                <a:spcPts val="600"/>
              </a:spcBef>
              <a:spcAft>
                <a:spcPts val="0"/>
              </a:spcAft>
              <a:buSzPts val="1800"/>
              <a:buFont typeface="Arial"/>
              <a:buChar char="•"/>
              <a:defRPr>
                <a:solidFill>
                  <a:srgbClr val="17365D"/>
                </a:solidFill>
                <a:latin typeface="Arial"/>
                <a:ea typeface="Arial"/>
                <a:cs typeface="Arial"/>
                <a:sym typeface="Arial"/>
              </a:defRPr>
            </a:lvl2pPr>
            <a:lvl3pPr marL="1371600" lvl="2" indent="-317500" algn="l">
              <a:lnSpc>
                <a:spcPct val="100000"/>
              </a:lnSpc>
              <a:spcBef>
                <a:spcPts val="600"/>
              </a:spcBef>
              <a:spcAft>
                <a:spcPts val="0"/>
              </a:spcAft>
              <a:buSzPts val="1400"/>
              <a:buChar char="–"/>
              <a:defRPr>
                <a:solidFill>
                  <a:srgbClr val="17365D"/>
                </a:solidFill>
                <a:latin typeface="Arial"/>
                <a:ea typeface="Arial"/>
                <a:cs typeface="Arial"/>
                <a:sym typeface="Arial"/>
              </a:defRPr>
            </a:lvl3pPr>
            <a:lvl4pPr marL="1828800" lvl="3" indent="-295275" algn="l">
              <a:lnSpc>
                <a:spcPct val="100000"/>
              </a:lnSpc>
              <a:spcBef>
                <a:spcPts val="600"/>
              </a:spcBef>
              <a:spcAft>
                <a:spcPts val="0"/>
              </a:spcAft>
              <a:buSzPts val="1050"/>
              <a:buChar char="o"/>
              <a:defRPr>
                <a:solidFill>
                  <a:srgbClr val="17365D"/>
                </a:solidFill>
                <a:latin typeface="Arial"/>
                <a:ea typeface="Arial"/>
                <a:cs typeface="Arial"/>
                <a:sym typeface="Arial"/>
              </a:defRPr>
            </a:lvl4pPr>
            <a:lvl5pPr marL="2286000" lvl="4" indent="-317500" algn="l">
              <a:lnSpc>
                <a:spcPct val="100000"/>
              </a:lnSpc>
              <a:spcBef>
                <a:spcPts val="600"/>
              </a:spcBef>
              <a:spcAft>
                <a:spcPts val="0"/>
              </a:spcAft>
              <a:buSzPts val="1400"/>
              <a:buChar char="»"/>
              <a:defRPr>
                <a:solidFill>
                  <a:srgbClr val="17365D"/>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a:solidFill>
                  <a:srgbClr val="17365D"/>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a:solidFill>
                  <a:srgbClr val="17365D"/>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a:solidFill>
                  <a:srgbClr val="17365D"/>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a:solidFill>
                  <a:srgbClr val="17365D"/>
                </a:solidFill>
                <a:latin typeface="Arial"/>
                <a:ea typeface="Arial"/>
                <a:cs typeface="Arial"/>
                <a:sym typeface="Arial"/>
              </a:defRPr>
            </a:lvl9pPr>
          </a:lstStyle>
          <a:p>
            <a:endParaRPr/>
          </a:p>
        </p:txBody>
      </p:sp>
      <p:sp>
        <p:nvSpPr>
          <p:cNvPr id="116" name="Google Shape;116;p24"/>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24"/>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118"/>
        <p:cNvGrpSpPr/>
        <p:nvPr/>
      </p:nvGrpSpPr>
      <p:grpSpPr>
        <a:xfrm>
          <a:off x="0" y="0"/>
          <a:ext cx="0" cy="0"/>
          <a:chOff x="0" y="0"/>
          <a:chExt cx="0" cy="0"/>
        </a:xfrm>
      </p:grpSpPr>
      <p:sp>
        <p:nvSpPr>
          <p:cNvPr id="119" name="Google Shape;119;p2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20" name="Google Shape;120;p2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21" name="Google Shape;121;p25"/>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Divider Layout" type="obj">
  <p:cSld name="OBJECT">
    <p:spTree>
      <p:nvGrpSpPr>
        <p:cNvPr id="1" name="Shape 128"/>
        <p:cNvGrpSpPr/>
        <p:nvPr/>
      </p:nvGrpSpPr>
      <p:grpSpPr>
        <a:xfrm>
          <a:off x="0" y="0"/>
          <a:ext cx="0" cy="0"/>
          <a:chOff x="0" y="0"/>
          <a:chExt cx="0" cy="0"/>
        </a:xfrm>
      </p:grpSpPr>
      <p:sp>
        <p:nvSpPr>
          <p:cNvPr id="129" name="Google Shape;129;p27"/>
          <p:cNvSpPr txBox="1">
            <a:spLocks noGrp="1"/>
          </p:cNvSpPr>
          <p:nvPr>
            <p:ph type="title"/>
          </p:nvPr>
        </p:nvSpPr>
        <p:spPr>
          <a:xfrm>
            <a:off x="687388" y="3709988"/>
            <a:ext cx="8229600" cy="769500"/>
          </a:xfrm>
          <a:prstGeom prst="rect">
            <a:avLst/>
          </a:prstGeom>
          <a:noFill/>
          <a:ln>
            <a:noFill/>
          </a:ln>
        </p:spPr>
        <p:txBody>
          <a:bodyPr spcFirstLastPara="1" wrap="square" lIns="0" tIns="45700" rIns="0" bIns="45700" anchor="b" anchorCtr="0">
            <a:noAutofit/>
          </a:bodyPr>
          <a:lstStyle>
            <a:lvl1pPr lvl="0" algn="l">
              <a:lnSpc>
                <a:spcPct val="100000"/>
              </a:lnSpc>
              <a:spcBef>
                <a:spcPts val="0"/>
              </a:spcBef>
              <a:spcAft>
                <a:spcPts val="0"/>
              </a:spcAft>
              <a:buClr>
                <a:schemeClr val="lt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27"/>
          <p:cNvSpPr txBox="1">
            <a:spLocks noGrp="1"/>
          </p:cNvSpPr>
          <p:nvPr>
            <p:ph type="body" idx="1"/>
          </p:nvPr>
        </p:nvSpPr>
        <p:spPr>
          <a:xfrm>
            <a:off x="687388" y="4529139"/>
            <a:ext cx="8229600" cy="1389000"/>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360"/>
              </a:spcBef>
              <a:spcAft>
                <a:spcPts val="0"/>
              </a:spcAft>
              <a:buClr>
                <a:srgbClr val="BFBFBF"/>
              </a:buClr>
              <a:buSzPts val="1800"/>
              <a:buNone/>
              <a:defRPr/>
            </a:lvl1pPr>
            <a:lvl2pPr marL="914400" lvl="1" indent="-342900" algn="l">
              <a:lnSpc>
                <a:spcPct val="100000"/>
              </a:lnSpc>
              <a:spcBef>
                <a:spcPts val="360"/>
              </a:spcBef>
              <a:spcAft>
                <a:spcPts val="0"/>
              </a:spcAft>
              <a:buClr>
                <a:schemeClr val="lt1"/>
              </a:buClr>
              <a:buSzPts val="1800"/>
              <a:buChar char="–"/>
              <a:defRPr/>
            </a:lvl2pPr>
            <a:lvl3pPr marL="1371600" lvl="2" indent="-342900" algn="l">
              <a:lnSpc>
                <a:spcPct val="100000"/>
              </a:lnSpc>
              <a:spcBef>
                <a:spcPts val="360"/>
              </a:spcBef>
              <a:spcAft>
                <a:spcPts val="0"/>
              </a:spcAft>
              <a:buClr>
                <a:schemeClr val="lt1"/>
              </a:buClr>
              <a:buSzPts val="1800"/>
              <a:buChar char="•"/>
              <a:defRPr/>
            </a:lvl3pPr>
            <a:lvl4pPr marL="1828800" lvl="3" indent="-342900" algn="l">
              <a:lnSpc>
                <a:spcPct val="100000"/>
              </a:lnSpc>
              <a:spcBef>
                <a:spcPts val="360"/>
              </a:spcBef>
              <a:spcAft>
                <a:spcPts val="0"/>
              </a:spcAft>
              <a:buClr>
                <a:schemeClr val="lt1"/>
              </a:buClr>
              <a:buSzPts val="1800"/>
              <a:buChar char="–"/>
              <a:defRPr/>
            </a:lvl4pPr>
            <a:lvl5pPr marL="2286000" lvl="4" indent="-342900" algn="l">
              <a:lnSpc>
                <a:spcPct val="100000"/>
              </a:lnSpc>
              <a:spcBef>
                <a:spcPts val="360"/>
              </a:spcBef>
              <a:spcAft>
                <a:spcPts val="0"/>
              </a:spcAft>
              <a:buClr>
                <a:schemeClr val="lt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1" name="Google Shape;131;p27"/>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2"/>
        <p:cNvGrpSpPr/>
        <p:nvPr/>
      </p:nvGrpSpPr>
      <p:grpSpPr>
        <a:xfrm>
          <a:off x="0" y="0"/>
          <a:ext cx="0" cy="0"/>
          <a:chOff x="0" y="0"/>
          <a:chExt cx="0" cy="0"/>
        </a:xfrm>
      </p:grpSpPr>
      <p:sp>
        <p:nvSpPr>
          <p:cNvPr id="133" name="Google Shape;133;p28"/>
          <p:cNvSpPr txBox="1">
            <a:spLocks noGrp="1"/>
          </p:cNvSpPr>
          <p:nvPr>
            <p:ph type="ctrTitle"/>
          </p:nvPr>
        </p:nvSpPr>
        <p:spPr>
          <a:xfrm>
            <a:off x="685800" y="2130425"/>
            <a:ext cx="7772400" cy="1470000"/>
          </a:xfrm>
          <a:prstGeom prst="rect">
            <a:avLst/>
          </a:prstGeom>
          <a:noFill/>
          <a:ln>
            <a:noFill/>
          </a:ln>
        </p:spPr>
        <p:txBody>
          <a:bodyPr spcFirstLastPara="1" wrap="square" lIns="0" tIns="45700" rIns="0" bIns="45700" anchor="b" anchorCtr="0">
            <a:no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28"/>
          <p:cNvSpPr txBox="1">
            <a:spLocks noGrp="1"/>
          </p:cNvSpPr>
          <p:nvPr>
            <p:ph type="subTitle" idx="1"/>
          </p:nvPr>
        </p:nvSpPr>
        <p:spPr>
          <a:xfrm>
            <a:off x="1371600" y="3886200"/>
            <a:ext cx="6400800" cy="1752600"/>
          </a:xfrm>
          <a:prstGeom prst="rect">
            <a:avLst/>
          </a:prstGeom>
          <a:noFill/>
          <a:ln>
            <a:noFill/>
          </a:ln>
        </p:spPr>
        <p:txBody>
          <a:bodyPr spcFirstLastPara="1" wrap="square" lIns="0" tIns="45700" rIns="0"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360"/>
              </a:spcBef>
              <a:spcAft>
                <a:spcPts val="0"/>
              </a:spcAft>
              <a:buClr>
                <a:srgbClr val="888888"/>
              </a:buClr>
              <a:buSzPts val="1800"/>
              <a:buNone/>
              <a:defRPr>
                <a:solidFill>
                  <a:srgbClr val="888888"/>
                </a:solidFill>
              </a:defRPr>
            </a:lvl2pPr>
            <a:lvl3pPr lvl="2" algn="ctr">
              <a:lnSpc>
                <a:spcPct val="100000"/>
              </a:lnSpc>
              <a:spcBef>
                <a:spcPts val="360"/>
              </a:spcBef>
              <a:spcAft>
                <a:spcPts val="0"/>
              </a:spcAft>
              <a:buClr>
                <a:srgbClr val="888888"/>
              </a:buClr>
              <a:buSzPts val="1800"/>
              <a:buNone/>
              <a:defRPr>
                <a:solidFill>
                  <a:srgbClr val="888888"/>
                </a:solidFill>
              </a:defRPr>
            </a:lvl3pPr>
            <a:lvl4pPr lvl="3" algn="ctr">
              <a:lnSpc>
                <a:spcPct val="100000"/>
              </a:lnSpc>
              <a:spcBef>
                <a:spcPts val="360"/>
              </a:spcBef>
              <a:spcAft>
                <a:spcPts val="0"/>
              </a:spcAft>
              <a:buClr>
                <a:srgbClr val="888888"/>
              </a:buClr>
              <a:buSzPts val="1800"/>
              <a:buNone/>
              <a:defRPr>
                <a:solidFill>
                  <a:srgbClr val="888888"/>
                </a:solidFill>
              </a:defRPr>
            </a:lvl4pPr>
            <a:lvl5pPr lvl="4" algn="ctr">
              <a:lnSpc>
                <a:spcPct val="100000"/>
              </a:lnSpc>
              <a:spcBef>
                <a:spcPts val="360"/>
              </a:spcBef>
              <a:spcAft>
                <a:spcPts val="0"/>
              </a:spcAft>
              <a:buClr>
                <a:srgbClr val="888888"/>
              </a:buClr>
              <a:buSzPts val="18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35" name="Google Shape;135;p2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36" name="Google Shape;136;p2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37" name="Google Shape;137;p28"/>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138"/>
        <p:cNvGrpSpPr/>
        <p:nvPr/>
      </p:nvGrpSpPr>
      <p:grpSpPr>
        <a:xfrm>
          <a:off x="0" y="0"/>
          <a:ext cx="0" cy="0"/>
          <a:chOff x="0" y="0"/>
          <a:chExt cx="0" cy="0"/>
        </a:xfrm>
      </p:grpSpPr>
      <p:sp>
        <p:nvSpPr>
          <p:cNvPr id="139" name="Google Shape;139;p2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40" name="Google Shape;140;p2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41" name="Google Shape;141;p29"/>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rg Chart">
  <p:cSld name="Org Chart">
    <p:spTree>
      <p:nvGrpSpPr>
        <p:cNvPr id="1" name="Shape 142"/>
        <p:cNvGrpSpPr/>
        <p:nvPr/>
      </p:nvGrpSpPr>
      <p:grpSpPr>
        <a:xfrm>
          <a:off x="0" y="0"/>
          <a:ext cx="0" cy="0"/>
          <a:chOff x="0" y="0"/>
          <a:chExt cx="0" cy="0"/>
        </a:xfrm>
      </p:grpSpPr>
      <p:sp>
        <p:nvSpPr>
          <p:cNvPr id="143" name="Google Shape;143;p30"/>
          <p:cNvSpPr>
            <a:spLocks noGrp="1"/>
          </p:cNvSpPr>
          <p:nvPr>
            <p:ph type="dgm" idx="2"/>
          </p:nvPr>
        </p:nvSpPr>
        <p:spPr>
          <a:xfrm>
            <a:off x="122785" y="747422"/>
            <a:ext cx="8905500" cy="50967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640"/>
              </a:spcBef>
              <a:spcAft>
                <a:spcPts val="0"/>
              </a:spcAft>
              <a:buClr>
                <a:srgbClr val="BFBFBF"/>
              </a:buClr>
              <a:buSzPts val="3200"/>
              <a:buFont typeface="Arial"/>
              <a:buNone/>
              <a:defRPr sz="3200" b="0" i="0" u="none" strike="noStrike" cap="none">
                <a:solidFill>
                  <a:srgbClr val="BFBFBF"/>
                </a:solidFill>
                <a:latin typeface="Arial"/>
                <a:ea typeface="Arial"/>
                <a:cs typeface="Arial"/>
                <a:sym typeface="Arial"/>
              </a:defRPr>
            </a:lvl1pPr>
            <a:lvl2pPr marR="0" lvl="1"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R="0" lvl="2"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R="0" lvl="3"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R="0" lvl="4"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4" name="Google Shape;144;p30"/>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5" name="Google Shape;145;p30"/>
          <p:cNvSpPr txBox="1">
            <a:spLocks noGrp="1"/>
          </p:cNvSpPr>
          <p:nvPr>
            <p:ph type="title"/>
          </p:nvPr>
        </p:nvSpPr>
        <p:spPr>
          <a:xfrm>
            <a:off x="122387" y="314394"/>
            <a:ext cx="8906400" cy="361500"/>
          </a:xfrm>
          <a:prstGeom prst="rect">
            <a:avLst/>
          </a:prstGeom>
          <a:noFill/>
          <a:ln>
            <a:noFill/>
          </a:ln>
        </p:spPr>
        <p:txBody>
          <a:bodyPr spcFirstLastPara="1" wrap="square" lIns="0" tIns="45700" rIns="0" bIns="45700" anchor="b" anchorCtr="0">
            <a:noAutofit/>
          </a:bodyPr>
          <a:lstStyle>
            <a:lvl1pPr lvl="0" algn="ctr">
              <a:lnSpc>
                <a:spcPct val="100000"/>
              </a:lnSpc>
              <a:spcBef>
                <a:spcPts val="0"/>
              </a:spcBef>
              <a:spcAft>
                <a:spcPts val="0"/>
              </a:spcAft>
              <a:buClr>
                <a:schemeClr val="lt1"/>
              </a:buClr>
              <a:buSzPts val="2200"/>
              <a:buFont typeface="Arial Narrow"/>
              <a:buNone/>
              <a:defRPr sz="22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46"/>
        <p:cNvGrpSpPr/>
        <p:nvPr/>
      </p:nvGrpSpPr>
      <p:grpSpPr>
        <a:xfrm>
          <a:off x="0" y="0"/>
          <a:ext cx="0" cy="0"/>
          <a:chOff x="0" y="0"/>
          <a:chExt cx="0" cy="0"/>
        </a:xfrm>
      </p:grpSpPr>
      <p:sp>
        <p:nvSpPr>
          <p:cNvPr id="147" name="Google Shape;147;p31"/>
          <p:cNvSpPr txBox="1">
            <a:spLocks noGrp="1"/>
          </p:cNvSpPr>
          <p:nvPr>
            <p:ph type="title"/>
          </p:nvPr>
        </p:nvSpPr>
        <p:spPr>
          <a:xfrm>
            <a:off x="687388" y="3709988"/>
            <a:ext cx="8229600" cy="769500"/>
          </a:xfrm>
          <a:prstGeom prst="rect">
            <a:avLst/>
          </a:prstGeom>
          <a:noFill/>
          <a:ln>
            <a:noFill/>
          </a:ln>
        </p:spPr>
        <p:txBody>
          <a:bodyPr spcFirstLastPara="1" wrap="square" lIns="0" tIns="45700" rIns="0" bIns="45700" anchor="b" anchorCtr="0">
            <a:no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31"/>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ext no bullets">
  <p:cSld name="Text no bullets">
    <p:spTree>
      <p:nvGrpSpPr>
        <p:cNvPr id="1" name="Shape 149"/>
        <p:cNvGrpSpPr/>
        <p:nvPr/>
      </p:nvGrpSpPr>
      <p:grpSpPr>
        <a:xfrm>
          <a:off x="0" y="0"/>
          <a:ext cx="0" cy="0"/>
          <a:chOff x="0" y="0"/>
          <a:chExt cx="0" cy="0"/>
        </a:xfrm>
      </p:grpSpPr>
      <p:sp>
        <p:nvSpPr>
          <p:cNvPr id="150" name="Google Shape;150;p32"/>
          <p:cNvSpPr txBox="1">
            <a:spLocks noGrp="1"/>
          </p:cNvSpPr>
          <p:nvPr>
            <p:ph type="body" idx="1"/>
          </p:nvPr>
        </p:nvSpPr>
        <p:spPr>
          <a:xfrm>
            <a:off x="687388" y="2055813"/>
            <a:ext cx="8224800" cy="3732600"/>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640"/>
              </a:spcBef>
              <a:spcAft>
                <a:spcPts val="0"/>
              </a:spcAft>
              <a:buClr>
                <a:srgbClr val="25496F"/>
              </a:buClr>
              <a:buSzPts val="3200"/>
              <a:buNone/>
              <a:defRPr>
                <a:solidFill>
                  <a:srgbClr val="25496F"/>
                </a:solidFill>
                <a:latin typeface="Arial"/>
                <a:ea typeface="Arial"/>
                <a:cs typeface="Arial"/>
                <a:sym typeface="Arial"/>
              </a:defRPr>
            </a:lvl1pPr>
            <a:lvl2pPr marL="914400" lvl="1" indent="-342900" algn="l">
              <a:lnSpc>
                <a:spcPct val="100000"/>
              </a:lnSpc>
              <a:spcBef>
                <a:spcPts val="360"/>
              </a:spcBef>
              <a:spcAft>
                <a:spcPts val="0"/>
              </a:spcAft>
              <a:buClr>
                <a:srgbClr val="25496F"/>
              </a:buClr>
              <a:buSzPts val="1800"/>
              <a:buFont typeface="Arial"/>
              <a:buChar char="•"/>
              <a:defRPr>
                <a:solidFill>
                  <a:srgbClr val="25496F"/>
                </a:solidFill>
                <a:latin typeface="Arial"/>
                <a:ea typeface="Arial"/>
                <a:cs typeface="Arial"/>
                <a:sym typeface="Arial"/>
              </a:defRPr>
            </a:lvl2pPr>
            <a:lvl3pPr marL="1371600" lvl="2" indent="-342900" algn="l">
              <a:lnSpc>
                <a:spcPct val="100000"/>
              </a:lnSpc>
              <a:spcBef>
                <a:spcPts val="360"/>
              </a:spcBef>
              <a:spcAft>
                <a:spcPts val="0"/>
              </a:spcAft>
              <a:buClr>
                <a:srgbClr val="25496F"/>
              </a:buClr>
              <a:buSzPts val="1800"/>
              <a:buChar char="•"/>
              <a:defRPr>
                <a:solidFill>
                  <a:srgbClr val="25496F"/>
                </a:solidFill>
                <a:latin typeface="Arial"/>
                <a:ea typeface="Arial"/>
                <a:cs typeface="Arial"/>
                <a:sym typeface="Arial"/>
              </a:defRPr>
            </a:lvl3pPr>
            <a:lvl4pPr marL="1828800" lvl="3" indent="-342900" algn="l">
              <a:lnSpc>
                <a:spcPct val="100000"/>
              </a:lnSpc>
              <a:spcBef>
                <a:spcPts val="360"/>
              </a:spcBef>
              <a:spcAft>
                <a:spcPts val="0"/>
              </a:spcAft>
              <a:buClr>
                <a:srgbClr val="25496F"/>
              </a:buClr>
              <a:buSzPts val="1800"/>
              <a:buChar char="–"/>
              <a:defRPr>
                <a:solidFill>
                  <a:srgbClr val="25496F"/>
                </a:solidFill>
                <a:latin typeface="Arial"/>
                <a:ea typeface="Arial"/>
                <a:cs typeface="Arial"/>
                <a:sym typeface="Arial"/>
              </a:defRPr>
            </a:lvl4pPr>
            <a:lvl5pPr marL="2286000" lvl="4" indent="-342900" algn="l">
              <a:lnSpc>
                <a:spcPct val="100000"/>
              </a:lnSpc>
              <a:spcBef>
                <a:spcPts val="360"/>
              </a:spcBef>
              <a:spcAft>
                <a:spcPts val="0"/>
              </a:spcAft>
              <a:buClr>
                <a:srgbClr val="25496F"/>
              </a:buClr>
              <a:buSzPts val="1800"/>
              <a:buChar char="»"/>
              <a:defRPr>
                <a:solidFill>
                  <a:srgbClr val="25496F"/>
                </a:solidFill>
                <a:latin typeface="Arial"/>
                <a:ea typeface="Arial"/>
                <a:cs typeface="Arial"/>
                <a:sym typeface="Arial"/>
              </a:defRPr>
            </a:lvl5pPr>
            <a:lvl6pPr marL="2743200" lvl="5" indent="-355600" algn="l">
              <a:lnSpc>
                <a:spcPct val="100000"/>
              </a:lnSpc>
              <a:spcBef>
                <a:spcPts val="400"/>
              </a:spcBef>
              <a:spcAft>
                <a:spcPts val="0"/>
              </a:spcAft>
              <a:buClr>
                <a:srgbClr val="25496F"/>
              </a:buClr>
              <a:buSzPts val="2000"/>
              <a:buChar char="•"/>
              <a:defRPr>
                <a:solidFill>
                  <a:srgbClr val="25496F"/>
                </a:solidFill>
                <a:latin typeface="Arial"/>
                <a:ea typeface="Arial"/>
                <a:cs typeface="Arial"/>
                <a:sym typeface="Arial"/>
              </a:defRPr>
            </a:lvl6pPr>
            <a:lvl7pPr marL="3200400" lvl="6" indent="-355600" algn="l">
              <a:lnSpc>
                <a:spcPct val="100000"/>
              </a:lnSpc>
              <a:spcBef>
                <a:spcPts val="400"/>
              </a:spcBef>
              <a:spcAft>
                <a:spcPts val="0"/>
              </a:spcAft>
              <a:buClr>
                <a:srgbClr val="25496F"/>
              </a:buClr>
              <a:buSzPts val="2000"/>
              <a:buChar char="•"/>
              <a:defRPr>
                <a:solidFill>
                  <a:srgbClr val="25496F"/>
                </a:solidFill>
                <a:latin typeface="Arial"/>
                <a:ea typeface="Arial"/>
                <a:cs typeface="Arial"/>
                <a:sym typeface="Arial"/>
              </a:defRPr>
            </a:lvl7pPr>
            <a:lvl8pPr marL="3657600" lvl="7" indent="-355600" algn="l">
              <a:lnSpc>
                <a:spcPct val="100000"/>
              </a:lnSpc>
              <a:spcBef>
                <a:spcPts val="400"/>
              </a:spcBef>
              <a:spcAft>
                <a:spcPts val="0"/>
              </a:spcAft>
              <a:buClr>
                <a:srgbClr val="25496F"/>
              </a:buClr>
              <a:buSzPts val="2000"/>
              <a:buChar char="•"/>
              <a:defRPr>
                <a:solidFill>
                  <a:srgbClr val="25496F"/>
                </a:solidFill>
                <a:latin typeface="Arial"/>
                <a:ea typeface="Arial"/>
                <a:cs typeface="Arial"/>
                <a:sym typeface="Arial"/>
              </a:defRPr>
            </a:lvl8pPr>
            <a:lvl9pPr marL="4114800" lvl="8" indent="-355600" algn="l">
              <a:lnSpc>
                <a:spcPct val="100000"/>
              </a:lnSpc>
              <a:spcBef>
                <a:spcPts val="400"/>
              </a:spcBef>
              <a:spcAft>
                <a:spcPts val="0"/>
              </a:spcAft>
              <a:buClr>
                <a:srgbClr val="25496F"/>
              </a:buClr>
              <a:buSzPts val="2000"/>
              <a:buChar char="•"/>
              <a:defRPr>
                <a:solidFill>
                  <a:srgbClr val="25496F"/>
                </a:solidFill>
                <a:latin typeface="Arial"/>
                <a:ea typeface="Arial"/>
                <a:cs typeface="Arial"/>
                <a:sym typeface="Arial"/>
              </a:defRPr>
            </a:lvl9pPr>
          </a:lstStyle>
          <a:p>
            <a:endParaRPr/>
          </a:p>
        </p:txBody>
      </p:sp>
      <p:sp>
        <p:nvSpPr>
          <p:cNvPr id="151" name="Google Shape;151;p32"/>
          <p:cNvSpPr txBox="1">
            <a:spLocks noGrp="1"/>
          </p:cNvSpPr>
          <p:nvPr>
            <p:ph type="title"/>
          </p:nvPr>
        </p:nvSpPr>
        <p:spPr>
          <a:xfrm>
            <a:off x="687388" y="3709988"/>
            <a:ext cx="8229600" cy="769500"/>
          </a:xfrm>
          <a:prstGeom prst="rect">
            <a:avLst/>
          </a:prstGeom>
          <a:noFill/>
          <a:ln>
            <a:noFill/>
          </a:ln>
        </p:spPr>
        <p:txBody>
          <a:bodyPr spcFirstLastPara="1" wrap="square" lIns="0" tIns="45700" rIns="0" bIns="45700" anchor="b" anchorCtr="0">
            <a:no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32"/>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no bullets">
  <p:cSld name="Text no bullets">
    <p:spTree>
      <p:nvGrpSpPr>
        <p:cNvPr id="1" name="Shape 22"/>
        <p:cNvGrpSpPr/>
        <p:nvPr/>
      </p:nvGrpSpPr>
      <p:grpSpPr>
        <a:xfrm>
          <a:off x="0" y="0"/>
          <a:ext cx="0" cy="0"/>
          <a:chOff x="0" y="0"/>
          <a:chExt cx="0" cy="0"/>
        </a:xfrm>
      </p:grpSpPr>
      <p:sp>
        <p:nvSpPr>
          <p:cNvPr id="23" name="Google Shape;23;p4"/>
          <p:cNvSpPr txBox="1">
            <a:spLocks noGrp="1"/>
          </p:cNvSpPr>
          <p:nvPr>
            <p:ph type="body" idx="1"/>
          </p:nvPr>
        </p:nvSpPr>
        <p:spPr>
          <a:xfrm>
            <a:off x="687388" y="2055813"/>
            <a:ext cx="8224800" cy="3732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SzPts val="2400"/>
              <a:buNone/>
              <a:defRPr>
                <a:solidFill>
                  <a:srgbClr val="17365D"/>
                </a:solidFill>
                <a:latin typeface="Arial"/>
                <a:ea typeface="Arial"/>
                <a:cs typeface="Arial"/>
                <a:sym typeface="Arial"/>
              </a:defRPr>
            </a:lvl1pPr>
            <a:lvl2pPr marL="914400" lvl="1" indent="-342900" algn="l">
              <a:lnSpc>
                <a:spcPct val="100000"/>
              </a:lnSpc>
              <a:spcBef>
                <a:spcPts val="600"/>
              </a:spcBef>
              <a:spcAft>
                <a:spcPts val="0"/>
              </a:spcAft>
              <a:buSzPts val="1800"/>
              <a:buFont typeface="Arial"/>
              <a:buChar char="•"/>
              <a:defRPr>
                <a:solidFill>
                  <a:srgbClr val="17365D"/>
                </a:solidFill>
                <a:latin typeface="Arial"/>
                <a:ea typeface="Arial"/>
                <a:cs typeface="Arial"/>
                <a:sym typeface="Arial"/>
              </a:defRPr>
            </a:lvl2pPr>
            <a:lvl3pPr marL="1371600" lvl="2" indent="-317500" algn="l">
              <a:lnSpc>
                <a:spcPct val="100000"/>
              </a:lnSpc>
              <a:spcBef>
                <a:spcPts val="600"/>
              </a:spcBef>
              <a:spcAft>
                <a:spcPts val="0"/>
              </a:spcAft>
              <a:buSzPts val="1400"/>
              <a:buChar char="–"/>
              <a:defRPr>
                <a:solidFill>
                  <a:srgbClr val="17365D"/>
                </a:solidFill>
                <a:latin typeface="Arial"/>
                <a:ea typeface="Arial"/>
                <a:cs typeface="Arial"/>
                <a:sym typeface="Arial"/>
              </a:defRPr>
            </a:lvl3pPr>
            <a:lvl4pPr marL="1828800" lvl="3" indent="-295275" algn="l">
              <a:lnSpc>
                <a:spcPct val="100000"/>
              </a:lnSpc>
              <a:spcBef>
                <a:spcPts val="600"/>
              </a:spcBef>
              <a:spcAft>
                <a:spcPts val="0"/>
              </a:spcAft>
              <a:buSzPts val="1050"/>
              <a:buChar char="o"/>
              <a:defRPr>
                <a:solidFill>
                  <a:srgbClr val="17365D"/>
                </a:solidFill>
                <a:latin typeface="Arial"/>
                <a:ea typeface="Arial"/>
                <a:cs typeface="Arial"/>
                <a:sym typeface="Arial"/>
              </a:defRPr>
            </a:lvl4pPr>
            <a:lvl5pPr marL="2286000" lvl="4" indent="-317500" algn="l">
              <a:lnSpc>
                <a:spcPct val="100000"/>
              </a:lnSpc>
              <a:spcBef>
                <a:spcPts val="600"/>
              </a:spcBef>
              <a:spcAft>
                <a:spcPts val="0"/>
              </a:spcAft>
              <a:buSzPts val="1400"/>
              <a:buChar char="»"/>
              <a:defRPr>
                <a:solidFill>
                  <a:srgbClr val="17365D"/>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a:solidFill>
                  <a:srgbClr val="17365D"/>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a:solidFill>
                  <a:srgbClr val="17365D"/>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a:solidFill>
                  <a:srgbClr val="17365D"/>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a:solidFill>
                  <a:srgbClr val="17365D"/>
                </a:solidFill>
                <a:latin typeface="Arial"/>
                <a:ea typeface="Arial"/>
                <a:cs typeface="Arial"/>
                <a:sym typeface="Arial"/>
              </a:defRPr>
            </a:lvl9pPr>
          </a:lstStyle>
          <a:p>
            <a:endParaRPr/>
          </a:p>
        </p:txBody>
      </p:sp>
      <p:sp>
        <p:nvSpPr>
          <p:cNvPr id="24" name="Google Shape;24;p4"/>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lumn Bulleted Text">
  <p:cSld name="Two Column Bulleted Text">
    <p:spTree>
      <p:nvGrpSpPr>
        <p:cNvPr id="1" name="Shape 153"/>
        <p:cNvGrpSpPr/>
        <p:nvPr/>
      </p:nvGrpSpPr>
      <p:grpSpPr>
        <a:xfrm>
          <a:off x="0" y="0"/>
          <a:ext cx="0" cy="0"/>
          <a:chOff x="0" y="0"/>
          <a:chExt cx="0" cy="0"/>
        </a:xfrm>
      </p:grpSpPr>
      <p:sp>
        <p:nvSpPr>
          <p:cNvPr id="154" name="Google Shape;154;p33"/>
          <p:cNvSpPr txBox="1">
            <a:spLocks noGrp="1"/>
          </p:cNvSpPr>
          <p:nvPr>
            <p:ph type="body" idx="1"/>
          </p:nvPr>
        </p:nvSpPr>
        <p:spPr>
          <a:xfrm>
            <a:off x="687526" y="2055813"/>
            <a:ext cx="3972600" cy="3509700"/>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solidFill>
                  <a:srgbClr val="25496F"/>
                </a:solidFill>
                <a:latin typeface="Arial"/>
                <a:ea typeface="Arial"/>
                <a:cs typeface="Arial"/>
                <a:sym typeface="Arial"/>
              </a:defRPr>
            </a:lvl1pPr>
            <a:lvl2pPr marL="914400" lvl="1" indent="-342900" algn="l">
              <a:lnSpc>
                <a:spcPct val="100000"/>
              </a:lnSpc>
              <a:spcBef>
                <a:spcPts val="600"/>
              </a:spcBef>
              <a:spcAft>
                <a:spcPts val="0"/>
              </a:spcAft>
              <a:buSzPts val="1800"/>
              <a:buChar char="•"/>
              <a:defRPr sz="1800">
                <a:solidFill>
                  <a:srgbClr val="25496F"/>
                </a:solidFill>
                <a:latin typeface="Arial"/>
                <a:ea typeface="Arial"/>
                <a:cs typeface="Arial"/>
                <a:sym typeface="Arial"/>
              </a:defRPr>
            </a:lvl2pPr>
            <a:lvl3pPr marL="1371600" lvl="2"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3pPr>
            <a:lvl4pPr marL="1828800" lvl="3" indent="-295275" algn="l">
              <a:lnSpc>
                <a:spcPct val="100000"/>
              </a:lnSpc>
              <a:spcBef>
                <a:spcPts val="600"/>
              </a:spcBef>
              <a:spcAft>
                <a:spcPts val="0"/>
              </a:spcAft>
              <a:buSzPts val="1050"/>
              <a:buChar char="o"/>
              <a:defRPr sz="1400">
                <a:solidFill>
                  <a:srgbClr val="25496F"/>
                </a:solidFill>
                <a:latin typeface="Arial"/>
                <a:ea typeface="Arial"/>
                <a:cs typeface="Arial"/>
                <a:sym typeface="Arial"/>
              </a:defRPr>
            </a:lvl4pPr>
            <a:lvl5pPr marL="2286000" lvl="4"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9pPr>
          </a:lstStyle>
          <a:p>
            <a:endParaRPr/>
          </a:p>
        </p:txBody>
      </p:sp>
      <p:sp>
        <p:nvSpPr>
          <p:cNvPr id="155" name="Google Shape;155;p33"/>
          <p:cNvSpPr txBox="1">
            <a:spLocks noGrp="1"/>
          </p:cNvSpPr>
          <p:nvPr>
            <p:ph type="body" idx="2"/>
          </p:nvPr>
        </p:nvSpPr>
        <p:spPr>
          <a:xfrm>
            <a:off x="4939596" y="2055813"/>
            <a:ext cx="3972600" cy="3509700"/>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solidFill>
                  <a:srgbClr val="25496F"/>
                </a:solidFill>
                <a:latin typeface="Arial"/>
                <a:ea typeface="Arial"/>
                <a:cs typeface="Arial"/>
                <a:sym typeface="Arial"/>
              </a:defRPr>
            </a:lvl1pPr>
            <a:lvl2pPr marL="914400" lvl="1" indent="-342900" algn="l">
              <a:lnSpc>
                <a:spcPct val="100000"/>
              </a:lnSpc>
              <a:spcBef>
                <a:spcPts val="600"/>
              </a:spcBef>
              <a:spcAft>
                <a:spcPts val="0"/>
              </a:spcAft>
              <a:buSzPts val="1800"/>
              <a:buChar char="•"/>
              <a:defRPr sz="1800">
                <a:solidFill>
                  <a:srgbClr val="25496F"/>
                </a:solidFill>
                <a:latin typeface="Arial"/>
                <a:ea typeface="Arial"/>
                <a:cs typeface="Arial"/>
                <a:sym typeface="Arial"/>
              </a:defRPr>
            </a:lvl2pPr>
            <a:lvl3pPr marL="1371600" lvl="2"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3pPr>
            <a:lvl4pPr marL="1828800" lvl="3" indent="-295275" algn="l">
              <a:lnSpc>
                <a:spcPct val="100000"/>
              </a:lnSpc>
              <a:spcBef>
                <a:spcPts val="600"/>
              </a:spcBef>
              <a:spcAft>
                <a:spcPts val="0"/>
              </a:spcAft>
              <a:buSzPts val="1050"/>
              <a:buChar char="o"/>
              <a:defRPr sz="1400">
                <a:solidFill>
                  <a:srgbClr val="25496F"/>
                </a:solidFill>
                <a:latin typeface="Arial"/>
                <a:ea typeface="Arial"/>
                <a:cs typeface="Arial"/>
                <a:sym typeface="Arial"/>
              </a:defRPr>
            </a:lvl4pPr>
            <a:lvl5pPr marL="2286000" lvl="4"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9pPr>
          </a:lstStyle>
          <a:p>
            <a:endParaRPr/>
          </a:p>
        </p:txBody>
      </p:sp>
      <p:sp>
        <p:nvSpPr>
          <p:cNvPr id="156" name="Google Shape;156;p33"/>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33"/>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8" name="Google Shape;158;p33"/>
          <p:cNvSpPr txBox="1">
            <a:spLocks noGrp="1"/>
          </p:cNvSpPr>
          <p:nvPr>
            <p:ph type="body" idx="3"/>
          </p:nvPr>
        </p:nvSpPr>
        <p:spPr>
          <a:xfrm>
            <a:off x="687388" y="5734975"/>
            <a:ext cx="8224800" cy="153900"/>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0"/>
              </a:spcBef>
              <a:spcAft>
                <a:spcPts val="0"/>
              </a:spcAft>
              <a:buSzPts val="1000"/>
              <a:buNone/>
              <a:defRPr sz="1000"/>
            </a:lvl1pPr>
            <a:lvl2pPr marL="914400" lvl="1" indent="-228600" algn="r">
              <a:lnSpc>
                <a:spcPct val="100000"/>
              </a:lnSpc>
              <a:spcBef>
                <a:spcPts val="0"/>
              </a:spcBef>
              <a:spcAft>
                <a:spcPts val="0"/>
              </a:spcAft>
              <a:buSzPts val="1400"/>
              <a:buNone/>
              <a:defRPr sz="1400"/>
            </a:lvl2pPr>
            <a:lvl3pPr marL="1371600" lvl="2" indent="-228600" algn="r">
              <a:lnSpc>
                <a:spcPct val="100000"/>
              </a:lnSpc>
              <a:spcBef>
                <a:spcPts val="0"/>
              </a:spcBef>
              <a:spcAft>
                <a:spcPts val="0"/>
              </a:spcAft>
              <a:buSzPts val="1400"/>
              <a:buNone/>
              <a:defRPr sz="1400"/>
            </a:lvl3pPr>
            <a:lvl4pPr marL="1828800" lvl="3" indent="-228600" algn="r">
              <a:lnSpc>
                <a:spcPct val="100000"/>
              </a:lnSpc>
              <a:spcBef>
                <a:spcPts val="0"/>
              </a:spcBef>
              <a:spcAft>
                <a:spcPts val="0"/>
              </a:spcAft>
              <a:buSzPts val="1050"/>
              <a:buNone/>
              <a:defRPr sz="1400"/>
            </a:lvl4pPr>
            <a:lvl5pPr marL="2286000" lvl="4" indent="-228600" algn="r">
              <a:lnSpc>
                <a:spcPct val="100000"/>
              </a:lnSpc>
              <a:spcBef>
                <a:spcPts val="0"/>
              </a:spcBef>
              <a:spcAft>
                <a:spcPts val="0"/>
              </a:spcAft>
              <a:buSzPts val="1400"/>
              <a:buNone/>
              <a:defRPr sz="1400"/>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ulleted Text">
  <p:cSld name="Bulleted Text">
    <p:spTree>
      <p:nvGrpSpPr>
        <p:cNvPr id="1" name="Shape 159"/>
        <p:cNvGrpSpPr/>
        <p:nvPr/>
      </p:nvGrpSpPr>
      <p:grpSpPr>
        <a:xfrm>
          <a:off x="0" y="0"/>
          <a:ext cx="0" cy="0"/>
          <a:chOff x="0" y="0"/>
          <a:chExt cx="0" cy="0"/>
        </a:xfrm>
      </p:grpSpPr>
      <p:sp>
        <p:nvSpPr>
          <p:cNvPr id="160" name="Google Shape;160;p34"/>
          <p:cNvSpPr txBox="1">
            <a:spLocks noGrp="1"/>
          </p:cNvSpPr>
          <p:nvPr>
            <p:ph type="body" idx="1"/>
          </p:nvPr>
        </p:nvSpPr>
        <p:spPr>
          <a:xfrm>
            <a:off x="687526" y="2055813"/>
            <a:ext cx="8224800" cy="3509700"/>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solidFill>
                  <a:srgbClr val="25496F"/>
                </a:solidFill>
                <a:latin typeface="Arial"/>
                <a:ea typeface="Arial"/>
                <a:cs typeface="Arial"/>
                <a:sym typeface="Arial"/>
              </a:defRPr>
            </a:lvl1pPr>
            <a:lvl2pPr marL="914400" lvl="1" indent="-342900" algn="l">
              <a:lnSpc>
                <a:spcPct val="100000"/>
              </a:lnSpc>
              <a:spcBef>
                <a:spcPts val="600"/>
              </a:spcBef>
              <a:spcAft>
                <a:spcPts val="0"/>
              </a:spcAft>
              <a:buSzPts val="1800"/>
              <a:buChar char="•"/>
              <a:defRPr sz="1800">
                <a:solidFill>
                  <a:srgbClr val="25496F"/>
                </a:solidFill>
                <a:latin typeface="Arial"/>
                <a:ea typeface="Arial"/>
                <a:cs typeface="Arial"/>
                <a:sym typeface="Arial"/>
              </a:defRPr>
            </a:lvl2pPr>
            <a:lvl3pPr marL="1371600" lvl="2"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3pPr>
            <a:lvl4pPr marL="1828800" lvl="3" indent="-295275" algn="l">
              <a:lnSpc>
                <a:spcPct val="100000"/>
              </a:lnSpc>
              <a:spcBef>
                <a:spcPts val="600"/>
              </a:spcBef>
              <a:spcAft>
                <a:spcPts val="0"/>
              </a:spcAft>
              <a:buSzPts val="1050"/>
              <a:buChar char="o"/>
              <a:defRPr sz="1400">
                <a:solidFill>
                  <a:srgbClr val="25496F"/>
                </a:solidFill>
                <a:latin typeface="Arial"/>
                <a:ea typeface="Arial"/>
                <a:cs typeface="Arial"/>
                <a:sym typeface="Arial"/>
              </a:defRPr>
            </a:lvl4pPr>
            <a:lvl5pPr marL="2286000" lvl="4"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9pPr>
          </a:lstStyle>
          <a:p>
            <a:endParaRPr/>
          </a:p>
        </p:txBody>
      </p:sp>
      <p:sp>
        <p:nvSpPr>
          <p:cNvPr id="161" name="Google Shape;161;p34"/>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34"/>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3" name="Google Shape;163;p34"/>
          <p:cNvSpPr txBox="1">
            <a:spLocks noGrp="1"/>
          </p:cNvSpPr>
          <p:nvPr>
            <p:ph type="body" idx="2"/>
          </p:nvPr>
        </p:nvSpPr>
        <p:spPr>
          <a:xfrm>
            <a:off x="687388" y="5734975"/>
            <a:ext cx="8224800" cy="153900"/>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0"/>
              </a:spcBef>
              <a:spcAft>
                <a:spcPts val="0"/>
              </a:spcAft>
              <a:buSzPts val="1000"/>
              <a:buNone/>
              <a:defRPr sz="1000"/>
            </a:lvl1pPr>
            <a:lvl2pPr marL="914400" lvl="1" indent="-228600" algn="r">
              <a:lnSpc>
                <a:spcPct val="100000"/>
              </a:lnSpc>
              <a:spcBef>
                <a:spcPts val="0"/>
              </a:spcBef>
              <a:spcAft>
                <a:spcPts val="0"/>
              </a:spcAft>
              <a:buSzPts val="1400"/>
              <a:buNone/>
              <a:defRPr sz="1400"/>
            </a:lvl2pPr>
            <a:lvl3pPr marL="1371600" lvl="2" indent="-228600" algn="r">
              <a:lnSpc>
                <a:spcPct val="100000"/>
              </a:lnSpc>
              <a:spcBef>
                <a:spcPts val="0"/>
              </a:spcBef>
              <a:spcAft>
                <a:spcPts val="0"/>
              </a:spcAft>
              <a:buSzPts val="1400"/>
              <a:buNone/>
              <a:defRPr sz="1400"/>
            </a:lvl3pPr>
            <a:lvl4pPr marL="1828800" lvl="3" indent="-228600" algn="r">
              <a:lnSpc>
                <a:spcPct val="100000"/>
              </a:lnSpc>
              <a:spcBef>
                <a:spcPts val="0"/>
              </a:spcBef>
              <a:spcAft>
                <a:spcPts val="0"/>
              </a:spcAft>
              <a:buSzPts val="1050"/>
              <a:buNone/>
              <a:defRPr sz="1400"/>
            </a:lvl4pPr>
            <a:lvl5pPr marL="2286000" lvl="4" indent="-228600" algn="r">
              <a:lnSpc>
                <a:spcPct val="100000"/>
              </a:lnSpc>
              <a:spcBef>
                <a:spcPts val="0"/>
              </a:spcBef>
              <a:spcAft>
                <a:spcPts val="0"/>
              </a:spcAft>
              <a:buSzPts val="1400"/>
              <a:buNone/>
              <a:defRPr sz="1400"/>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64"/>
        <p:cNvGrpSpPr/>
        <p:nvPr/>
      </p:nvGrpSpPr>
      <p:grpSpPr>
        <a:xfrm>
          <a:off x="0" y="0"/>
          <a:ext cx="0" cy="0"/>
          <a:chOff x="0" y="0"/>
          <a:chExt cx="0" cy="0"/>
        </a:xfrm>
      </p:grpSpPr>
      <p:sp>
        <p:nvSpPr>
          <p:cNvPr id="165" name="Google Shape;165;p35"/>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35"/>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7" name="Google Shape;167;p35"/>
          <p:cNvSpPr txBox="1">
            <a:spLocks noGrp="1"/>
          </p:cNvSpPr>
          <p:nvPr>
            <p:ph type="body" idx="1"/>
          </p:nvPr>
        </p:nvSpPr>
        <p:spPr>
          <a:xfrm>
            <a:off x="687388" y="5734975"/>
            <a:ext cx="8224800" cy="153900"/>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0"/>
              </a:spcBef>
              <a:spcAft>
                <a:spcPts val="0"/>
              </a:spcAft>
              <a:buSzPts val="1000"/>
              <a:buNone/>
              <a:defRPr sz="1000"/>
            </a:lvl1pPr>
            <a:lvl2pPr marL="914400" lvl="1" indent="-228600" algn="r">
              <a:lnSpc>
                <a:spcPct val="100000"/>
              </a:lnSpc>
              <a:spcBef>
                <a:spcPts val="0"/>
              </a:spcBef>
              <a:spcAft>
                <a:spcPts val="0"/>
              </a:spcAft>
              <a:buSzPts val="1400"/>
              <a:buNone/>
              <a:defRPr sz="1400"/>
            </a:lvl2pPr>
            <a:lvl3pPr marL="1371600" lvl="2" indent="-228600" algn="r">
              <a:lnSpc>
                <a:spcPct val="100000"/>
              </a:lnSpc>
              <a:spcBef>
                <a:spcPts val="0"/>
              </a:spcBef>
              <a:spcAft>
                <a:spcPts val="0"/>
              </a:spcAft>
              <a:buSzPts val="1400"/>
              <a:buNone/>
              <a:defRPr sz="1400"/>
            </a:lvl3pPr>
            <a:lvl4pPr marL="1828800" lvl="3" indent="-228600" algn="r">
              <a:lnSpc>
                <a:spcPct val="100000"/>
              </a:lnSpc>
              <a:spcBef>
                <a:spcPts val="0"/>
              </a:spcBef>
              <a:spcAft>
                <a:spcPts val="0"/>
              </a:spcAft>
              <a:buSzPts val="1050"/>
              <a:buNone/>
              <a:defRPr sz="1400"/>
            </a:lvl4pPr>
            <a:lvl5pPr marL="2286000" lvl="4" indent="-228600" algn="r">
              <a:lnSpc>
                <a:spcPct val="100000"/>
              </a:lnSpc>
              <a:spcBef>
                <a:spcPts val="0"/>
              </a:spcBef>
              <a:spcAft>
                <a:spcPts val="0"/>
              </a:spcAft>
              <a:buSzPts val="1400"/>
              <a:buNone/>
              <a:defRPr sz="1400"/>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8"/>
        <p:cNvGrpSpPr/>
        <p:nvPr/>
      </p:nvGrpSpPr>
      <p:grpSpPr>
        <a:xfrm>
          <a:off x="0" y="0"/>
          <a:ext cx="0" cy="0"/>
          <a:chOff x="0" y="0"/>
          <a:chExt cx="0" cy="0"/>
        </a:xfrm>
      </p:grpSpPr>
      <p:sp>
        <p:nvSpPr>
          <p:cNvPr id="169" name="Google Shape;169;p36"/>
          <p:cNvSpPr txBox="1">
            <a:spLocks noGrp="1"/>
          </p:cNvSpPr>
          <p:nvPr>
            <p:ph type="body" idx="1"/>
          </p:nvPr>
        </p:nvSpPr>
        <p:spPr>
          <a:xfrm>
            <a:off x="457200" y="1371600"/>
            <a:ext cx="8229600" cy="4663500"/>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640"/>
              </a:spcBef>
              <a:spcAft>
                <a:spcPts val="0"/>
              </a:spcAft>
              <a:buSzPts val="3200"/>
              <a:buNone/>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170" name="Google Shape;170;p36"/>
          <p:cNvSpPr txBox="1">
            <a:spLocks noGrp="1"/>
          </p:cNvSpPr>
          <p:nvPr>
            <p:ph type="title"/>
          </p:nvPr>
        </p:nvSpPr>
        <p:spPr>
          <a:xfrm>
            <a:off x="687388" y="3709988"/>
            <a:ext cx="8229600" cy="769500"/>
          </a:xfrm>
          <a:prstGeom prst="rect">
            <a:avLst/>
          </a:prstGeom>
          <a:noFill/>
          <a:ln>
            <a:noFill/>
          </a:ln>
        </p:spPr>
        <p:txBody>
          <a:bodyPr spcFirstLastPara="1" wrap="square" lIns="0" tIns="45700" rIns="0" bIns="45700" anchor="b" anchorCtr="0">
            <a:no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36"/>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2" name="Google Shape;172;p36"/>
          <p:cNvSpPr txBox="1">
            <a:spLocks noGrp="1"/>
          </p:cNvSpPr>
          <p:nvPr>
            <p:ph type="body" idx="2"/>
          </p:nvPr>
        </p:nvSpPr>
        <p:spPr>
          <a:xfrm>
            <a:off x="457200" y="6135624"/>
            <a:ext cx="8229600" cy="192000"/>
          </a:xfrm>
          <a:prstGeom prst="rect">
            <a:avLst/>
          </a:prstGeom>
          <a:noFill/>
          <a:ln>
            <a:noFill/>
          </a:ln>
        </p:spPr>
        <p:txBody>
          <a:bodyPr spcFirstLastPara="1" wrap="square" lIns="0" tIns="45700" rIns="0" bIns="45700" anchor="b" anchorCtr="0">
            <a:noAutofit/>
          </a:bodyPr>
          <a:lstStyle>
            <a:lvl1pPr marL="457200" marR="0" lvl="0" indent="-228600" algn="l">
              <a:lnSpc>
                <a:spcPct val="125000"/>
              </a:lnSpc>
              <a:spcBef>
                <a:spcPts val="0"/>
              </a:spcBef>
              <a:spcAft>
                <a:spcPts val="0"/>
              </a:spcAft>
              <a:buClr>
                <a:srgbClr val="BFBFBF"/>
              </a:buClr>
              <a:buSzPts val="1000"/>
              <a:buFont typeface="Arial"/>
              <a:buNone/>
              <a:defRPr sz="1000" i="0"/>
            </a:lvl1pPr>
            <a:lvl2pPr marL="914400" lvl="1" indent="-228600" algn="l">
              <a:lnSpc>
                <a:spcPct val="100000"/>
              </a:lnSpc>
              <a:spcBef>
                <a:spcPts val="360"/>
              </a:spcBef>
              <a:spcAft>
                <a:spcPts val="0"/>
              </a:spcAft>
              <a:buSzPts val="1800"/>
              <a:buNone/>
              <a:defRPr sz="563"/>
            </a:lvl2pPr>
            <a:lvl3pPr marL="1371600" lvl="2" indent="-228600" algn="l">
              <a:lnSpc>
                <a:spcPct val="100000"/>
              </a:lnSpc>
              <a:spcBef>
                <a:spcPts val="360"/>
              </a:spcBef>
              <a:spcAft>
                <a:spcPts val="0"/>
              </a:spcAft>
              <a:buSzPts val="1800"/>
              <a:buNone/>
              <a:defRPr sz="563"/>
            </a:lvl3pPr>
            <a:lvl4pPr marL="1828800" lvl="3" indent="-228600" algn="l">
              <a:lnSpc>
                <a:spcPct val="100000"/>
              </a:lnSpc>
              <a:spcBef>
                <a:spcPts val="360"/>
              </a:spcBef>
              <a:spcAft>
                <a:spcPts val="0"/>
              </a:spcAft>
              <a:buSzPts val="1800"/>
              <a:buNone/>
              <a:defRPr sz="563"/>
            </a:lvl4pPr>
            <a:lvl5pPr marL="2286000" lvl="4" indent="-228600" algn="l">
              <a:lnSpc>
                <a:spcPct val="100000"/>
              </a:lnSpc>
              <a:spcBef>
                <a:spcPts val="360"/>
              </a:spcBef>
              <a:spcAft>
                <a:spcPts val="0"/>
              </a:spcAft>
              <a:buSzPts val="1800"/>
              <a:buNone/>
              <a:defRPr sz="563"/>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ext no bullets">
  <p:cSld name="Text no bullets">
    <p:spTree>
      <p:nvGrpSpPr>
        <p:cNvPr id="1" name="Shape 178"/>
        <p:cNvGrpSpPr/>
        <p:nvPr/>
      </p:nvGrpSpPr>
      <p:grpSpPr>
        <a:xfrm>
          <a:off x="0" y="0"/>
          <a:ext cx="0" cy="0"/>
          <a:chOff x="0" y="0"/>
          <a:chExt cx="0" cy="0"/>
        </a:xfrm>
      </p:grpSpPr>
      <p:sp>
        <p:nvSpPr>
          <p:cNvPr id="179" name="Google Shape;179;p38"/>
          <p:cNvSpPr txBox="1">
            <a:spLocks noGrp="1"/>
          </p:cNvSpPr>
          <p:nvPr>
            <p:ph type="body" idx="1"/>
          </p:nvPr>
        </p:nvSpPr>
        <p:spPr>
          <a:xfrm>
            <a:off x="687388" y="2055813"/>
            <a:ext cx="8224800" cy="3732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600"/>
              </a:spcBef>
              <a:spcAft>
                <a:spcPts val="0"/>
              </a:spcAft>
              <a:buSzPts val="2400"/>
              <a:buNone/>
              <a:defRPr>
                <a:solidFill>
                  <a:srgbClr val="25496F"/>
                </a:solidFill>
                <a:latin typeface="Arial"/>
                <a:ea typeface="Arial"/>
                <a:cs typeface="Arial"/>
                <a:sym typeface="Arial"/>
              </a:defRPr>
            </a:lvl1pPr>
            <a:lvl2pPr marL="914400" lvl="1" indent="-342900" algn="l" rtl="0">
              <a:lnSpc>
                <a:spcPct val="100000"/>
              </a:lnSpc>
              <a:spcBef>
                <a:spcPts val="600"/>
              </a:spcBef>
              <a:spcAft>
                <a:spcPts val="0"/>
              </a:spcAft>
              <a:buSzPts val="1800"/>
              <a:buFont typeface="Arial"/>
              <a:buChar char="•"/>
              <a:defRPr>
                <a:solidFill>
                  <a:srgbClr val="25496F"/>
                </a:solidFill>
                <a:latin typeface="Arial"/>
                <a:ea typeface="Arial"/>
                <a:cs typeface="Arial"/>
                <a:sym typeface="Arial"/>
              </a:defRPr>
            </a:lvl2pPr>
            <a:lvl3pPr marL="1371600" lvl="2" indent="-317500" algn="l" rtl="0">
              <a:lnSpc>
                <a:spcPct val="100000"/>
              </a:lnSpc>
              <a:spcBef>
                <a:spcPts val="600"/>
              </a:spcBef>
              <a:spcAft>
                <a:spcPts val="0"/>
              </a:spcAft>
              <a:buSzPts val="1400"/>
              <a:buChar char="–"/>
              <a:defRPr>
                <a:solidFill>
                  <a:srgbClr val="25496F"/>
                </a:solidFill>
                <a:latin typeface="Arial"/>
                <a:ea typeface="Arial"/>
                <a:cs typeface="Arial"/>
                <a:sym typeface="Arial"/>
              </a:defRPr>
            </a:lvl3pPr>
            <a:lvl4pPr marL="1828800" lvl="3" indent="-295275" algn="l" rtl="0">
              <a:lnSpc>
                <a:spcPct val="100000"/>
              </a:lnSpc>
              <a:spcBef>
                <a:spcPts val="600"/>
              </a:spcBef>
              <a:spcAft>
                <a:spcPts val="0"/>
              </a:spcAft>
              <a:buSzPts val="1050"/>
              <a:buChar char="o"/>
              <a:defRPr>
                <a:solidFill>
                  <a:srgbClr val="25496F"/>
                </a:solidFill>
                <a:latin typeface="Arial"/>
                <a:ea typeface="Arial"/>
                <a:cs typeface="Arial"/>
                <a:sym typeface="Arial"/>
              </a:defRPr>
            </a:lvl4pPr>
            <a:lvl5pPr marL="2286000" lvl="4" indent="-317500" algn="l" rtl="0">
              <a:lnSpc>
                <a:spcPct val="100000"/>
              </a:lnSpc>
              <a:spcBef>
                <a:spcPts val="600"/>
              </a:spcBef>
              <a:spcAft>
                <a:spcPts val="0"/>
              </a:spcAft>
              <a:buSzPts val="1400"/>
              <a:buChar char="»"/>
              <a:defRPr>
                <a:solidFill>
                  <a:srgbClr val="25496F"/>
                </a:solidFill>
                <a:latin typeface="Arial"/>
                <a:ea typeface="Arial"/>
                <a:cs typeface="Arial"/>
                <a:sym typeface="Arial"/>
              </a:defRPr>
            </a:lvl5pPr>
            <a:lvl6pPr marL="2743200" lvl="5" indent="-317500" algn="l" rtl="0">
              <a:lnSpc>
                <a:spcPct val="100000"/>
              </a:lnSpc>
              <a:spcBef>
                <a:spcPts val="600"/>
              </a:spcBef>
              <a:spcAft>
                <a:spcPts val="0"/>
              </a:spcAft>
              <a:buSzPts val="1400"/>
              <a:buChar char="•"/>
              <a:defRPr>
                <a:solidFill>
                  <a:srgbClr val="25496F"/>
                </a:solidFill>
                <a:latin typeface="Arial"/>
                <a:ea typeface="Arial"/>
                <a:cs typeface="Arial"/>
                <a:sym typeface="Arial"/>
              </a:defRPr>
            </a:lvl6pPr>
            <a:lvl7pPr marL="3200400" lvl="6" indent="-317500" algn="l" rtl="0">
              <a:lnSpc>
                <a:spcPct val="100000"/>
              </a:lnSpc>
              <a:spcBef>
                <a:spcPts val="600"/>
              </a:spcBef>
              <a:spcAft>
                <a:spcPts val="0"/>
              </a:spcAft>
              <a:buSzPts val="1400"/>
              <a:buChar char="•"/>
              <a:defRPr>
                <a:solidFill>
                  <a:srgbClr val="25496F"/>
                </a:solidFill>
                <a:latin typeface="Arial"/>
                <a:ea typeface="Arial"/>
                <a:cs typeface="Arial"/>
                <a:sym typeface="Arial"/>
              </a:defRPr>
            </a:lvl7pPr>
            <a:lvl8pPr marL="3657600" lvl="7" indent="-317500" algn="l" rtl="0">
              <a:lnSpc>
                <a:spcPct val="100000"/>
              </a:lnSpc>
              <a:spcBef>
                <a:spcPts val="600"/>
              </a:spcBef>
              <a:spcAft>
                <a:spcPts val="0"/>
              </a:spcAft>
              <a:buSzPts val="1400"/>
              <a:buChar char="•"/>
              <a:defRPr>
                <a:solidFill>
                  <a:srgbClr val="25496F"/>
                </a:solidFill>
                <a:latin typeface="Arial"/>
                <a:ea typeface="Arial"/>
                <a:cs typeface="Arial"/>
                <a:sym typeface="Arial"/>
              </a:defRPr>
            </a:lvl8pPr>
            <a:lvl9pPr marL="4114800" lvl="8" indent="-317500" algn="l" rtl="0">
              <a:lnSpc>
                <a:spcPct val="100000"/>
              </a:lnSpc>
              <a:spcBef>
                <a:spcPts val="600"/>
              </a:spcBef>
              <a:spcAft>
                <a:spcPts val="0"/>
              </a:spcAft>
              <a:buSzPts val="1400"/>
              <a:buChar char="•"/>
              <a:defRPr>
                <a:solidFill>
                  <a:srgbClr val="25496F"/>
                </a:solidFill>
                <a:latin typeface="Arial"/>
                <a:ea typeface="Arial"/>
                <a:cs typeface="Arial"/>
                <a:sym typeface="Arial"/>
              </a:defRPr>
            </a:lvl9pPr>
          </a:lstStyle>
          <a:p>
            <a:endParaRPr/>
          </a:p>
        </p:txBody>
      </p:sp>
      <p:sp>
        <p:nvSpPr>
          <p:cNvPr id="180" name="Google Shape;180;p38"/>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1" name="Google Shape;181;p38"/>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ulleted Text">
  <p:cSld name="Bulleted Text">
    <p:spTree>
      <p:nvGrpSpPr>
        <p:cNvPr id="1" name="Shape 182"/>
        <p:cNvGrpSpPr/>
        <p:nvPr/>
      </p:nvGrpSpPr>
      <p:grpSpPr>
        <a:xfrm>
          <a:off x="0" y="0"/>
          <a:ext cx="0" cy="0"/>
          <a:chOff x="0" y="0"/>
          <a:chExt cx="0" cy="0"/>
        </a:xfrm>
      </p:grpSpPr>
      <p:sp>
        <p:nvSpPr>
          <p:cNvPr id="183" name="Google Shape;183;p39"/>
          <p:cNvSpPr txBox="1">
            <a:spLocks noGrp="1"/>
          </p:cNvSpPr>
          <p:nvPr>
            <p:ph type="body" idx="1"/>
          </p:nvPr>
        </p:nvSpPr>
        <p:spPr>
          <a:xfrm>
            <a:off x="687526" y="2055813"/>
            <a:ext cx="8224800" cy="38520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600"/>
              </a:spcBef>
              <a:spcAft>
                <a:spcPts val="0"/>
              </a:spcAft>
              <a:buSzPts val="2400"/>
              <a:buChar char="▪"/>
              <a:defRPr>
                <a:solidFill>
                  <a:srgbClr val="25496F"/>
                </a:solidFill>
                <a:latin typeface="Arial"/>
                <a:ea typeface="Arial"/>
                <a:cs typeface="Arial"/>
                <a:sym typeface="Arial"/>
              </a:defRPr>
            </a:lvl1pPr>
            <a:lvl2pPr marL="914400" lvl="1" indent="-342900" algn="l" rtl="0">
              <a:lnSpc>
                <a:spcPct val="100000"/>
              </a:lnSpc>
              <a:spcBef>
                <a:spcPts val="600"/>
              </a:spcBef>
              <a:spcAft>
                <a:spcPts val="0"/>
              </a:spcAft>
              <a:buSzPts val="1800"/>
              <a:buChar char="•"/>
              <a:defRPr sz="1800">
                <a:solidFill>
                  <a:srgbClr val="25496F"/>
                </a:solidFill>
                <a:latin typeface="Arial"/>
                <a:ea typeface="Arial"/>
                <a:cs typeface="Arial"/>
                <a:sym typeface="Arial"/>
              </a:defRPr>
            </a:lvl2pPr>
            <a:lvl3pPr marL="1371600" lvl="2"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3pPr>
            <a:lvl4pPr marL="1828800" lvl="3" indent="-295275" algn="l" rtl="0">
              <a:lnSpc>
                <a:spcPct val="100000"/>
              </a:lnSpc>
              <a:spcBef>
                <a:spcPts val="600"/>
              </a:spcBef>
              <a:spcAft>
                <a:spcPts val="0"/>
              </a:spcAft>
              <a:buSzPts val="1050"/>
              <a:buChar char="o"/>
              <a:defRPr sz="1400">
                <a:solidFill>
                  <a:srgbClr val="25496F"/>
                </a:solidFill>
                <a:latin typeface="Arial"/>
                <a:ea typeface="Arial"/>
                <a:cs typeface="Arial"/>
                <a:sym typeface="Arial"/>
              </a:defRPr>
            </a:lvl4pPr>
            <a:lvl5pPr marL="2286000" lvl="4"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5pPr>
            <a:lvl6pPr marL="2743200" lvl="5"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6pPr>
            <a:lvl7pPr marL="3200400" lvl="6"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7pPr>
            <a:lvl8pPr marL="3657600" lvl="7"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8pPr>
            <a:lvl9pPr marL="4114800" lvl="8"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9pPr>
          </a:lstStyle>
          <a:p>
            <a:endParaRPr/>
          </a:p>
        </p:txBody>
      </p:sp>
      <p:sp>
        <p:nvSpPr>
          <p:cNvPr id="184" name="Google Shape;184;p39"/>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5" name="Google Shape;185;p39"/>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Large Graphic">
  <p:cSld name="Large Graphic">
    <p:spTree>
      <p:nvGrpSpPr>
        <p:cNvPr id="1" name="Shape 186"/>
        <p:cNvGrpSpPr/>
        <p:nvPr/>
      </p:nvGrpSpPr>
      <p:grpSpPr>
        <a:xfrm>
          <a:off x="0" y="0"/>
          <a:ext cx="0" cy="0"/>
          <a:chOff x="0" y="0"/>
          <a:chExt cx="0" cy="0"/>
        </a:xfrm>
      </p:grpSpPr>
      <p:pic>
        <p:nvPicPr>
          <p:cNvPr id="187" name="Google Shape;187;p40" descr="2201 AIR-Partner Text_No Line.jpg"/>
          <p:cNvPicPr preferRelativeResize="0"/>
          <p:nvPr/>
        </p:nvPicPr>
        <p:blipFill rotWithShape="1">
          <a:blip r:embed="rId2">
            <a:alphaModFix/>
          </a:blip>
          <a:srcRect/>
          <a:stretch/>
        </p:blipFill>
        <p:spPr>
          <a:xfrm>
            <a:off x="0" y="0"/>
            <a:ext cx="9143998" cy="6857998"/>
          </a:xfrm>
          <a:prstGeom prst="rect">
            <a:avLst/>
          </a:prstGeom>
          <a:noFill/>
          <a:ln>
            <a:noFill/>
          </a:ln>
        </p:spPr>
      </p:pic>
      <p:sp>
        <p:nvSpPr>
          <p:cNvPr id="188" name="Google Shape;188;p40"/>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9" name="Google Shape;189;p40"/>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90"/>
        <p:cNvGrpSpPr/>
        <p:nvPr/>
      </p:nvGrpSpPr>
      <p:grpSpPr>
        <a:xfrm>
          <a:off x="0" y="0"/>
          <a:ext cx="0" cy="0"/>
          <a:chOff x="0" y="0"/>
          <a:chExt cx="0" cy="0"/>
        </a:xfrm>
      </p:grpSpPr>
      <p:sp>
        <p:nvSpPr>
          <p:cNvPr id="191" name="Google Shape;191;p41"/>
          <p:cNvSpPr txBox="1">
            <a:spLocks noGrp="1"/>
          </p:cNvSpPr>
          <p:nvPr>
            <p:ph type="body" idx="1"/>
          </p:nvPr>
        </p:nvSpPr>
        <p:spPr>
          <a:xfrm>
            <a:off x="457200" y="1371600"/>
            <a:ext cx="8229600" cy="46635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600"/>
              </a:spcBef>
              <a:spcAft>
                <a:spcPts val="0"/>
              </a:spcAft>
              <a:buSzPts val="2400"/>
              <a:buChar char="▪"/>
              <a:defRPr/>
            </a:lvl1pPr>
            <a:lvl2pPr marL="914400" lvl="1" indent="-342900" algn="l" rtl="0">
              <a:lnSpc>
                <a:spcPct val="100000"/>
              </a:lnSpc>
              <a:spcBef>
                <a:spcPts val="600"/>
              </a:spcBef>
              <a:spcAft>
                <a:spcPts val="0"/>
              </a:spcAft>
              <a:buSzPts val="1800"/>
              <a:buChar char="•"/>
              <a:defRPr/>
            </a:lvl2pPr>
            <a:lvl3pPr marL="1371600" lvl="2" indent="-317500" algn="l" rtl="0">
              <a:lnSpc>
                <a:spcPct val="100000"/>
              </a:lnSpc>
              <a:spcBef>
                <a:spcPts val="600"/>
              </a:spcBef>
              <a:spcAft>
                <a:spcPts val="0"/>
              </a:spcAft>
              <a:buSzPts val="1400"/>
              <a:buChar char="–"/>
              <a:defRPr/>
            </a:lvl3pPr>
            <a:lvl4pPr marL="1828800" lvl="3" indent="-295275" algn="l" rtl="0">
              <a:lnSpc>
                <a:spcPct val="100000"/>
              </a:lnSpc>
              <a:spcBef>
                <a:spcPts val="600"/>
              </a:spcBef>
              <a:spcAft>
                <a:spcPts val="0"/>
              </a:spcAft>
              <a:buSzPts val="1050"/>
              <a:buChar char="o"/>
              <a:defRPr/>
            </a:lvl4pPr>
            <a:lvl5pPr marL="2286000" lvl="4" indent="-317500" algn="l" rtl="0">
              <a:lnSpc>
                <a:spcPct val="100000"/>
              </a:lnSpc>
              <a:spcBef>
                <a:spcPts val="600"/>
              </a:spcBef>
              <a:spcAft>
                <a:spcPts val="0"/>
              </a:spcAft>
              <a:buSzPts val="1400"/>
              <a:buChar char="»"/>
              <a:defRPr/>
            </a:lvl5pPr>
            <a:lvl6pPr marL="2743200" lvl="5" indent="-317500" algn="l" rtl="0">
              <a:lnSpc>
                <a:spcPct val="100000"/>
              </a:lnSpc>
              <a:spcBef>
                <a:spcPts val="600"/>
              </a:spcBef>
              <a:spcAft>
                <a:spcPts val="0"/>
              </a:spcAft>
              <a:buSzPts val="1400"/>
              <a:buChar char="•"/>
              <a:defRPr/>
            </a:lvl6pPr>
            <a:lvl7pPr marL="3200400" lvl="6" indent="-317500" algn="l" rtl="0">
              <a:lnSpc>
                <a:spcPct val="100000"/>
              </a:lnSpc>
              <a:spcBef>
                <a:spcPts val="600"/>
              </a:spcBef>
              <a:spcAft>
                <a:spcPts val="0"/>
              </a:spcAft>
              <a:buSzPts val="1400"/>
              <a:buChar char="•"/>
              <a:defRPr/>
            </a:lvl7pPr>
            <a:lvl8pPr marL="3657600" lvl="7" indent="-317500" algn="l" rtl="0">
              <a:lnSpc>
                <a:spcPct val="100000"/>
              </a:lnSpc>
              <a:spcBef>
                <a:spcPts val="600"/>
              </a:spcBef>
              <a:spcAft>
                <a:spcPts val="0"/>
              </a:spcAft>
              <a:buSzPts val="1400"/>
              <a:buChar char="•"/>
              <a:defRPr/>
            </a:lvl8pPr>
            <a:lvl9pPr marL="4114800" lvl="8" indent="-317500" algn="l" rtl="0">
              <a:lnSpc>
                <a:spcPct val="100000"/>
              </a:lnSpc>
              <a:spcBef>
                <a:spcPts val="600"/>
              </a:spcBef>
              <a:spcAft>
                <a:spcPts val="0"/>
              </a:spcAft>
              <a:buSzPts val="1400"/>
              <a:buChar char="•"/>
              <a:defRPr/>
            </a:lvl9pPr>
          </a:lstStyle>
          <a:p>
            <a:endParaRPr/>
          </a:p>
        </p:txBody>
      </p:sp>
      <p:sp>
        <p:nvSpPr>
          <p:cNvPr id="192" name="Google Shape;192;p41"/>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3" name="Google Shape;193;p41"/>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94" name="Google Shape;194;p41"/>
          <p:cNvSpPr txBox="1">
            <a:spLocks noGrp="1"/>
          </p:cNvSpPr>
          <p:nvPr>
            <p:ph type="body" idx="2"/>
          </p:nvPr>
        </p:nvSpPr>
        <p:spPr>
          <a:xfrm>
            <a:off x="457200" y="6135624"/>
            <a:ext cx="8229600" cy="192000"/>
          </a:xfrm>
          <a:prstGeom prst="rect">
            <a:avLst/>
          </a:prstGeom>
          <a:noFill/>
          <a:ln>
            <a:noFill/>
          </a:ln>
        </p:spPr>
        <p:txBody>
          <a:bodyPr spcFirstLastPara="1" wrap="square" lIns="0" tIns="0" rIns="0" bIns="0" anchor="b" anchorCtr="0">
            <a:noAutofit/>
          </a:bodyPr>
          <a:lstStyle>
            <a:lvl1pPr marL="457200" marR="0" lvl="0" indent="-228600" algn="l" rtl="0">
              <a:lnSpc>
                <a:spcPct val="125000"/>
              </a:lnSpc>
              <a:spcBef>
                <a:spcPts val="0"/>
              </a:spcBef>
              <a:spcAft>
                <a:spcPts val="0"/>
              </a:spcAft>
              <a:buClr>
                <a:srgbClr val="25496F"/>
              </a:buClr>
              <a:buSzPts val="1000"/>
              <a:buFont typeface="Arial"/>
              <a:buNone/>
              <a:defRPr sz="1000" i="0"/>
            </a:lvl1pPr>
            <a:lvl2pPr marL="914400" lvl="1" indent="-228600" algn="l" rtl="0">
              <a:lnSpc>
                <a:spcPct val="100000"/>
              </a:lnSpc>
              <a:spcBef>
                <a:spcPts val="600"/>
              </a:spcBef>
              <a:spcAft>
                <a:spcPts val="0"/>
              </a:spcAft>
              <a:buSzPts val="1800"/>
              <a:buNone/>
              <a:defRPr sz="563"/>
            </a:lvl2pPr>
            <a:lvl3pPr marL="1371600" lvl="2" indent="-228600" algn="l" rtl="0">
              <a:lnSpc>
                <a:spcPct val="100000"/>
              </a:lnSpc>
              <a:spcBef>
                <a:spcPts val="600"/>
              </a:spcBef>
              <a:spcAft>
                <a:spcPts val="0"/>
              </a:spcAft>
              <a:buSzPts val="1400"/>
              <a:buNone/>
              <a:defRPr sz="563"/>
            </a:lvl3pPr>
            <a:lvl4pPr marL="1828800" lvl="3" indent="-228600" algn="l" rtl="0">
              <a:lnSpc>
                <a:spcPct val="100000"/>
              </a:lnSpc>
              <a:spcBef>
                <a:spcPts val="600"/>
              </a:spcBef>
              <a:spcAft>
                <a:spcPts val="0"/>
              </a:spcAft>
              <a:buSzPts val="1050"/>
              <a:buNone/>
              <a:defRPr sz="563"/>
            </a:lvl4pPr>
            <a:lvl5pPr marL="2286000" lvl="4" indent="-228600" algn="l" rtl="0">
              <a:lnSpc>
                <a:spcPct val="100000"/>
              </a:lnSpc>
              <a:spcBef>
                <a:spcPts val="600"/>
              </a:spcBef>
              <a:spcAft>
                <a:spcPts val="0"/>
              </a:spcAft>
              <a:buSzPts val="1400"/>
              <a:buNone/>
              <a:defRPr sz="563"/>
            </a:lvl5pPr>
            <a:lvl6pPr marL="2743200" lvl="5" indent="-317500" algn="l" rtl="0">
              <a:lnSpc>
                <a:spcPct val="100000"/>
              </a:lnSpc>
              <a:spcBef>
                <a:spcPts val="600"/>
              </a:spcBef>
              <a:spcAft>
                <a:spcPts val="0"/>
              </a:spcAft>
              <a:buSzPts val="1400"/>
              <a:buChar char="•"/>
              <a:defRPr/>
            </a:lvl6pPr>
            <a:lvl7pPr marL="3200400" lvl="6" indent="-317500" algn="l" rtl="0">
              <a:lnSpc>
                <a:spcPct val="100000"/>
              </a:lnSpc>
              <a:spcBef>
                <a:spcPts val="600"/>
              </a:spcBef>
              <a:spcAft>
                <a:spcPts val="0"/>
              </a:spcAft>
              <a:buSzPts val="1400"/>
              <a:buChar char="•"/>
              <a:defRPr/>
            </a:lvl7pPr>
            <a:lvl8pPr marL="3657600" lvl="7" indent="-317500" algn="l" rtl="0">
              <a:lnSpc>
                <a:spcPct val="100000"/>
              </a:lnSpc>
              <a:spcBef>
                <a:spcPts val="600"/>
              </a:spcBef>
              <a:spcAft>
                <a:spcPts val="0"/>
              </a:spcAft>
              <a:buSzPts val="1400"/>
              <a:buChar char="•"/>
              <a:defRPr/>
            </a:lvl8pPr>
            <a:lvl9pPr marL="4114800" lvl="8" indent="-317500" algn="l" rtl="0">
              <a:lnSpc>
                <a:spcPct val="100000"/>
              </a:lnSpc>
              <a:spcBef>
                <a:spcPts val="600"/>
              </a:spcBef>
              <a:spcAft>
                <a:spcPts val="0"/>
              </a:spcAft>
              <a:buSzPts val="14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95"/>
        <p:cNvGrpSpPr/>
        <p:nvPr/>
      </p:nvGrpSpPr>
      <p:grpSpPr>
        <a:xfrm>
          <a:off x="0" y="0"/>
          <a:ext cx="0" cy="0"/>
          <a:chOff x="0" y="0"/>
          <a:chExt cx="0" cy="0"/>
        </a:xfrm>
      </p:grpSpPr>
      <p:sp>
        <p:nvSpPr>
          <p:cNvPr id="196" name="Google Shape;196;p42"/>
          <p:cNvSpPr txBox="1">
            <a:spLocks noGrp="1"/>
          </p:cNvSpPr>
          <p:nvPr>
            <p:ph type="body" idx="1"/>
          </p:nvPr>
        </p:nvSpPr>
        <p:spPr>
          <a:xfrm>
            <a:off x="457200" y="1371600"/>
            <a:ext cx="8229600" cy="46635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600"/>
              </a:spcBef>
              <a:spcAft>
                <a:spcPts val="0"/>
              </a:spcAft>
              <a:buSzPts val="2400"/>
              <a:buChar char="▪"/>
              <a:defRPr/>
            </a:lvl1pPr>
            <a:lvl2pPr marL="914400" lvl="1" indent="-342900" algn="l" rtl="0">
              <a:lnSpc>
                <a:spcPct val="100000"/>
              </a:lnSpc>
              <a:spcBef>
                <a:spcPts val="600"/>
              </a:spcBef>
              <a:spcAft>
                <a:spcPts val="0"/>
              </a:spcAft>
              <a:buSzPts val="1800"/>
              <a:buChar char="•"/>
              <a:defRPr/>
            </a:lvl2pPr>
            <a:lvl3pPr marL="1371600" lvl="2" indent="-317500" algn="l" rtl="0">
              <a:lnSpc>
                <a:spcPct val="100000"/>
              </a:lnSpc>
              <a:spcBef>
                <a:spcPts val="600"/>
              </a:spcBef>
              <a:spcAft>
                <a:spcPts val="0"/>
              </a:spcAft>
              <a:buSzPts val="1400"/>
              <a:buChar char="–"/>
              <a:defRPr/>
            </a:lvl3pPr>
            <a:lvl4pPr marL="1828800" lvl="3" indent="-295275" algn="l" rtl="0">
              <a:lnSpc>
                <a:spcPct val="100000"/>
              </a:lnSpc>
              <a:spcBef>
                <a:spcPts val="600"/>
              </a:spcBef>
              <a:spcAft>
                <a:spcPts val="0"/>
              </a:spcAft>
              <a:buSzPts val="1050"/>
              <a:buChar char="o"/>
              <a:defRPr/>
            </a:lvl4pPr>
            <a:lvl5pPr marL="2286000" lvl="4" indent="-317500" algn="l" rtl="0">
              <a:lnSpc>
                <a:spcPct val="100000"/>
              </a:lnSpc>
              <a:spcBef>
                <a:spcPts val="600"/>
              </a:spcBef>
              <a:spcAft>
                <a:spcPts val="0"/>
              </a:spcAft>
              <a:buSzPts val="1400"/>
              <a:buChar char="»"/>
              <a:defRPr/>
            </a:lvl5pPr>
            <a:lvl6pPr marL="2743200" lvl="5" indent="-317500" algn="l" rtl="0">
              <a:lnSpc>
                <a:spcPct val="100000"/>
              </a:lnSpc>
              <a:spcBef>
                <a:spcPts val="600"/>
              </a:spcBef>
              <a:spcAft>
                <a:spcPts val="0"/>
              </a:spcAft>
              <a:buSzPts val="1400"/>
              <a:buChar char="•"/>
              <a:defRPr/>
            </a:lvl6pPr>
            <a:lvl7pPr marL="3200400" lvl="6" indent="-317500" algn="l" rtl="0">
              <a:lnSpc>
                <a:spcPct val="100000"/>
              </a:lnSpc>
              <a:spcBef>
                <a:spcPts val="600"/>
              </a:spcBef>
              <a:spcAft>
                <a:spcPts val="0"/>
              </a:spcAft>
              <a:buSzPts val="1400"/>
              <a:buChar char="•"/>
              <a:defRPr/>
            </a:lvl7pPr>
            <a:lvl8pPr marL="3657600" lvl="7" indent="-317500" algn="l" rtl="0">
              <a:lnSpc>
                <a:spcPct val="100000"/>
              </a:lnSpc>
              <a:spcBef>
                <a:spcPts val="600"/>
              </a:spcBef>
              <a:spcAft>
                <a:spcPts val="0"/>
              </a:spcAft>
              <a:buSzPts val="1400"/>
              <a:buChar char="•"/>
              <a:defRPr/>
            </a:lvl8pPr>
            <a:lvl9pPr marL="4114800" lvl="8" indent="-317500" algn="l" rtl="0">
              <a:lnSpc>
                <a:spcPct val="100000"/>
              </a:lnSpc>
              <a:spcBef>
                <a:spcPts val="600"/>
              </a:spcBef>
              <a:spcAft>
                <a:spcPts val="0"/>
              </a:spcAft>
              <a:buSzPts val="1400"/>
              <a:buChar char="•"/>
              <a:defRPr/>
            </a:lvl9pPr>
          </a:lstStyle>
          <a:p>
            <a:endParaRPr/>
          </a:p>
        </p:txBody>
      </p:sp>
      <p:sp>
        <p:nvSpPr>
          <p:cNvPr id="197" name="Google Shape;197;p42"/>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8" name="Google Shape;198;p42"/>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99" name="Google Shape;199;p42"/>
          <p:cNvSpPr txBox="1">
            <a:spLocks noGrp="1"/>
          </p:cNvSpPr>
          <p:nvPr>
            <p:ph type="body" idx="2"/>
          </p:nvPr>
        </p:nvSpPr>
        <p:spPr>
          <a:xfrm>
            <a:off x="457200" y="6135624"/>
            <a:ext cx="8229600" cy="192000"/>
          </a:xfrm>
          <a:prstGeom prst="rect">
            <a:avLst/>
          </a:prstGeom>
          <a:noFill/>
          <a:ln>
            <a:noFill/>
          </a:ln>
        </p:spPr>
        <p:txBody>
          <a:bodyPr spcFirstLastPara="1" wrap="square" lIns="0" tIns="0" rIns="0" bIns="0" anchor="b" anchorCtr="0">
            <a:noAutofit/>
          </a:bodyPr>
          <a:lstStyle>
            <a:lvl1pPr marL="457200" marR="0" lvl="0" indent="-228600" algn="l" rtl="0">
              <a:lnSpc>
                <a:spcPct val="125000"/>
              </a:lnSpc>
              <a:spcBef>
                <a:spcPts val="0"/>
              </a:spcBef>
              <a:spcAft>
                <a:spcPts val="0"/>
              </a:spcAft>
              <a:buClr>
                <a:srgbClr val="25496F"/>
              </a:buClr>
              <a:buSzPts val="1000"/>
              <a:buFont typeface="Arial"/>
              <a:buNone/>
              <a:defRPr sz="1000" i="0"/>
            </a:lvl1pPr>
            <a:lvl2pPr marL="914400" lvl="1" indent="-228600" algn="l" rtl="0">
              <a:lnSpc>
                <a:spcPct val="100000"/>
              </a:lnSpc>
              <a:spcBef>
                <a:spcPts val="600"/>
              </a:spcBef>
              <a:spcAft>
                <a:spcPts val="0"/>
              </a:spcAft>
              <a:buSzPts val="1800"/>
              <a:buNone/>
              <a:defRPr sz="563"/>
            </a:lvl2pPr>
            <a:lvl3pPr marL="1371600" lvl="2" indent="-228600" algn="l" rtl="0">
              <a:lnSpc>
                <a:spcPct val="100000"/>
              </a:lnSpc>
              <a:spcBef>
                <a:spcPts val="600"/>
              </a:spcBef>
              <a:spcAft>
                <a:spcPts val="0"/>
              </a:spcAft>
              <a:buSzPts val="1400"/>
              <a:buNone/>
              <a:defRPr sz="563"/>
            </a:lvl3pPr>
            <a:lvl4pPr marL="1828800" lvl="3" indent="-228600" algn="l" rtl="0">
              <a:lnSpc>
                <a:spcPct val="100000"/>
              </a:lnSpc>
              <a:spcBef>
                <a:spcPts val="600"/>
              </a:spcBef>
              <a:spcAft>
                <a:spcPts val="0"/>
              </a:spcAft>
              <a:buSzPts val="1050"/>
              <a:buNone/>
              <a:defRPr sz="563"/>
            </a:lvl4pPr>
            <a:lvl5pPr marL="2286000" lvl="4" indent="-228600" algn="l" rtl="0">
              <a:lnSpc>
                <a:spcPct val="100000"/>
              </a:lnSpc>
              <a:spcBef>
                <a:spcPts val="600"/>
              </a:spcBef>
              <a:spcAft>
                <a:spcPts val="0"/>
              </a:spcAft>
              <a:buSzPts val="1400"/>
              <a:buNone/>
              <a:defRPr sz="563"/>
            </a:lvl5pPr>
            <a:lvl6pPr marL="2743200" lvl="5" indent="-317500" algn="l" rtl="0">
              <a:lnSpc>
                <a:spcPct val="100000"/>
              </a:lnSpc>
              <a:spcBef>
                <a:spcPts val="600"/>
              </a:spcBef>
              <a:spcAft>
                <a:spcPts val="0"/>
              </a:spcAft>
              <a:buSzPts val="1400"/>
              <a:buChar char="•"/>
              <a:defRPr/>
            </a:lvl6pPr>
            <a:lvl7pPr marL="3200400" lvl="6" indent="-317500" algn="l" rtl="0">
              <a:lnSpc>
                <a:spcPct val="100000"/>
              </a:lnSpc>
              <a:spcBef>
                <a:spcPts val="600"/>
              </a:spcBef>
              <a:spcAft>
                <a:spcPts val="0"/>
              </a:spcAft>
              <a:buSzPts val="1400"/>
              <a:buChar char="•"/>
              <a:defRPr/>
            </a:lvl7pPr>
            <a:lvl8pPr marL="3657600" lvl="7" indent="-317500" algn="l" rtl="0">
              <a:lnSpc>
                <a:spcPct val="100000"/>
              </a:lnSpc>
              <a:spcBef>
                <a:spcPts val="600"/>
              </a:spcBef>
              <a:spcAft>
                <a:spcPts val="0"/>
              </a:spcAft>
              <a:buSzPts val="1400"/>
              <a:buChar char="•"/>
              <a:defRPr/>
            </a:lvl8pPr>
            <a:lvl9pPr marL="4114800" lvl="8" indent="-317500" algn="l" rtl="0">
              <a:lnSpc>
                <a:spcPct val="100000"/>
              </a:lnSpc>
              <a:spcBef>
                <a:spcPts val="600"/>
              </a:spcBef>
              <a:spcAft>
                <a:spcPts val="0"/>
              </a:spcAft>
              <a:buSzPts val="1400"/>
              <a:buChar char="•"/>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0"/>
        <p:cNvGrpSpPr/>
        <p:nvPr/>
      </p:nvGrpSpPr>
      <p:grpSpPr>
        <a:xfrm>
          <a:off x="0" y="0"/>
          <a:ext cx="0" cy="0"/>
          <a:chOff x="0" y="0"/>
          <a:chExt cx="0" cy="0"/>
        </a:xfrm>
      </p:grpSpPr>
      <p:sp>
        <p:nvSpPr>
          <p:cNvPr id="201" name="Google Shape;201;p43"/>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2" name="Google Shape;202;p43"/>
          <p:cNvSpPr txBox="1">
            <a:spLocks noGrp="1"/>
          </p:cNvSpPr>
          <p:nvPr>
            <p:ph type="dt" idx="10"/>
          </p:nvPr>
        </p:nvSpPr>
        <p:spPr>
          <a:xfrm>
            <a:off x="6172200" y="6191250"/>
            <a:ext cx="2476500" cy="476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203" name="Google Shape;203;p43"/>
          <p:cNvSpPr txBox="1">
            <a:spLocks noGrp="1"/>
          </p:cNvSpPr>
          <p:nvPr>
            <p:ph type="ftr" idx="11"/>
          </p:nvPr>
        </p:nvSpPr>
        <p:spPr>
          <a:xfrm>
            <a:off x="914400" y="6172200"/>
            <a:ext cx="39624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204" name="Google Shape;204;p43"/>
          <p:cNvSpPr txBox="1">
            <a:spLocks noGrp="1"/>
          </p:cNvSpPr>
          <p:nvPr>
            <p:ph type="sldNum" idx="12"/>
          </p:nvPr>
        </p:nvSpPr>
        <p:spPr>
          <a:xfrm>
            <a:off x="8912225" y="6507316"/>
            <a:ext cx="0" cy="153900"/>
          </a:xfrm>
          <a:prstGeom prst="rect">
            <a:avLst/>
          </a:prstGeom>
          <a:noFill/>
          <a:ln>
            <a:noFill/>
          </a:ln>
        </p:spPr>
        <p:txBody>
          <a:bodyPr spcFirstLastPara="1" wrap="square" lIns="0" tIns="0" rIns="0" bIns="0" anchor="b"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05" name="Google Shape;205;p43"/>
          <p:cNvSpPr txBox="1">
            <a:spLocks noGrp="1"/>
          </p:cNvSpPr>
          <p:nvPr>
            <p:ph type="body" idx="1"/>
          </p:nvPr>
        </p:nvSpPr>
        <p:spPr>
          <a:xfrm>
            <a:off x="914400" y="1447800"/>
            <a:ext cx="7772400" cy="4572000"/>
          </a:xfrm>
          <a:prstGeom prst="rect">
            <a:avLst/>
          </a:prstGeom>
          <a:noFill/>
          <a:ln>
            <a:noFill/>
          </a:ln>
        </p:spPr>
        <p:txBody>
          <a:bodyPr spcFirstLastPara="1" wrap="square" lIns="0" tIns="0" rIns="0" bIns="0" anchor="t" anchorCtr="0">
            <a:noAutofit/>
          </a:bodyPr>
          <a:lstStyle>
            <a:lvl1pPr marL="457200" lvl="0" indent="-342900" algn="l" rtl="0">
              <a:lnSpc>
                <a:spcPct val="100000"/>
              </a:lnSpc>
              <a:spcBef>
                <a:spcPts val="600"/>
              </a:spcBef>
              <a:spcAft>
                <a:spcPts val="0"/>
              </a:spcAft>
              <a:buSzPts val="1800"/>
              <a:buChar char="▪"/>
              <a:defRPr/>
            </a:lvl1pPr>
            <a:lvl2pPr marL="914400" lvl="1" indent="-342900" algn="l" rtl="0">
              <a:lnSpc>
                <a:spcPct val="100000"/>
              </a:lnSpc>
              <a:spcBef>
                <a:spcPts val="600"/>
              </a:spcBef>
              <a:spcAft>
                <a:spcPts val="0"/>
              </a:spcAft>
              <a:buSzPts val="1800"/>
              <a:buChar char="•"/>
              <a:defRPr/>
            </a:lvl2pPr>
            <a:lvl3pPr marL="1371600" lvl="2" indent="-342900" algn="l" rtl="0">
              <a:lnSpc>
                <a:spcPct val="100000"/>
              </a:lnSpc>
              <a:spcBef>
                <a:spcPts val="600"/>
              </a:spcBef>
              <a:spcAft>
                <a:spcPts val="0"/>
              </a:spcAft>
              <a:buSzPts val="1800"/>
              <a:buChar char="–"/>
              <a:defRPr/>
            </a:lvl3pPr>
            <a:lvl4pPr marL="1828800" lvl="3" indent="-314325" algn="l" rtl="0">
              <a:lnSpc>
                <a:spcPct val="100000"/>
              </a:lnSpc>
              <a:spcBef>
                <a:spcPts val="600"/>
              </a:spcBef>
              <a:spcAft>
                <a:spcPts val="0"/>
              </a:spcAft>
              <a:buSzPts val="1350"/>
              <a:buChar char="o"/>
              <a:defRPr/>
            </a:lvl4pPr>
            <a:lvl5pPr marL="2286000" lvl="4" indent="-342900" algn="l" rtl="0">
              <a:lnSpc>
                <a:spcPct val="100000"/>
              </a:lnSpc>
              <a:spcBef>
                <a:spcPts val="600"/>
              </a:spcBef>
              <a:spcAft>
                <a:spcPts val="0"/>
              </a:spcAft>
              <a:buSzPts val="1800"/>
              <a:buChar char="»"/>
              <a:defRPr/>
            </a:lvl5pPr>
            <a:lvl6pPr marL="2743200" lvl="5" indent="-342900" algn="l" rtl="0">
              <a:lnSpc>
                <a:spcPct val="100000"/>
              </a:lnSpc>
              <a:spcBef>
                <a:spcPts val="600"/>
              </a:spcBef>
              <a:spcAft>
                <a:spcPts val="0"/>
              </a:spcAft>
              <a:buSzPts val="1800"/>
              <a:buChar char="•"/>
              <a:defRPr/>
            </a:lvl6pPr>
            <a:lvl7pPr marL="3200400" lvl="6" indent="-342900" algn="l" rtl="0">
              <a:lnSpc>
                <a:spcPct val="100000"/>
              </a:lnSpc>
              <a:spcBef>
                <a:spcPts val="600"/>
              </a:spcBef>
              <a:spcAft>
                <a:spcPts val="0"/>
              </a:spcAft>
              <a:buSzPts val="1800"/>
              <a:buChar char="•"/>
              <a:defRPr/>
            </a:lvl7pPr>
            <a:lvl8pPr marL="3657600" lvl="7" indent="-342900" algn="l" rtl="0">
              <a:lnSpc>
                <a:spcPct val="100000"/>
              </a:lnSpc>
              <a:spcBef>
                <a:spcPts val="600"/>
              </a:spcBef>
              <a:spcAft>
                <a:spcPts val="0"/>
              </a:spcAft>
              <a:buSzPts val="1800"/>
              <a:buChar char="•"/>
              <a:defRPr/>
            </a:lvl8pPr>
            <a:lvl9pPr marL="4114800" lvl="8" indent="-342900" algn="l" rtl="0">
              <a:lnSpc>
                <a:spcPct val="100000"/>
              </a:lnSpc>
              <a:spcBef>
                <a:spcPts val="600"/>
              </a:spcBef>
              <a:spcAft>
                <a:spcPts val="0"/>
              </a:spcAft>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lumn Bulleted Text">
  <p:cSld name="Two Column Bulleted Text">
    <p:spTree>
      <p:nvGrpSpPr>
        <p:cNvPr id="1" name="Shape 26"/>
        <p:cNvGrpSpPr/>
        <p:nvPr/>
      </p:nvGrpSpPr>
      <p:grpSpPr>
        <a:xfrm>
          <a:off x="0" y="0"/>
          <a:ext cx="0" cy="0"/>
          <a:chOff x="0" y="0"/>
          <a:chExt cx="0" cy="0"/>
        </a:xfrm>
      </p:grpSpPr>
      <p:sp>
        <p:nvSpPr>
          <p:cNvPr id="27" name="Google Shape;27;p5"/>
          <p:cNvSpPr txBox="1">
            <a:spLocks noGrp="1"/>
          </p:cNvSpPr>
          <p:nvPr>
            <p:ph type="body" idx="1"/>
          </p:nvPr>
        </p:nvSpPr>
        <p:spPr>
          <a:xfrm>
            <a:off x="687526" y="2055813"/>
            <a:ext cx="3972600" cy="3852000"/>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solidFill>
                  <a:srgbClr val="17365D"/>
                </a:solidFill>
                <a:latin typeface="Arial"/>
                <a:ea typeface="Arial"/>
                <a:cs typeface="Arial"/>
                <a:sym typeface="Arial"/>
              </a:defRPr>
            </a:lvl1pPr>
            <a:lvl2pPr marL="914400" lvl="1" indent="-342900" algn="l">
              <a:lnSpc>
                <a:spcPct val="100000"/>
              </a:lnSpc>
              <a:spcBef>
                <a:spcPts val="600"/>
              </a:spcBef>
              <a:spcAft>
                <a:spcPts val="0"/>
              </a:spcAft>
              <a:buSzPts val="1800"/>
              <a:buChar char="•"/>
              <a:defRPr sz="1800">
                <a:solidFill>
                  <a:srgbClr val="17365D"/>
                </a:solidFill>
                <a:latin typeface="Arial"/>
                <a:ea typeface="Arial"/>
                <a:cs typeface="Arial"/>
                <a:sym typeface="Arial"/>
              </a:defRPr>
            </a:lvl2pPr>
            <a:lvl3pPr marL="1371600" lvl="2"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3pPr>
            <a:lvl4pPr marL="1828800" lvl="3" indent="-295275" algn="l">
              <a:lnSpc>
                <a:spcPct val="100000"/>
              </a:lnSpc>
              <a:spcBef>
                <a:spcPts val="600"/>
              </a:spcBef>
              <a:spcAft>
                <a:spcPts val="0"/>
              </a:spcAft>
              <a:buSzPts val="1050"/>
              <a:buChar char="o"/>
              <a:defRPr sz="1400">
                <a:solidFill>
                  <a:srgbClr val="17365D"/>
                </a:solidFill>
                <a:latin typeface="Arial"/>
                <a:ea typeface="Arial"/>
                <a:cs typeface="Arial"/>
                <a:sym typeface="Arial"/>
              </a:defRPr>
            </a:lvl4pPr>
            <a:lvl5pPr marL="2286000" lvl="4"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9pPr>
          </a:lstStyle>
          <a:p>
            <a:endParaRPr/>
          </a:p>
        </p:txBody>
      </p:sp>
      <p:sp>
        <p:nvSpPr>
          <p:cNvPr id="28" name="Google Shape;28;p5"/>
          <p:cNvSpPr txBox="1">
            <a:spLocks noGrp="1"/>
          </p:cNvSpPr>
          <p:nvPr>
            <p:ph type="body" idx="2"/>
          </p:nvPr>
        </p:nvSpPr>
        <p:spPr>
          <a:xfrm>
            <a:off x="4939596" y="2055813"/>
            <a:ext cx="3972600" cy="3852000"/>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solidFill>
                  <a:srgbClr val="17365D"/>
                </a:solidFill>
                <a:latin typeface="Arial"/>
                <a:ea typeface="Arial"/>
                <a:cs typeface="Arial"/>
                <a:sym typeface="Arial"/>
              </a:defRPr>
            </a:lvl1pPr>
            <a:lvl2pPr marL="914400" lvl="1" indent="-342900" algn="l">
              <a:lnSpc>
                <a:spcPct val="100000"/>
              </a:lnSpc>
              <a:spcBef>
                <a:spcPts val="600"/>
              </a:spcBef>
              <a:spcAft>
                <a:spcPts val="0"/>
              </a:spcAft>
              <a:buSzPts val="1800"/>
              <a:buChar char="•"/>
              <a:defRPr sz="1800">
                <a:solidFill>
                  <a:srgbClr val="17365D"/>
                </a:solidFill>
                <a:latin typeface="Arial"/>
                <a:ea typeface="Arial"/>
                <a:cs typeface="Arial"/>
                <a:sym typeface="Arial"/>
              </a:defRPr>
            </a:lvl2pPr>
            <a:lvl3pPr marL="1371600" lvl="2"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3pPr>
            <a:lvl4pPr marL="1828800" lvl="3" indent="-295275" algn="l">
              <a:lnSpc>
                <a:spcPct val="100000"/>
              </a:lnSpc>
              <a:spcBef>
                <a:spcPts val="600"/>
              </a:spcBef>
              <a:spcAft>
                <a:spcPts val="0"/>
              </a:spcAft>
              <a:buSzPts val="1050"/>
              <a:buChar char="o"/>
              <a:defRPr sz="1400">
                <a:solidFill>
                  <a:srgbClr val="17365D"/>
                </a:solidFill>
                <a:latin typeface="Arial"/>
                <a:ea typeface="Arial"/>
                <a:cs typeface="Arial"/>
                <a:sym typeface="Arial"/>
              </a:defRPr>
            </a:lvl4pPr>
            <a:lvl5pPr marL="2286000" lvl="4"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9pPr>
          </a:lstStyle>
          <a:p>
            <a:endParaRPr/>
          </a:p>
        </p:txBody>
      </p:sp>
      <p:sp>
        <p:nvSpPr>
          <p:cNvPr id="29" name="Google Shape;29;p5"/>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06"/>
        <p:cNvGrpSpPr/>
        <p:nvPr/>
      </p:nvGrpSpPr>
      <p:grpSpPr>
        <a:xfrm>
          <a:off x="0" y="0"/>
          <a:ext cx="0" cy="0"/>
          <a:chOff x="0" y="0"/>
          <a:chExt cx="0" cy="0"/>
        </a:xfrm>
      </p:grpSpPr>
      <p:sp>
        <p:nvSpPr>
          <p:cNvPr id="207" name="Google Shape;207;p44"/>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8" name="Google Shape;208;p44"/>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209"/>
        <p:cNvGrpSpPr/>
        <p:nvPr/>
      </p:nvGrpSpPr>
      <p:grpSpPr>
        <a:xfrm>
          <a:off x="0" y="0"/>
          <a:ext cx="0" cy="0"/>
          <a:chOff x="0" y="0"/>
          <a:chExt cx="0" cy="0"/>
        </a:xfrm>
      </p:grpSpPr>
      <p:sp>
        <p:nvSpPr>
          <p:cNvPr id="210" name="Google Shape;210;p45"/>
          <p:cNvSpPr txBox="1">
            <a:spLocks noGrp="1"/>
          </p:cNvSpPr>
          <p:nvPr>
            <p:ph type="title"/>
          </p:nvPr>
        </p:nvSpPr>
        <p:spPr>
          <a:xfrm>
            <a:off x="683811" y="905710"/>
            <a:ext cx="8228400" cy="17850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1" name="Google Shape;211;p45"/>
          <p:cNvSpPr txBox="1">
            <a:spLocks noGrp="1"/>
          </p:cNvSpPr>
          <p:nvPr>
            <p:ph type="ftr" idx="11"/>
          </p:nvPr>
        </p:nvSpPr>
        <p:spPr>
          <a:xfrm>
            <a:off x="5328340" y="6567844"/>
            <a:ext cx="3583800" cy="123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212" name="Google Shape;212;p45"/>
          <p:cNvSpPr txBox="1">
            <a:spLocks noGrp="1"/>
          </p:cNvSpPr>
          <p:nvPr>
            <p:ph type="body" idx="1"/>
          </p:nvPr>
        </p:nvSpPr>
        <p:spPr>
          <a:xfrm>
            <a:off x="687388" y="2938998"/>
            <a:ext cx="8224800" cy="24867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600"/>
              </a:spcBef>
              <a:spcAft>
                <a:spcPts val="0"/>
              </a:spcAft>
              <a:buSzPts val="2400"/>
              <a:buChar char="▪"/>
              <a:defRPr>
                <a:solidFill>
                  <a:srgbClr val="BFBFBF"/>
                </a:solidFill>
              </a:defRPr>
            </a:lvl1pPr>
            <a:lvl2pPr marL="914400" lvl="1" indent="-381000" algn="l" rtl="0">
              <a:lnSpc>
                <a:spcPct val="100000"/>
              </a:lnSpc>
              <a:spcBef>
                <a:spcPts val="600"/>
              </a:spcBef>
              <a:spcAft>
                <a:spcPts val="0"/>
              </a:spcAft>
              <a:buSzPts val="2400"/>
              <a:buChar char="•"/>
              <a:defRPr sz="2400">
                <a:solidFill>
                  <a:schemeClr val="lt1"/>
                </a:solidFill>
              </a:defRPr>
            </a:lvl2pPr>
            <a:lvl3pPr marL="1371600" lvl="2" indent="-355600" algn="l" rtl="0">
              <a:lnSpc>
                <a:spcPct val="100000"/>
              </a:lnSpc>
              <a:spcBef>
                <a:spcPts val="600"/>
              </a:spcBef>
              <a:spcAft>
                <a:spcPts val="0"/>
              </a:spcAft>
              <a:buSzPts val="2000"/>
              <a:buChar char="–"/>
              <a:defRPr sz="2000">
                <a:solidFill>
                  <a:schemeClr val="lt1"/>
                </a:solidFill>
              </a:defRPr>
            </a:lvl3pPr>
            <a:lvl4pPr marL="1828800" lvl="3" indent="-304800" algn="l" rtl="0">
              <a:lnSpc>
                <a:spcPct val="100000"/>
              </a:lnSpc>
              <a:spcBef>
                <a:spcPts val="600"/>
              </a:spcBef>
              <a:spcAft>
                <a:spcPts val="0"/>
              </a:spcAft>
              <a:buSzPts val="1200"/>
              <a:buChar char="o"/>
              <a:defRPr sz="1600">
                <a:solidFill>
                  <a:schemeClr val="lt1"/>
                </a:solidFill>
              </a:defRPr>
            </a:lvl4pPr>
            <a:lvl5pPr marL="2286000" lvl="4" indent="-342900" algn="l" rtl="0">
              <a:lnSpc>
                <a:spcPct val="100000"/>
              </a:lnSpc>
              <a:spcBef>
                <a:spcPts val="600"/>
              </a:spcBef>
              <a:spcAft>
                <a:spcPts val="0"/>
              </a:spcAft>
              <a:buSzPts val="1800"/>
              <a:buChar char="»"/>
              <a:defRPr/>
            </a:lvl5pPr>
            <a:lvl6pPr marL="2743200" lvl="5" indent="-342900" algn="l" rtl="0">
              <a:lnSpc>
                <a:spcPct val="100000"/>
              </a:lnSpc>
              <a:spcBef>
                <a:spcPts val="600"/>
              </a:spcBef>
              <a:spcAft>
                <a:spcPts val="0"/>
              </a:spcAft>
              <a:buSzPts val="1800"/>
              <a:buChar char="•"/>
              <a:defRPr/>
            </a:lvl6pPr>
            <a:lvl7pPr marL="3200400" lvl="6" indent="-342900" algn="l" rtl="0">
              <a:lnSpc>
                <a:spcPct val="100000"/>
              </a:lnSpc>
              <a:spcBef>
                <a:spcPts val="600"/>
              </a:spcBef>
              <a:spcAft>
                <a:spcPts val="0"/>
              </a:spcAft>
              <a:buSzPts val="1800"/>
              <a:buChar char="•"/>
              <a:defRPr/>
            </a:lvl7pPr>
            <a:lvl8pPr marL="3657600" lvl="7" indent="-342900" algn="l" rtl="0">
              <a:lnSpc>
                <a:spcPct val="100000"/>
              </a:lnSpc>
              <a:spcBef>
                <a:spcPts val="600"/>
              </a:spcBef>
              <a:spcAft>
                <a:spcPts val="0"/>
              </a:spcAft>
              <a:buSzPts val="1800"/>
              <a:buChar char="•"/>
              <a:defRPr/>
            </a:lvl8pPr>
            <a:lvl9pPr marL="4114800" lvl="8" indent="-342900" algn="l" rtl="0">
              <a:lnSpc>
                <a:spcPct val="100000"/>
              </a:lnSpc>
              <a:spcBef>
                <a:spcPts val="600"/>
              </a:spcBef>
              <a:spcAft>
                <a:spcPts val="0"/>
              </a:spcAft>
              <a:buSzPts val="1800"/>
              <a:buChar char="•"/>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Large Graphic 1">
  <p:cSld name="Large Graphic_1">
    <p:spTree>
      <p:nvGrpSpPr>
        <p:cNvPr id="1" name="Shape 213"/>
        <p:cNvGrpSpPr/>
        <p:nvPr/>
      </p:nvGrpSpPr>
      <p:grpSpPr>
        <a:xfrm>
          <a:off x="0" y="0"/>
          <a:ext cx="0" cy="0"/>
          <a:chOff x="0" y="0"/>
          <a:chExt cx="0" cy="0"/>
        </a:xfrm>
      </p:grpSpPr>
      <p:grpSp>
        <p:nvGrpSpPr>
          <p:cNvPr id="214" name="Google Shape;214;p46"/>
          <p:cNvGrpSpPr/>
          <p:nvPr/>
        </p:nvGrpSpPr>
        <p:grpSpPr>
          <a:xfrm>
            <a:off x="0" y="0"/>
            <a:ext cx="9144000" cy="6858000"/>
            <a:chOff x="0" y="0"/>
            <a:chExt cx="9144000" cy="6858000"/>
          </a:xfrm>
        </p:grpSpPr>
        <p:pic>
          <p:nvPicPr>
            <p:cNvPr id="215" name="Google Shape;215;p46"/>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216" name="Google Shape;216;p46" descr="RTI Arkansas Logo.png"/>
            <p:cNvPicPr preferRelativeResize="0"/>
            <p:nvPr/>
          </p:nvPicPr>
          <p:blipFill rotWithShape="1">
            <a:blip r:embed="rId3">
              <a:alphaModFix/>
            </a:blip>
            <a:srcRect/>
            <a:stretch/>
          </p:blipFill>
          <p:spPr>
            <a:xfrm>
              <a:off x="7522591" y="302814"/>
              <a:ext cx="1566545" cy="289276"/>
            </a:xfrm>
            <a:prstGeom prst="rect">
              <a:avLst/>
            </a:prstGeom>
            <a:noFill/>
            <a:ln>
              <a:noFill/>
            </a:ln>
          </p:spPr>
        </p:pic>
      </p:grpSp>
      <p:sp>
        <p:nvSpPr>
          <p:cNvPr id="217" name="Google Shape;217;p46"/>
          <p:cNvSpPr/>
          <p:nvPr/>
        </p:nvSpPr>
        <p:spPr>
          <a:xfrm>
            <a:off x="0" y="1682482"/>
            <a:ext cx="9144000" cy="376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18" name="Google Shape;218;p46"/>
          <p:cNvSpPr txBox="1">
            <a:spLocks noGrp="1"/>
          </p:cNvSpPr>
          <p:nvPr>
            <p:ph type="body" idx="1"/>
          </p:nvPr>
        </p:nvSpPr>
        <p:spPr>
          <a:xfrm>
            <a:off x="687388" y="1146048"/>
            <a:ext cx="8224800" cy="4827900"/>
          </a:xfrm>
          <a:prstGeom prst="rect">
            <a:avLst/>
          </a:prstGeom>
          <a:noFill/>
          <a:ln>
            <a:noFill/>
          </a:ln>
        </p:spPr>
        <p:txBody>
          <a:bodyPr spcFirstLastPara="1" wrap="square" lIns="0" tIns="0" rIns="0" bIns="0" anchor="t" anchorCtr="0">
            <a:noAutofit/>
          </a:bodyPr>
          <a:lstStyle>
            <a:lvl1pPr marL="457200" lvl="0" indent="-228600" algn="l" rtl="0">
              <a:spcBef>
                <a:spcPts val="600"/>
              </a:spcBef>
              <a:spcAft>
                <a:spcPts val="0"/>
              </a:spcAft>
              <a:buSzPts val="2400"/>
              <a:buNone/>
              <a:defRPr>
                <a:solidFill>
                  <a:srgbClr val="25496F"/>
                </a:solidFill>
                <a:latin typeface="Arial"/>
                <a:ea typeface="Arial"/>
                <a:cs typeface="Arial"/>
                <a:sym typeface="Arial"/>
              </a:defRPr>
            </a:lvl1pPr>
            <a:lvl2pPr marL="914400" lvl="1" indent="-342900" algn="l" rtl="0">
              <a:spcBef>
                <a:spcPts val="600"/>
              </a:spcBef>
              <a:spcAft>
                <a:spcPts val="0"/>
              </a:spcAft>
              <a:buSzPts val="1800"/>
              <a:buFont typeface="Noto Sans Symbols"/>
              <a:buChar char="▪"/>
              <a:defRPr>
                <a:solidFill>
                  <a:srgbClr val="25496F"/>
                </a:solidFill>
                <a:latin typeface="Arial"/>
                <a:ea typeface="Arial"/>
                <a:cs typeface="Arial"/>
                <a:sym typeface="Arial"/>
              </a:defRPr>
            </a:lvl2pPr>
            <a:lvl3pPr marL="1371600" lvl="2" indent="-330835" algn="l" rtl="0">
              <a:spcBef>
                <a:spcPts val="600"/>
              </a:spcBef>
              <a:spcAft>
                <a:spcPts val="0"/>
              </a:spcAft>
              <a:buSzPts val="1610"/>
              <a:buFont typeface="Arial"/>
              <a:buChar char="•"/>
              <a:defRPr>
                <a:solidFill>
                  <a:srgbClr val="25496F"/>
                </a:solidFill>
                <a:latin typeface="Arial"/>
                <a:ea typeface="Arial"/>
                <a:cs typeface="Arial"/>
                <a:sym typeface="Arial"/>
              </a:defRPr>
            </a:lvl3pPr>
            <a:lvl4pPr marL="1828800" lvl="3" indent="-317500" algn="l" rtl="0">
              <a:spcBef>
                <a:spcPts val="600"/>
              </a:spcBef>
              <a:spcAft>
                <a:spcPts val="0"/>
              </a:spcAft>
              <a:buSzPts val="1400"/>
              <a:buFont typeface="Arial"/>
              <a:buChar char="–"/>
              <a:defRPr>
                <a:solidFill>
                  <a:srgbClr val="25496F"/>
                </a:solidFill>
                <a:latin typeface="Arial"/>
                <a:ea typeface="Arial"/>
                <a:cs typeface="Arial"/>
                <a:sym typeface="Arial"/>
              </a:defRPr>
            </a:lvl4pPr>
            <a:lvl5pPr marL="2286000" lvl="4" indent="-295275" algn="l" rtl="0">
              <a:spcBef>
                <a:spcPts val="600"/>
              </a:spcBef>
              <a:spcAft>
                <a:spcPts val="0"/>
              </a:spcAft>
              <a:buSzPts val="1050"/>
              <a:buFont typeface="Courier New"/>
              <a:buChar char="o"/>
              <a:defRPr>
                <a:solidFill>
                  <a:srgbClr val="25496F"/>
                </a:solidFill>
                <a:latin typeface="Arial"/>
                <a:ea typeface="Arial"/>
                <a:cs typeface="Arial"/>
                <a:sym typeface="Arial"/>
              </a:defRPr>
            </a:lvl5pPr>
            <a:lvl6pPr marL="2743200" lvl="5" indent="-317500" algn="l" rtl="0">
              <a:spcBef>
                <a:spcPts val="600"/>
              </a:spcBef>
              <a:spcAft>
                <a:spcPts val="0"/>
              </a:spcAft>
              <a:buSzPts val="1400"/>
              <a:buChar char="•"/>
              <a:defRPr>
                <a:solidFill>
                  <a:srgbClr val="25496F"/>
                </a:solidFill>
                <a:latin typeface="Arial"/>
                <a:ea typeface="Arial"/>
                <a:cs typeface="Arial"/>
                <a:sym typeface="Arial"/>
              </a:defRPr>
            </a:lvl6pPr>
            <a:lvl7pPr marL="3200400" lvl="6" indent="-317500" algn="l" rtl="0">
              <a:spcBef>
                <a:spcPts val="600"/>
              </a:spcBef>
              <a:spcAft>
                <a:spcPts val="0"/>
              </a:spcAft>
              <a:buSzPts val="1400"/>
              <a:buChar char="•"/>
              <a:defRPr>
                <a:solidFill>
                  <a:srgbClr val="25496F"/>
                </a:solidFill>
                <a:latin typeface="Arial"/>
                <a:ea typeface="Arial"/>
                <a:cs typeface="Arial"/>
                <a:sym typeface="Arial"/>
              </a:defRPr>
            </a:lvl7pPr>
            <a:lvl8pPr marL="3657600" lvl="7" indent="-317500" algn="l" rtl="0">
              <a:spcBef>
                <a:spcPts val="600"/>
              </a:spcBef>
              <a:spcAft>
                <a:spcPts val="0"/>
              </a:spcAft>
              <a:buSzPts val="1400"/>
              <a:buChar char="•"/>
              <a:defRPr>
                <a:solidFill>
                  <a:srgbClr val="25496F"/>
                </a:solidFill>
                <a:latin typeface="Arial"/>
                <a:ea typeface="Arial"/>
                <a:cs typeface="Arial"/>
                <a:sym typeface="Arial"/>
              </a:defRPr>
            </a:lvl8pPr>
            <a:lvl9pPr marL="4114800" lvl="8" indent="-317500" algn="l" rtl="0">
              <a:spcBef>
                <a:spcPts val="600"/>
              </a:spcBef>
              <a:spcAft>
                <a:spcPts val="0"/>
              </a:spcAft>
              <a:buSzPts val="1400"/>
              <a:buChar char="•"/>
              <a:defRPr>
                <a:solidFill>
                  <a:srgbClr val="25496F"/>
                </a:solidFill>
                <a:latin typeface="Arial"/>
                <a:ea typeface="Arial"/>
                <a:cs typeface="Arial"/>
                <a:sym typeface="Arial"/>
              </a:defRPr>
            </a:lvl9pPr>
          </a:lstStyle>
          <a:p>
            <a:endParaRPr/>
          </a:p>
        </p:txBody>
      </p:sp>
      <p:sp>
        <p:nvSpPr>
          <p:cNvPr id="219" name="Google Shape;219;p46"/>
          <p:cNvSpPr txBox="1">
            <a:spLocks noGrp="1"/>
          </p:cNvSpPr>
          <p:nvPr>
            <p:ph type="title"/>
          </p:nvPr>
        </p:nvSpPr>
        <p:spPr>
          <a:xfrm>
            <a:off x="687388" y="318053"/>
            <a:ext cx="8224800" cy="7461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0" name="Google Shape;220;p46"/>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lvl="0" indent="0" algn="r" rtl="0">
              <a:spcBef>
                <a:spcPts val="0"/>
              </a:spcBef>
              <a:spcAft>
                <a:spcPts val="0"/>
              </a:spcAft>
              <a:buNone/>
              <a:defRPr/>
            </a:lvl1pPr>
            <a:lvl2pPr marL="0" lvl="1" indent="0" algn="r" rtl="0">
              <a:spcBef>
                <a:spcPts val="0"/>
              </a:spcBef>
              <a:spcAft>
                <a:spcPts val="0"/>
              </a:spcAft>
              <a:buNone/>
              <a:defRPr/>
            </a:lvl2pPr>
            <a:lvl3pPr marL="0" lvl="2" indent="0" algn="r" rtl="0">
              <a:spcBef>
                <a:spcPts val="0"/>
              </a:spcBef>
              <a:spcAft>
                <a:spcPts val="0"/>
              </a:spcAft>
              <a:buNone/>
              <a:defRPr/>
            </a:lvl3pPr>
            <a:lvl4pPr marL="0" lvl="3" indent="0" algn="r" rtl="0">
              <a:spcBef>
                <a:spcPts val="0"/>
              </a:spcBef>
              <a:spcAft>
                <a:spcPts val="0"/>
              </a:spcAft>
              <a:buNone/>
              <a:defRPr/>
            </a:lvl4pPr>
            <a:lvl5pPr marL="0" lvl="4" indent="0" algn="r" rtl="0">
              <a:spcBef>
                <a:spcPts val="0"/>
              </a:spcBef>
              <a:spcAft>
                <a:spcPts val="0"/>
              </a:spcAft>
              <a:buNone/>
              <a:defRPr/>
            </a:lvl5pPr>
            <a:lvl6pPr marL="0" lvl="5" indent="0" algn="r" rtl="0">
              <a:spcBef>
                <a:spcPts val="0"/>
              </a:spcBef>
              <a:spcAft>
                <a:spcPts val="0"/>
              </a:spcAft>
              <a:buNone/>
              <a:defRPr/>
            </a:lvl6pPr>
            <a:lvl7pPr marL="0" lvl="6" indent="0" algn="r" rtl="0">
              <a:spcBef>
                <a:spcPts val="0"/>
              </a:spcBef>
              <a:spcAft>
                <a:spcPts val="0"/>
              </a:spcAft>
              <a:buNone/>
              <a:defRPr/>
            </a:lvl7pPr>
            <a:lvl8pPr marL="0" lvl="7" indent="0" algn="r" rtl="0">
              <a:spcBef>
                <a:spcPts val="0"/>
              </a:spcBef>
              <a:spcAft>
                <a:spcPts val="0"/>
              </a:spcAft>
              <a:buNone/>
              <a:defRPr/>
            </a:lvl8pPr>
            <a:lvl9pPr marL="0" lvl="8" indent="0" algn="r" rtl="0">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221" name="Google Shape;221;p46"/>
          <p:cNvSpPr txBox="1">
            <a:spLocks noGrp="1"/>
          </p:cNvSpPr>
          <p:nvPr>
            <p:ph type="body" idx="2"/>
          </p:nvPr>
        </p:nvSpPr>
        <p:spPr>
          <a:xfrm>
            <a:off x="687388" y="6057936"/>
            <a:ext cx="8224800" cy="153900"/>
          </a:xfrm>
          <a:prstGeom prst="rect">
            <a:avLst/>
          </a:prstGeom>
          <a:noFill/>
          <a:ln>
            <a:noFill/>
          </a:ln>
        </p:spPr>
        <p:txBody>
          <a:bodyPr spcFirstLastPara="1" wrap="square" lIns="0" tIns="0" rIns="0" bIns="0" anchor="b" anchorCtr="0">
            <a:noAutofit/>
          </a:bodyPr>
          <a:lstStyle>
            <a:lvl1pPr marL="457200" lvl="0" indent="-228600" algn="r" rtl="0">
              <a:spcBef>
                <a:spcPts val="0"/>
              </a:spcBef>
              <a:spcAft>
                <a:spcPts val="0"/>
              </a:spcAft>
              <a:buSzPts val="1000"/>
              <a:buNone/>
              <a:defRPr sz="1000"/>
            </a:lvl1pPr>
            <a:lvl2pPr marL="914400" lvl="1" indent="-228600" algn="r" rtl="0">
              <a:spcBef>
                <a:spcPts val="0"/>
              </a:spcBef>
              <a:spcAft>
                <a:spcPts val="0"/>
              </a:spcAft>
              <a:buSzPts val="1400"/>
              <a:buNone/>
              <a:defRPr sz="1400"/>
            </a:lvl2pPr>
            <a:lvl3pPr marL="1371600" lvl="2" indent="-228600" algn="r" rtl="0">
              <a:spcBef>
                <a:spcPts val="0"/>
              </a:spcBef>
              <a:spcAft>
                <a:spcPts val="0"/>
              </a:spcAft>
              <a:buSzPts val="1400"/>
              <a:buNone/>
              <a:defRPr sz="1400"/>
            </a:lvl3pPr>
            <a:lvl4pPr marL="1828800" lvl="3" indent="-228600" algn="r" rtl="0">
              <a:spcBef>
                <a:spcPts val="0"/>
              </a:spcBef>
              <a:spcAft>
                <a:spcPts val="0"/>
              </a:spcAft>
              <a:buSzPts val="1050"/>
              <a:buNone/>
              <a:defRPr sz="1400"/>
            </a:lvl4pPr>
            <a:lvl5pPr marL="2286000" lvl="4" indent="-228600" algn="r" rtl="0">
              <a:spcBef>
                <a:spcPts val="0"/>
              </a:spcBef>
              <a:spcAft>
                <a:spcPts val="0"/>
              </a:spcAft>
              <a:buSzPts val="1400"/>
              <a:buNone/>
              <a:defRPr sz="1400"/>
            </a:lvl5pPr>
            <a:lvl6pPr marL="2743200" lvl="5" indent="-342900" algn="l" rtl="0">
              <a:spcBef>
                <a:spcPts val="600"/>
              </a:spcBef>
              <a:spcAft>
                <a:spcPts val="0"/>
              </a:spcAft>
              <a:buSzPts val="1800"/>
              <a:buChar char="•"/>
              <a:defRPr/>
            </a:lvl6pPr>
            <a:lvl7pPr marL="3200400" lvl="6" indent="-342900" algn="l" rtl="0">
              <a:spcBef>
                <a:spcPts val="600"/>
              </a:spcBef>
              <a:spcAft>
                <a:spcPts val="0"/>
              </a:spcAft>
              <a:buSzPts val="1800"/>
              <a:buChar char="•"/>
              <a:defRPr/>
            </a:lvl7pPr>
            <a:lvl8pPr marL="3657600" lvl="7" indent="-342900" algn="l" rtl="0">
              <a:spcBef>
                <a:spcPts val="600"/>
              </a:spcBef>
              <a:spcAft>
                <a:spcPts val="0"/>
              </a:spcAft>
              <a:buSzPts val="1800"/>
              <a:buChar char="•"/>
              <a:defRPr/>
            </a:lvl8pPr>
            <a:lvl9pPr marL="4114800" lvl="8" indent="-342900" algn="l" rtl="0">
              <a:spcBef>
                <a:spcPts val="600"/>
              </a:spcBef>
              <a:spcAft>
                <a:spcPts val="0"/>
              </a:spcAft>
              <a:buSzPts val="1800"/>
              <a:buChar char="•"/>
              <a:defRPr/>
            </a:lvl9pPr>
          </a:lstStyle>
          <a:p>
            <a:endParaRPr/>
          </a:p>
        </p:txBody>
      </p:sp>
      <p:cxnSp>
        <p:nvCxnSpPr>
          <p:cNvPr id="222" name="Google Shape;222;p46"/>
          <p:cNvCxnSpPr/>
          <p:nvPr/>
        </p:nvCxnSpPr>
        <p:spPr>
          <a:xfrm>
            <a:off x="681038" y="1043797"/>
            <a:ext cx="8463000" cy="17400"/>
          </a:xfrm>
          <a:prstGeom prst="straightConnector1">
            <a:avLst/>
          </a:prstGeom>
          <a:noFill/>
          <a:ln w="9525" cap="flat" cmpd="sng">
            <a:solidFill>
              <a:srgbClr val="46739E"/>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6"/>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arge Graphic">
  <p:cSld name="Large Graphic">
    <p:spTree>
      <p:nvGrpSpPr>
        <p:cNvPr id="1" name="Shape 34"/>
        <p:cNvGrpSpPr/>
        <p:nvPr/>
      </p:nvGrpSpPr>
      <p:grpSpPr>
        <a:xfrm>
          <a:off x="0" y="0"/>
          <a:ext cx="0" cy="0"/>
          <a:chOff x="0" y="0"/>
          <a:chExt cx="0" cy="0"/>
        </a:xfrm>
      </p:grpSpPr>
      <p:pic>
        <p:nvPicPr>
          <p:cNvPr id="35" name="Google Shape;35;p7" descr="2201 AIR-Partner Text_No Line.jpg"/>
          <p:cNvPicPr preferRelativeResize="0"/>
          <p:nvPr/>
        </p:nvPicPr>
        <p:blipFill rotWithShape="1">
          <a:blip r:embed="rId2">
            <a:alphaModFix/>
          </a:blip>
          <a:srcRect/>
          <a:stretch/>
        </p:blipFill>
        <p:spPr>
          <a:xfrm>
            <a:off x="0" y="0"/>
            <a:ext cx="9143998" cy="6857998"/>
          </a:xfrm>
          <a:prstGeom prst="rect">
            <a:avLst/>
          </a:prstGeom>
          <a:noFill/>
          <a:ln>
            <a:noFill/>
          </a:ln>
        </p:spPr>
      </p:pic>
      <p:sp>
        <p:nvSpPr>
          <p:cNvPr id="36" name="Google Shape;36;p7"/>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7"/>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8"/>
          <p:cNvSpPr txBox="1">
            <a:spLocks noGrp="1"/>
          </p:cNvSpPr>
          <p:nvPr>
            <p:ph type="body" idx="1"/>
          </p:nvPr>
        </p:nvSpPr>
        <p:spPr>
          <a:xfrm>
            <a:off x="687388" y="2055812"/>
            <a:ext cx="8224800" cy="37941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14325" algn="l">
              <a:lnSpc>
                <a:spcPct val="100000"/>
              </a:lnSpc>
              <a:spcBef>
                <a:spcPts val="600"/>
              </a:spcBef>
              <a:spcAft>
                <a:spcPts val="0"/>
              </a:spcAft>
              <a:buSzPts val="1350"/>
              <a:buChar char="o"/>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41" name="Google Shape;41;p8"/>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822960" y="286604"/>
            <a:ext cx="7543800" cy="1450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9"/>
          <p:cNvSpPr txBox="1">
            <a:spLocks noGrp="1"/>
          </p:cNvSpPr>
          <p:nvPr>
            <p:ph type="body" idx="1"/>
          </p:nvPr>
        </p:nvSpPr>
        <p:spPr>
          <a:xfrm>
            <a:off x="822960" y="1846052"/>
            <a:ext cx="3703200" cy="736200"/>
          </a:xfrm>
          <a:prstGeom prst="rect">
            <a:avLst/>
          </a:prstGeom>
          <a:noFill/>
          <a:ln>
            <a:noFill/>
          </a:ln>
        </p:spPr>
        <p:txBody>
          <a:bodyPr spcFirstLastPara="1" wrap="square" lIns="91425" tIns="0" rIns="91425" bIns="0" anchor="ctr" anchorCtr="0">
            <a:noAutofit/>
          </a:bodyPr>
          <a:lstStyle>
            <a:lvl1pPr marL="457200" lvl="0" indent="-228600" algn="l">
              <a:lnSpc>
                <a:spcPct val="100000"/>
              </a:lnSpc>
              <a:spcBef>
                <a:spcPts val="600"/>
              </a:spcBef>
              <a:spcAft>
                <a:spcPts val="0"/>
              </a:spcAft>
              <a:buSzPts val="1500"/>
              <a:buNone/>
              <a:defRPr sz="1500" b="0" cap="none">
                <a:solidFill>
                  <a:schemeClr val="dk2"/>
                </a:solidFill>
              </a:defRPr>
            </a:lvl1pPr>
            <a:lvl2pPr marL="914400" lvl="1" indent="-228600" algn="l">
              <a:lnSpc>
                <a:spcPct val="100000"/>
              </a:lnSpc>
              <a:spcBef>
                <a:spcPts val="600"/>
              </a:spcBef>
              <a:spcAft>
                <a:spcPts val="0"/>
              </a:spcAft>
              <a:buSzPts val="1500"/>
              <a:buNone/>
              <a:defRPr sz="1500" b="1"/>
            </a:lvl2pPr>
            <a:lvl3pPr marL="1371600" lvl="2" indent="-228600" algn="l">
              <a:lnSpc>
                <a:spcPct val="100000"/>
              </a:lnSpc>
              <a:spcBef>
                <a:spcPts val="600"/>
              </a:spcBef>
              <a:spcAft>
                <a:spcPts val="0"/>
              </a:spcAft>
              <a:buSzPts val="1350"/>
              <a:buNone/>
              <a:defRPr sz="1350" b="1"/>
            </a:lvl3pPr>
            <a:lvl4pPr marL="1828800" lvl="3" indent="-228600" algn="l">
              <a:lnSpc>
                <a:spcPct val="100000"/>
              </a:lnSpc>
              <a:spcBef>
                <a:spcPts val="600"/>
              </a:spcBef>
              <a:spcAft>
                <a:spcPts val="0"/>
              </a:spcAft>
              <a:buSzPts val="900"/>
              <a:buNone/>
              <a:defRPr sz="1200" b="1"/>
            </a:lvl4pPr>
            <a:lvl5pPr marL="2286000" lvl="4" indent="-228600" algn="l">
              <a:lnSpc>
                <a:spcPct val="100000"/>
              </a:lnSpc>
              <a:spcBef>
                <a:spcPts val="600"/>
              </a:spcBef>
              <a:spcAft>
                <a:spcPts val="0"/>
              </a:spcAft>
              <a:buSzPts val="1200"/>
              <a:buNone/>
              <a:defRPr sz="1200" b="1"/>
            </a:lvl5pPr>
            <a:lvl6pPr marL="2743200" lvl="5" indent="-228600" algn="l">
              <a:lnSpc>
                <a:spcPct val="100000"/>
              </a:lnSpc>
              <a:spcBef>
                <a:spcPts val="600"/>
              </a:spcBef>
              <a:spcAft>
                <a:spcPts val="0"/>
              </a:spcAft>
              <a:buSzPts val="1200"/>
              <a:buNone/>
              <a:defRPr sz="1200" b="1"/>
            </a:lvl6pPr>
            <a:lvl7pPr marL="3200400" lvl="6" indent="-228600" algn="l">
              <a:lnSpc>
                <a:spcPct val="100000"/>
              </a:lnSpc>
              <a:spcBef>
                <a:spcPts val="600"/>
              </a:spcBef>
              <a:spcAft>
                <a:spcPts val="0"/>
              </a:spcAft>
              <a:buSzPts val="1200"/>
              <a:buNone/>
              <a:defRPr sz="1200" b="1"/>
            </a:lvl7pPr>
            <a:lvl8pPr marL="3657600" lvl="7" indent="-228600" algn="l">
              <a:lnSpc>
                <a:spcPct val="100000"/>
              </a:lnSpc>
              <a:spcBef>
                <a:spcPts val="600"/>
              </a:spcBef>
              <a:spcAft>
                <a:spcPts val="0"/>
              </a:spcAft>
              <a:buSzPts val="1200"/>
              <a:buNone/>
              <a:defRPr sz="1200" b="1"/>
            </a:lvl8pPr>
            <a:lvl9pPr marL="4114800" lvl="8" indent="-228600" algn="l">
              <a:lnSpc>
                <a:spcPct val="100000"/>
              </a:lnSpc>
              <a:spcBef>
                <a:spcPts val="600"/>
              </a:spcBef>
              <a:spcAft>
                <a:spcPts val="0"/>
              </a:spcAft>
              <a:buSzPts val="1200"/>
              <a:buNone/>
              <a:defRPr sz="1200" b="1"/>
            </a:lvl9pPr>
          </a:lstStyle>
          <a:p>
            <a:endParaRPr/>
          </a:p>
        </p:txBody>
      </p:sp>
      <p:sp>
        <p:nvSpPr>
          <p:cNvPr id="45" name="Google Shape;45;p9"/>
          <p:cNvSpPr txBox="1">
            <a:spLocks noGrp="1"/>
          </p:cNvSpPr>
          <p:nvPr>
            <p:ph type="body" idx="2"/>
          </p:nvPr>
        </p:nvSpPr>
        <p:spPr>
          <a:xfrm>
            <a:off x="822960" y="2582334"/>
            <a:ext cx="3703200" cy="33783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14325" algn="l">
              <a:lnSpc>
                <a:spcPct val="100000"/>
              </a:lnSpc>
              <a:spcBef>
                <a:spcPts val="600"/>
              </a:spcBef>
              <a:spcAft>
                <a:spcPts val="0"/>
              </a:spcAft>
              <a:buSzPts val="1350"/>
              <a:buChar char="o"/>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46" name="Google Shape;46;p9"/>
          <p:cNvSpPr txBox="1">
            <a:spLocks noGrp="1"/>
          </p:cNvSpPr>
          <p:nvPr>
            <p:ph type="body" idx="3"/>
          </p:nvPr>
        </p:nvSpPr>
        <p:spPr>
          <a:xfrm>
            <a:off x="4663440" y="1846052"/>
            <a:ext cx="3703200" cy="736200"/>
          </a:xfrm>
          <a:prstGeom prst="rect">
            <a:avLst/>
          </a:prstGeom>
          <a:noFill/>
          <a:ln>
            <a:noFill/>
          </a:ln>
        </p:spPr>
        <p:txBody>
          <a:bodyPr spcFirstLastPara="1" wrap="square" lIns="91425" tIns="0" rIns="91425" bIns="0" anchor="ctr" anchorCtr="0">
            <a:noAutofit/>
          </a:bodyPr>
          <a:lstStyle>
            <a:lvl1pPr marL="457200" lvl="0" indent="-228600" algn="l">
              <a:lnSpc>
                <a:spcPct val="100000"/>
              </a:lnSpc>
              <a:spcBef>
                <a:spcPts val="600"/>
              </a:spcBef>
              <a:spcAft>
                <a:spcPts val="0"/>
              </a:spcAft>
              <a:buSzPts val="1500"/>
              <a:buNone/>
              <a:defRPr sz="1500" b="0" cap="none">
                <a:solidFill>
                  <a:schemeClr val="dk2"/>
                </a:solidFill>
              </a:defRPr>
            </a:lvl1pPr>
            <a:lvl2pPr marL="914400" lvl="1" indent="-228600" algn="l">
              <a:lnSpc>
                <a:spcPct val="100000"/>
              </a:lnSpc>
              <a:spcBef>
                <a:spcPts val="600"/>
              </a:spcBef>
              <a:spcAft>
                <a:spcPts val="0"/>
              </a:spcAft>
              <a:buSzPts val="1500"/>
              <a:buNone/>
              <a:defRPr sz="1500" b="1"/>
            </a:lvl2pPr>
            <a:lvl3pPr marL="1371600" lvl="2" indent="-228600" algn="l">
              <a:lnSpc>
                <a:spcPct val="100000"/>
              </a:lnSpc>
              <a:spcBef>
                <a:spcPts val="600"/>
              </a:spcBef>
              <a:spcAft>
                <a:spcPts val="0"/>
              </a:spcAft>
              <a:buSzPts val="1350"/>
              <a:buNone/>
              <a:defRPr sz="1350" b="1"/>
            </a:lvl3pPr>
            <a:lvl4pPr marL="1828800" lvl="3" indent="-228600" algn="l">
              <a:lnSpc>
                <a:spcPct val="100000"/>
              </a:lnSpc>
              <a:spcBef>
                <a:spcPts val="600"/>
              </a:spcBef>
              <a:spcAft>
                <a:spcPts val="0"/>
              </a:spcAft>
              <a:buSzPts val="900"/>
              <a:buNone/>
              <a:defRPr sz="1200" b="1"/>
            </a:lvl4pPr>
            <a:lvl5pPr marL="2286000" lvl="4" indent="-228600" algn="l">
              <a:lnSpc>
                <a:spcPct val="100000"/>
              </a:lnSpc>
              <a:spcBef>
                <a:spcPts val="600"/>
              </a:spcBef>
              <a:spcAft>
                <a:spcPts val="0"/>
              </a:spcAft>
              <a:buSzPts val="1200"/>
              <a:buNone/>
              <a:defRPr sz="1200" b="1"/>
            </a:lvl5pPr>
            <a:lvl6pPr marL="2743200" lvl="5" indent="-228600" algn="l">
              <a:lnSpc>
                <a:spcPct val="100000"/>
              </a:lnSpc>
              <a:spcBef>
                <a:spcPts val="600"/>
              </a:spcBef>
              <a:spcAft>
                <a:spcPts val="0"/>
              </a:spcAft>
              <a:buSzPts val="1200"/>
              <a:buNone/>
              <a:defRPr sz="1200" b="1"/>
            </a:lvl6pPr>
            <a:lvl7pPr marL="3200400" lvl="6" indent="-228600" algn="l">
              <a:lnSpc>
                <a:spcPct val="100000"/>
              </a:lnSpc>
              <a:spcBef>
                <a:spcPts val="600"/>
              </a:spcBef>
              <a:spcAft>
                <a:spcPts val="0"/>
              </a:spcAft>
              <a:buSzPts val="1200"/>
              <a:buNone/>
              <a:defRPr sz="1200" b="1"/>
            </a:lvl7pPr>
            <a:lvl8pPr marL="3657600" lvl="7" indent="-228600" algn="l">
              <a:lnSpc>
                <a:spcPct val="100000"/>
              </a:lnSpc>
              <a:spcBef>
                <a:spcPts val="600"/>
              </a:spcBef>
              <a:spcAft>
                <a:spcPts val="0"/>
              </a:spcAft>
              <a:buSzPts val="1200"/>
              <a:buNone/>
              <a:defRPr sz="1200" b="1"/>
            </a:lvl8pPr>
            <a:lvl9pPr marL="4114800" lvl="8" indent="-228600" algn="l">
              <a:lnSpc>
                <a:spcPct val="100000"/>
              </a:lnSpc>
              <a:spcBef>
                <a:spcPts val="600"/>
              </a:spcBef>
              <a:spcAft>
                <a:spcPts val="0"/>
              </a:spcAft>
              <a:buSzPts val="1200"/>
              <a:buNone/>
              <a:defRPr sz="1200" b="1"/>
            </a:lvl9pPr>
          </a:lstStyle>
          <a:p>
            <a:endParaRPr/>
          </a:p>
        </p:txBody>
      </p:sp>
      <p:sp>
        <p:nvSpPr>
          <p:cNvPr id="47" name="Google Shape;47;p9"/>
          <p:cNvSpPr txBox="1">
            <a:spLocks noGrp="1"/>
          </p:cNvSpPr>
          <p:nvPr>
            <p:ph type="body" idx="4"/>
          </p:nvPr>
        </p:nvSpPr>
        <p:spPr>
          <a:xfrm>
            <a:off x="4663440" y="2582334"/>
            <a:ext cx="3703200" cy="33783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14325" algn="l">
              <a:lnSpc>
                <a:spcPct val="100000"/>
              </a:lnSpc>
              <a:spcBef>
                <a:spcPts val="600"/>
              </a:spcBef>
              <a:spcAft>
                <a:spcPts val="0"/>
              </a:spcAft>
              <a:buSzPts val="1350"/>
              <a:buChar char="o"/>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48" name="Google Shape;48;p9"/>
          <p:cNvSpPr txBox="1">
            <a:spLocks noGrp="1"/>
          </p:cNvSpPr>
          <p:nvPr>
            <p:ph type="dt" idx="10"/>
          </p:nvPr>
        </p:nvSpPr>
        <p:spPr>
          <a:xfrm>
            <a:off x="822961" y="6459786"/>
            <a:ext cx="18543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49" name="Google Shape;49;p9"/>
          <p:cNvSpPr txBox="1">
            <a:spLocks noGrp="1"/>
          </p:cNvSpPr>
          <p:nvPr>
            <p:ph type="ftr" idx="11"/>
          </p:nvPr>
        </p:nvSpPr>
        <p:spPr>
          <a:xfrm>
            <a:off x="2764639" y="6459786"/>
            <a:ext cx="36171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50" name="Google Shape;50;p9"/>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51"/>
        <p:cNvGrpSpPr/>
        <p:nvPr/>
      </p:nvGrpSpPr>
      <p:grpSpPr>
        <a:xfrm>
          <a:off x="0" y="0"/>
          <a:ext cx="0" cy="0"/>
          <a:chOff x="0" y="0"/>
          <a:chExt cx="0" cy="0"/>
        </a:xfrm>
      </p:grpSpPr>
      <p:sp>
        <p:nvSpPr>
          <p:cNvPr id="52" name="Google Shape;52;p1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53" name="Google Shape;53;p1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54" name="Google Shape;54;p10"/>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5.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4.jp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1.jpg"/><Relationship Id="rId5" Type="http://schemas.openxmlformats.org/officeDocument/2006/relationships/slideLayout" Target="../slideLayouts/slideLayout38.xml"/><Relationship Id="rId10" Type="http://schemas.openxmlformats.org/officeDocument/2006/relationships/theme" Target="../theme/theme4.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RTI PPT Template_Text.jpg"/>
          <p:cNvPicPr preferRelativeResize="0"/>
          <p:nvPr/>
        </p:nvPicPr>
        <p:blipFill rotWithShape="1">
          <a:blip r:embed="rId13">
            <a:alphaModFix/>
          </a:blip>
          <a:srcRect/>
          <a:stretch/>
        </p:blipFill>
        <p:spPr>
          <a:xfrm>
            <a:off x="0" y="0"/>
            <a:ext cx="9143998" cy="6857998"/>
          </a:xfrm>
          <a:prstGeom prst="rect">
            <a:avLst/>
          </a:prstGeom>
          <a:noFill/>
          <a:ln>
            <a:noFill/>
          </a:ln>
        </p:spPr>
      </p:pic>
      <p:sp>
        <p:nvSpPr>
          <p:cNvPr id="11" name="Google Shape;11;p1"/>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4800" b="0" i="0" u="none" strike="noStrike" cap="none">
                <a:solidFill>
                  <a:srgbClr val="A5A5A5"/>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rgbClr val="0F1419"/>
                </a:solidFill>
                <a:latin typeface="Franklin Gothic"/>
                <a:ea typeface="Franklin Gothic"/>
                <a:cs typeface="Franklin Gothic"/>
                <a:sym typeface="Franklin Gothic"/>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rgbClr val="0F1419"/>
                </a:solidFill>
                <a:latin typeface="Franklin Gothic"/>
                <a:ea typeface="Franklin Gothic"/>
                <a:cs typeface="Franklin Gothic"/>
                <a:sym typeface="Franklin Gothic"/>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rgbClr val="0F1419"/>
                </a:solidFill>
                <a:latin typeface="Franklin Gothic"/>
                <a:ea typeface="Franklin Gothic"/>
                <a:cs typeface="Franklin Gothic"/>
                <a:sym typeface="Franklin Gothic"/>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rgbClr val="0F1419"/>
                </a:solidFill>
                <a:latin typeface="Franklin Gothic"/>
                <a:ea typeface="Franklin Gothic"/>
                <a:cs typeface="Franklin Gothic"/>
                <a:sym typeface="Franklin Gothic"/>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Franklin Gothic"/>
                <a:ea typeface="Franklin Gothic"/>
                <a:cs typeface="Franklin Gothic"/>
                <a:sym typeface="Franklin Gothic"/>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Franklin Gothic"/>
                <a:ea typeface="Franklin Gothic"/>
                <a:cs typeface="Franklin Gothic"/>
                <a:sym typeface="Franklin Gothic"/>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Franklin Gothic"/>
                <a:ea typeface="Franklin Gothic"/>
                <a:cs typeface="Franklin Gothic"/>
                <a:sym typeface="Franklin Gothic"/>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Franklin Gothic"/>
                <a:ea typeface="Franklin Gothic"/>
                <a:cs typeface="Franklin Gothic"/>
                <a:sym typeface="Franklin Gothic"/>
              </a:defRPr>
            </a:lvl9pPr>
          </a:lstStyle>
          <a:p>
            <a:endParaRPr/>
          </a:p>
        </p:txBody>
      </p:sp>
      <p:sp>
        <p:nvSpPr>
          <p:cNvPr id="12" name="Google Shape;12;p1"/>
          <p:cNvSpPr txBox="1">
            <a:spLocks noGrp="1"/>
          </p:cNvSpPr>
          <p:nvPr>
            <p:ph type="body" idx="1"/>
          </p:nvPr>
        </p:nvSpPr>
        <p:spPr>
          <a:xfrm>
            <a:off x="687388" y="2055812"/>
            <a:ext cx="8224800" cy="3794100"/>
          </a:xfrm>
          <a:prstGeom prst="rect">
            <a:avLst/>
          </a:prstGeom>
          <a:noFill/>
          <a:ln>
            <a:noFill/>
          </a:ln>
        </p:spPr>
        <p:txBody>
          <a:bodyPr spcFirstLastPara="1" wrap="square" lIns="0" tIns="0" rIns="0" bIns="0" anchor="t" anchorCtr="0">
            <a:noAutofit/>
          </a:bodyPr>
          <a:lstStyle>
            <a:lvl1pPr marL="457200" marR="0" lvl="0" indent="-381000" algn="l" rtl="0">
              <a:lnSpc>
                <a:spcPct val="100000"/>
              </a:lnSpc>
              <a:spcBef>
                <a:spcPts val="600"/>
              </a:spcBef>
              <a:spcAft>
                <a:spcPts val="0"/>
              </a:spcAft>
              <a:buClr>
                <a:srgbClr val="A5A5A5"/>
              </a:buClr>
              <a:buSzPts val="2400"/>
              <a:buFont typeface="Noto Sans Symbols"/>
              <a:buChar char="▪"/>
              <a:defRPr sz="2400" b="0" i="0" u="none" strike="noStrike" cap="none">
                <a:solidFill>
                  <a:srgbClr val="17365D"/>
                </a:solidFill>
                <a:latin typeface="Arial"/>
                <a:ea typeface="Arial"/>
                <a:cs typeface="Arial"/>
                <a:sym typeface="Arial"/>
              </a:defRPr>
            </a:lvl1pPr>
            <a:lvl2pPr marL="914400" marR="0" lvl="1" indent="-342900" algn="l" rtl="0">
              <a:lnSpc>
                <a:spcPct val="100000"/>
              </a:lnSpc>
              <a:spcBef>
                <a:spcPts val="600"/>
              </a:spcBef>
              <a:spcAft>
                <a:spcPts val="0"/>
              </a:spcAft>
              <a:buClr>
                <a:srgbClr val="A5A5A5"/>
              </a:buClr>
              <a:buSzPts val="1800"/>
              <a:buFont typeface="Arial"/>
              <a:buChar char="•"/>
              <a:defRPr sz="1800" b="0" i="0" u="none" strike="noStrike" cap="none">
                <a:solidFill>
                  <a:srgbClr val="17365D"/>
                </a:solidFill>
                <a:latin typeface="Arial"/>
                <a:ea typeface="Arial"/>
                <a:cs typeface="Arial"/>
                <a:sym typeface="Arial"/>
              </a:defRPr>
            </a:lvl2pPr>
            <a:lvl3pPr marL="1371600" marR="0" lvl="2" indent="-317500" algn="l" rtl="0">
              <a:lnSpc>
                <a:spcPct val="100000"/>
              </a:lnSpc>
              <a:spcBef>
                <a:spcPts val="600"/>
              </a:spcBef>
              <a:spcAft>
                <a:spcPts val="0"/>
              </a:spcAft>
              <a:buClr>
                <a:srgbClr val="A5A5A5"/>
              </a:buClr>
              <a:buSzPts val="1400"/>
              <a:buFont typeface="Libre Franklin"/>
              <a:buChar char="–"/>
              <a:defRPr sz="1400" b="0" i="0" u="none" strike="noStrike" cap="none">
                <a:solidFill>
                  <a:srgbClr val="17365D"/>
                </a:solidFill>
                <a:latin typeface="Arial"/>
                <a:ea typeface="Arial"/>
                <a:cs typeface="Arial"/>
                <a:sym typeface="Arial"/>
              </a:defRPr>
            </a:lvl3pPr>
            <a:lvl4pPr marL="1828800" marR="0" lvl="3" indent="-295275" algn="l" rtl="0">
              <a:lnSpc>
                <a:spcPct val="100000"/>
              </a:lnSpc>
              <a:spcBef>
                <a:spcPts val="600"/>
              </a:spcBef>
              <a:spcAft>
                <a:spcPts val="0"/>
              </a:spcAft>
              <a:buClr>
                <a:srgbClr val="A5A5A5"/>
              </a:buClr>
              <a:buSzPts val="1050"/>
              <a:buFont typeface="Courier New"/>
              <a:buChar char="o"/>
              <a:defRPr sz="1400" b="0" i="0" u="none" strike="noStrike" cap="none">
                <a:solidFill>
                  <a:srgbClr val="17365D"/>
                </a:solidFill>
                <a:latin typeface="Arial"/>
                <a:ea typeface="Arial"/>
                <a:cs typeface="Arial"/>
                <a:sym typeface="Arial"/>
              </a:defRPr>
            </a:lvl4pPr>
            <a:lvl5pPr marL="2286000" marR="0" lvl="4" indent="-317500" algn="l" rtl="0">
              <a:lnSpc>
                <a:spcPct val="100000"/>
              </a:lnSpc>
              <a:spcBef>
                <a:spcPts val="600"/>
              </a:spcBef>
              <a:spcAft>
                <a:spcPts val="0"/>
              </a:spcAft>
              <a:buClr>
                <a:srgbClr val="A5A5A5"/>
              </a:buClr>
              <a:buSzPts val="1400"/>
              <a:buFont typeface="Arial"/>
              <a:buChar char="»"/>
              <a:defRPr sz="1400" b="0" i="0" u="none" strike="noStrike" cap="none">
                <a:solidFill>
                  <a:srgbClr val="17365D"/>
                </a:solidFill>
                <a:latin typeface="Arial"/>
                <a:ea typeface="Arial"/>
                <a:cs typeface="Arial"/>
                <a:sym typeface="Arial"/>
              </a:defRPr>
            </a:lvl5pPr>
            <a:lvl6pPr marL="2743200" marR="0" lvl="5" indent="-317500" algn="l" rtl="0">
              <a:lnSpc>
                <a:spcPct val="100000"/>
              </a:lnSpc>
              <a:spcBef>
                <a:spcPts val="600"/>
              </a:spcBef>
              <a:spcAft>
                <a:spcPts val="0"/>
              </a:spcAft>
              <a:buClr>
                <a:srgbClr val="A5A5A5"/>
              </a:buClr>
              <a:buSzPts val="1400"/>
              <a:buFont typeface="Arial"/>
              <a:buChar char="•"/>
              <a:defRPr sz="1400" b="0" i="0" u="none" strike="noStrike" cap="none">
                <a:solidFill>
                  <a:srgbClr val="17365D"/>
                </a:solidFill>
                <a:latin typeface="Arial"/>
                <a:ea typeface="Arial"/>
                <a:cs typeface="Arial"/>
                <a:sym typeface="Arial"/>
              </a:defRPr>
            </a:lvl6pPr>
            <a:lvl7pPr marL="3200400" marR="0" lvl="6" indent="-317500" algn="l" rtl="0">
              <a:lnSpc>
                <a:spcPct val="100000"/>
              </a:lnSpc>
              <a:spcBef>
                <a:spcPts val="600"/>
              </a:spcBef>
              <a:spcAft>
                <a:spcPts val="0"/>
              </a:spcAft>
              <a:buClr>
                <a:srgbClr val="A5A5A5"/>
              </a:buClr>
              <a:buSzPts val="1400"/>
              <a:buFont typeface="Arial"/>
              <a:buChar char="•"/>
              <a:defRPr sz="1400" b="0" i="0" u="none" strike="noStrike" cap="none">
                <a:solidFill>
                  <a:srgbClr val="17365D"/>
                </a:solidFill>
                <a:latin typeface="Arial"/>
                <a:ea typeface="Arial"/>
                <a:cs typeface="Arial"/>
                <a:sym typeface="Arial"/>
              </a:defRPr>
            </a:lvl7pPr>
            <a:lvl8pPr marL="3657600" marR="0" lvl="7" indent="-317500" algn="l" rtl="0">
              <a:lnSpc>
                <a:spcPct val="100000"/>
              </a:lnSpc>
              <a:spcBef>
                <a:spcPts val="600"/>
              </a:spcBef>
              <a:spcAft>
                <a:spcPts val="0"/>
              </a:spcAft>
              <a:buClr>
                <a:srgbClr val="A5A5A5"/>
              </a:buClr>
              <a:buSzPts val="1400"/>
              <a:buFont typeface="Arial"/>
              <a:buChar char="•"/>
              <a:defRPr sz="1400" b="0" i="0" u="none" strike="noStrike" cap="none">
                <a:solidFill>
                  <a:srgbClr val="17365D"/>
                </a:solidFill>
                <a:latin typeface="Arial"/>
                <a:ea typeface="Arial"/>
                <a:cs typeface="Arial"/>
                <a:sym typeface="Arial"/>
              </a:defRPr>
            </a:lvl8pPr>
            <a:lvl9pPr marL="4114800" marR="0" lvl="8" indent="-317500" algn="l" rtl="0">
              <a:lnSpc>
                <a:spcPct val="100000"/>
              </a:lnSpc>
              <a:spcBef>
                <a:spcPts val="600"/>
              </a:spcBef>
              <a:spcAft>
                <a:spcPts val="0"/>
              </a:spcAft>
              <a:buClr>
                <a:srgbClr val="A5A5A5"/>
              </a:buClr>
              <a:buSzPts val="1400"/>
              <a:buFont typeface="Arial"/>
              <a:buChar char="•"/>
              <a:defRPr sz="1400" b="0" i="0" u="none" strike="noStrike" cap="none">
                <a:solidFill>
                  <a:srgbClr val="17365D"/>
                </a:solidFill>
                <a:latin typeface="Arial"/>
                <a:ea typeface="Arial"/>
                <a:cs typeface="Arial"/>
                <a:sym typeface="Arial"/>
              </a:defRPr>
            </a:lvl9pPr>
          </a:lstStyle>
          <a:p>
            <a:endParaRPr/>
          </a:p>
        </p:txBody>
      </p:sp>
      <p:sp>
        <p:nvSpPr>
          <p:cNvPr id="13" name="Google Shape;13;p1"/>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
        <p:cNvGrpSpPr/>
        <p:nvPr/>
      </p:nvGrpSpPr>
      <p:grpSpPr>
        <a:xfrm>
          <a:off x="0" y="0"/>
          <a:ext cx="0" cy="0"/>
          <a:chOff x="0" y="0"/>
          <a:chExt cx="0" cy="0"/>
        </a:xfrm>
      </p:grpSpPr>
      <p:pic>
        <p:nvPicPr>
          <p:cNvPr id="67" name="Google Shape;67;p13" descr="RTI PPT Template_Text.jpg"/>
          <p:cNvPicPr preferRelativeResize="0"/>
          <p:nvPr/>
        </p:nvPicPr>
        <p:blipFill rotWithShape="1">
          <a:blip r:embed="rId14">
            <a:alphaModFix/>
          </a:blip>
          <a:srcRect/>
          <a:stretch/>
        </p:blipFill>
        <p:spPr>
          <a:xfrm>
            <a:off x="0" y="0"/>
            <a:ext cx="9143998" cy="6857998"/>
          </a:xfrm>
          <a:prstGeom prst="rect">
            <a:avLst/>
          </a:prstGeom>
          <a:noFill/>
          <a:ln>
            <a:noFill/>
          </a:ln>
        </p:spPr>
      </p:pic>
      <p:sp>
        <p:nvSpPr>
          <p:cNvPr id="68" name="Google Shape;68;p13"/>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4800" b="0" i="0" u="none" strike="noStrike" cap="none">
                <a:solidFill>
                  <a:srgbClr val="A5A5A5"/>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rgbClr val="0F1419"/>
                </a:solidFill>
                <a:latin typeface="Franklin Gothic"/>
                <a:ea typeface="Franklin Gothic"/>
                <a:cs typeface="Franklin Gothic"/>
                <a:sym typeface="Franklin Gothic"/>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rgbClr val="0F1419"/>
                </a:solidFill>
                <a:latin typeface="Franklin Gothic"/>
                <a:ea typeface="Franklin Gothic"/>
                <a:cs typeface="Franklin Gothic"/>
                <a:sym typeface="Franklin Gothic"/>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rgbClr val="0F1419"/>
                </a:solidFill>
                <a:latin typeface="Franklin Gothic"/>
                <a:ea typeface="Franklin Gothic"/>
                <a:cs typeface="Franklin Gothic"/>
                <a:sym typeface="Franklin Gothic"/>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rgbClr val="0F1419"/>
                </a:solidFill>
                <a:latin typeface="Franklin Gothic"/>
                <a:ea typeface="Franklin Gothic"/>
                <a:cs typeface="Franklin Gothic"/>
                <a:sym typeface="Franklin Gothic"/>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Franklin Gothic"/>
                <a:ea typeface="Franklin Gothic"/>
                <a:cs typeface="Franklin Gothic"/>
                <a:sym typeface="Franklin Gothic"/>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Franklin Gothic"/>
                <a:ea typeface="Franklin Gothic"/>
                <a:cs typeface="Franklin Gothic"/>
                <a:sym typeface="Franklin Gothic"/>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Franklin Gothic"/>
                <a:ea typeface="Franklin Gothic"/>
                <a:cs typeface="Franklin Gothic"/>
                <a:sym typeface="Franklin Gothic"/>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Franklin Gothic"/>
                <a:ea typeface="Franklin Gothic"/>
                <a:cs typeface="Franklin Gothic"/>
                <a:sym typeface="Franklin Gothic"/>
              </a:defRPr>
            </a:lvl9pPr>
          </a:lstStyle>
          <a:p>
            <a:endParaRPr/>
          </a:p>
        </p:txBody>
      </p:sp>
      <p:sp>
        <p:nvSpPr>
          <p:cNvPr id="69" name="Google Shape;69;p13"/>
          <p:cNvSpPr txBox="1">
            <a:spLocks noGrp="1"/>
          </p:cNvSpPr>
          <p:nvPr>
            <p:ph type="body" idx="1"/>
          </p:nvPr>
        </p:nvSpPr>
        <p:spPr>
          <a:xfrm>
            <a:off x="687388" y="2055812"/>
            <a:ext cx="8224800" cy="3794100"/>
          </a:xfrm>
          <a:prstGeom prst="rect">
            <a:avLst/>
          </a:prstGeom>
          <a:noFill/>
          <a:ln>
            <a:noFill/>
          </a:ln>
        </p:spPr>
        <p:txBody>
          <a:bodyPr spcFirstLastPara="1" wrap="square" lIns="0" tIns="0" rIns="0" bIns="0" anchor="t" anchorCtr="0">
            <a:noAutofit/>
          </a:bodyPr>
          <a:lstStyle>
            <a:lvl1pPr marL="457200" marR="0" lvl="0" indent="-381000" algn="l" rtl="0">
              <a:lnSpc>
                <a:spcPct val="100000"/>
              </a:lnSpc>
              <a:spcBef>
                <a:spcPts val="600"/>
              </a:spcBef>
              <a:spcAft>
                <a:spcPts val="0"/>
              </a:spcAft>
              <a:buClr>
                <a:srgbClr val="A5A5A5"/>
              </a:buClr>
              <a:buSzPts val="2400"/>
              <a:buFont typeface="Noto Sans Symbols"/>
              <a:buChar char="▪"/>
              <a:defRPr sz="2400" b="0" i="0" u="none" strike="noStrike" cap="none">
                <a:solidFill>
                  <a:srgbClr val="17365D"/>
                </a:solidFill>
                <a:latin typeface="Arial"/>
                <a:ea typeface="Arial"/>
                <a:cs typeface="Arial"/>
                <a:sym typeface="Arial"/>
              </a:defRPr>
            </a:lvl1pPr>
            <a:lvl2pPr marL="914400" marR="0" lvl="1" indent="-342900" algn="l" rtl="0">
              <a:lnSpc>
                <a:spcPct val="100000"/>
              </a:lnSpc>
              <a:spcBef>
                <a:spcPts val="600"/>
              </a:spcBef>
              <a:spcAft>
                <a:spcPts val="0"/>
              </a:spcAft>
              <a:buClr>
                <a:srgbClr val="A5A5A5"/>
              </a:buClr>
              <a:buSzPts val="1800"/>
              <a:buFont typeface="Arial"/>
              <a:buChar char="•"/>
              <a:defRPr sz="1800" b="0" i="0" u="none" strike="noStrike" cap="none">
                <a:solidFill>
                  <a:srgbClr val="17365D"/>
                </a:solidFill>
                <a:latin typeface="Arial"/>
                <a:ea typeface="Arial"/>
                <a:cs typeface="Arial"/>
                <a:sym typeface="Arial"/>
              </a:defRPr>
            </a:lvl2pPr>
            <a:lvl3pPr marL="1371600" marR="0" lvl="2" indent="-317500" algn="l" rtl="0">
              <a:lnSpc>
                <a:spcPct val="100000"/>
              </a:lnSpc>
              <a:spcBef>
                <a:spcPts val="600"/>
              </a:spcBef>
              <a:spcAft>
                <a:spcPts val="0"/>
              </a:spcAft>
              <a:buClr>
                <a:srgbClr val="A5A5A5"/>
              </a:buClr>
              <a:buSzPts val="1400"/>
              <a:buFont typeface="Source Sans Pro"/>
              <a:buChar char="–"/>
              <a:defRPr sz="1400" b="0" i="0" u="none" strike="noStrike" cap="none">
                <a:solidFill>
                  <a:srgbClr val="17365D"/>
                </a:solidFill>
                <a:latin typeface="Arial"/>
                <a:ea typeface="Arial"/>
                <a:cs typeface="Arial"/>
                <a:sym typeface="Arial"/>
              </a:defRPr>
            </a:lvl3pPr>
            <a:lvl4pPr marL="1828800" marR="0" lvl="3" indent="-295275" algn="l" rtl="0">
              <a:lnSpc>
                <a:spcPct val="100000"/>
              </a:lnSpc>
              <a:spcBef>
                <a:spcPts val="600"/>
              </a:spcBef>
              <a:spcAft>
                <a:spcPts val="0"/>
              </a:spcAft>
              <a:buClr>
                <a:srgbClr val="A5A5A5"/>
              </a:buClr>
              <a:buSzPts val="1050"/>
              <a:buFont typeface="Courier New"/>
              <a:buChar char="o"/>
              <a:defRPr sz="1400" b="0" i="0" u="none" strike="noStrike" cap="none">
                <a:solidFill>
                  <a:srgbClr val="17365D"/>
                </a:solidFill>
                <a:latin typeface="Arial"/>
                <a:ea typeface="Arial"/>
                <a:cs typeface="Arial"/>
                <a:sym typeface="Arial"/>
              </a:defRPr>
            </a:lvl4pPr>
            <a:lvl5pPr marL="2286000" marR="0" lvl="4" indent="-317500" algn="l" rtl="0">
              <a:lnSpc>
                <a:spcPct val="100000"/>
              </a:lnSpc>
              <a:spcBef>
                <a:spcPts val="600"/>
              </a:spcBef>
              <a:spcAft>
                <a:spcPts val="0"/>
              </a:spcAft>
              <a:buClr>
                <a:srgbClr val="A5A5A5"/>
              </a:buClr>
              <a:buSzPts val="1400"/>
              <a:buFont typeface="Arial"/>
              <a:buChar char="»"/>
              <a:defRPr sz="1400" b="0" i="0" u="none" strike="noStrike" cap="none">
                <a:solidFill>
                  <a:srgbClr val="17365D"/>
                </a:solidFill>
                <a:latin typeface="Arial"/>
                <a:ea typeface="Arial"/>
                <a:cs typeface="Arial"/>
                <a:sym typeface="Arial"/>
              </a:defRPr>
            </a:lvl5pPr>
            <a:lvl6pPr marL="2743200" marR="0" lvl="5" indent="-317500" algn="l" rtl="0">
              <a:lnSpc>
                <a:spcPct val="100000"/>
              </a:lnSpc>
              <a:spcBef>
                <a:spcPts val="600"/>
              </a:spcBef>
              <a:spcAft>
                <a:spcPts val="0"/>
              </a:spcAft>
              <a:buClr>
                <a:srgbClr val="A5A5A5"/>
              </a:buClr>
              <a:buSzPts val="1400"/>
              <a:buFont typeface="Arial"/>
              <a:buChar char="•"/>
              <a:defRPr sz="1400" b="0" i="0" u="none" strike="noStrike" cap="none">
                <a:solidFill>
                  <a:srgbClr val="17365D"/>
                </a:solidFill>
                <a:latin typeface="Arial"/>
                <a:ea typeface="Arial"/>
                <a:cs typeface="Arial"/>
                <a:sym typeface="Arial"/>
              </a:defRPr>
            </a:lvl6pPr>
            <a:lvl7pPr marL="3200400" marR="0" lvl="6" indent="-317500" algn="l" rtl="0">
              <a:lnSpc>
                <a:spcPct val="100000"/>
              </a:lnSpc>
              <a:spcBef>
                <a:spcPts val="600"/>
              </a:spcBef>
              <a:spcAft>
                <a:spcPts val="0"/>
              </a:spcAft>
              <a:buClr>
                <a:srgbClr val="A5A5A5"/>
              </a:buClr>
              <a:buSzPts val="1400"/>
              <a:buFont typeface="Arial"/>
              <a:buChar char="•"/>
              <a:defRPr sz="1400" b="0" i="0" u="none" strike="noStrike" cap="none">
                <a:solidFill>
                  <a:srgbClr val="17365D"/>
                </a:solidFill>
                <a:latin typeface="Arial"/>
                <a:ea typeface="Arial"/>
                <a:cs typeface="Arial"/>
                <a:sym typeface="Arial"/>
              </a:defRPr>
            </a:lvl7pPr>
            <a:lvl8pPr marL="3657600" marR="0" lvl="7" indent="-317500" algn="l" rtl="0">
              <a:lnSpc>
                <a:spcPct val="100000"/>
              </a:lnSpc>
              <a:spcBef>
                <a:spcPts val="600"/>
              </a:spcBef>
              <a:spcAft>
                <a:spcPts val="0"/>
              </a:spcAft>
              <a:buClr>
                <a:srgbClr val="A5A5A5"/>
              </a:buClr>
              <a:buSzPts val="1400"/>
              <a:buFont typeface="Arial"/>
              <a:buChar char="•"/>
              <a:defRPr sz="1400" b="0" i="0" u="none" strike="noStrike" cap="none">
                <a:solidFill>
                  <a:srgbClr val="17365D"/>
                </a:solidFill>
                <a:latin typeface="Arial"/>
                <a:ea typeface="Arial"/>
                <a:cs typeface="Arial"/>
                <a:sym typeface="Arial"/>
              </a:defRPr>
            </a:lvl8pPr>
            <a:lvl9pPr marL="4114800" marR="0" lvl="8" indent="-317500" algn="l" rtl="0">
              <a:lnSpc>
                <a:spcPct val="100000"/>
              </a:lnSpc>
              <a:spcBef>
                <a:spcPts val="600"/>
              </a:spcBef>
              <a:spcAft>
                <a:spcPts val="0"/>
              </a:spcAft>
              <a:buClr>
                <a:srgbClr val="A5A5A5"/>
              </a:buClr>
              <a:buSzPts val="1400"/>
              <a:buFont typeface="Arial"/>
              <a:buChar char="•"/>
              <a:defRPr sz="1400" b="0" i="0" u="none" strike="noStrike" cap="none">
                <a:solidFill>
                  <a:srgbClr val="17365D"/>
                </a:solidFill>
                <a:latin typeface="Arial"/>
                <a:ea typeface="Arial"/>
                <a:cs typeface="Arial"/>
                <a:sym typeface="Arial"/>
              </a:defRPr>
            </a:lvl9pPr>
          </a:lstStyle>
          <a:p>
            <a:endParaRPr/>
          </a:p>
        </p:txBody>
      </p:sp>
      <p:sp>
        <p:nvSpPr>
          <p:cNvPr id="70" name="Google Shape;70;p13"/>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71" name="Google Shape;71;p13" descr="RTI Arkansas Logo.png"/>
          <p:cNvPicPr preferRelativeResize="0"/>
          <p:nvPr/>
        </p:nvPicPr>
        <p:blipFill rotWithShape="1">
          <a:blip r:embed="rId15">
            <a:alphaModFix/>
          </a:blip>
          <a:srcRect/>
          <a:stretch/>
        </p:blipFill>
        <p:spPr>
          <a:xfrm>
            <a:off x="6915748" y="466587"/>
            <a:ext cx="2025052" cy="37394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
        <p:cNvGrpSpPr/>
        <p:nvPr/>
      </p:nvGrpSpPr>
      <p:grpSpPr>
        <a:xfrm>
          <a:off x="0" y="0"/>
          <a:ext cx="0" cy="0"/>
          <a:chOff x="0" y="0"/>
          <a:chExt cx="0" cy="0"/>
        </a:xfrm>
      </p:grpSpPr>
      <p:pic>
        <p:nvPicPr>
          <p:cNvPr id="123" name="Google Shape;123;p26" descr="RTI PPT Template_Divider.jpg"/>
          <p:cNvPicPr preferRelativeResize="0"/>
          <p:nvPr/>
        </p:nvPicPr>
        <p:blipFill rotWithShape="1">
          <a:blip r:embed="rId12">
            <a:alphaModFix/>
          </a:blip>
          <a:srcRect/>
          <a:stretch/>
        </p:blipFill>
        <p:spPr>
          <a:xfrm>
            <a:off x="0" y="0"/>
            <a:ext cx="9143998" cy="6857998"/>
          </a:xfrm>
          <a:prstGeom prst="rect">
            <a:avLst/>
          </a:prstGeom>
          <a:noFill/>
          <a:ln>
            <a:noFill/>
          </a:ln>
        </p:spPr>
      </p:pic>
      <p:sp>
        <p:nvSpPr>
          <p:cNvPr id="124" name="Google Shape;124;p26"/>
          <p:cNvSpPr txBox="1">
            <a:spLocks noGrp="1"/>
          </p:cNvSpPr>
          <p:nvPr>
            <p:ph type="title"/>
          </p:nvPr>
        </p:nvSpPr>
        <p:spPr>
          <a:xfrm>
            <a:off x="687388" y="3709988"/>
            <a:ext cx="8229600" cy="769500"/>
          </a:xfrm>
          <a:prstGeom prst="rect">
            <a:avLst/>
          </a:prstGeom>
          <a:noFill/>
          <a:ln>
            <a:noFill/>
          </a:ln>
        </p:spPr>
        <p:txBody>
          <a:bodyPr spcFirstLastPara="1" wrap="square" lIns="0" tIns="45700" rIns="0" bIns="45700" anchor="b" anchorCtr="0">
            <a:noAutofit/>
          </a:bodyPr>
          <a:lstStyle>
            <a:lvl1pPr marR="0" lvl="0" algn="ctr" rtl="0">
              <a:lnSpc>
                <a:spcPct val="100000"/>
              </a:lnSpc>
              <a:spcBef>
                <a:spcPts val="0"/>
              </a:spcBef>
              <a:spcAft>
                <a:spcPts val="0"/>
              </a:spcAft>
              <a:buClr>
                <a:schemeClr val="lt1"/>
              </a:buClr>
              <a:buSzPts val="4400"/>
              <a:buFont typeface="Arial Narrow"/>
              <a:buNone/>
              <a:defRPr sz="4400" b="1" i="0" u="none" strike="noStrike" cap="none">
                <a:solidFill>
                  <a:schemeClr val="lt1"/>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5" name="Google Shape;125;p26"/>
          <p:cNvSpPr txBox="1">
            <a:spLocks noGrp="1"/>
          </p:cNvSpPr>
          <p:nvPr>
            <p:ph type="body" idx="1"/>
          </p:nvPr>
        </p:nvSpPr>
        <p:spPr>
          <a:xfrm>
            <a:off x="687388" y="4529139"/>
            <a:ext cx="8229600" cy="1389000"/>
          </a:xfrm>
          <a:prstGeom prst="rect">
            <a:avLst/>
          </a:prstGeom>
          <a:noFill/>
          <a:ln>
            <a:noFill/>
          </a:ln>
        </p:spPr>
        <p:txBody>
          <a:bodyPr spcFirstLastPara="1" wrap="square" lIns="0" tIns="45700" rIns="0" bIns="45700" anchor="t" anchorCtr="0">
            <a:noAutofit/>
          </a:bodyPr>
          <a:lstStyle>
            <a:lvl1pPr marL="457200" marR="0" lvl="0" indent="-228600" algn="l" rtl="0">
              <a:lnSpc>
                <a:spcPct val="100000"/>
              </a:lnSpc>
              <a:spcBef>
                <a:spcPts val="640"/>
              </a:spcBef>
              <a:spcAft>
                <a:spcPts val="0"/>
              </a:spcAft>
              <a:buClr>
                <a:srgbClr val="BFBFBF"/>
              </a:buClr>
              <a:buSzPts val="3200"/>
              <a:buFont typeface="Arial"/>
              <a:buNone/>
              <a:defRPr sz="3200" b="0" i="0" u="none" strike="noStrike" cap="none">
                <a:solidFill>
                  <a:srgbClr val="BFBFBF"/>
                </a:solidFill>
                <a:latin typeface="Arial"/>
                <a:ea typeface="Arial"/>
                <a:cs typeface="Arial"/>
                <a:sym typeface="Arial"/>
              </a:defRPr>
            </a:lvl1pPr>
            <a:lvl2pPr marL="914400" marR="0" lvl="1"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6" name="Google Shape;126;p26"/>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27" name="Google Shape;127;p26" descr="A close up of a logo&#10;&#10;Description automatically generated"/>
          <p:cNvPicPr preferRelativeResize="0"/>
          <p:nvPr/>
        </p:nvPicPr>
        <p:blipFill rotWithShape="1">
          <a:blip r:embed="rId13">
            <a:alphaModFix/>
          </a:blip>
          <a:srcRect/>
          <a:stretch/>
        </p:blipFill>
        <p:spPr>
          <a:xfrm>
            <a:off x="5749346" y="6064188"/>
            <a:ext cx="2783535" cy="70544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73"/>
        <p:cNvGrpSpPr/>
        <p:nvPr/>
      </p:nvGrpSpPr>
      <p:grpSpPr>
        <a:xfrm>
          <a:off x="0" y="0"/>
          <a:ext cx="0" cy="0"/>
          <a:chOff x="0" y="0"/>
          <a:chExt cx="0" cy="0"/>
        </a:xfrm>
      </p:grpSpPr>
      <p:pic>
        <p:nvPicPr>
          <p:cNvPr id="174" name="Google Shape;174;p37" descr="RTI PPT Template_Text.jpg"/>
          <p:cNvPicPr preferRelativeResize="0"/>
          <p:nvPr/>
        </p:nvPicPr>
        <p:blipFill rotWithShape="1">
          <a:blip r:embed="rId11">
            <a:alphaModFix/>
          </a:blip>
          <a:srcRect/>
          <a:stretch/>
        </p:blipFill>
        <p:spPr>
          <a:xfrm>
            <a:off x="0" y="0"/>
            <a:ext cx="9143998" cy="6857998"/>
          </a:xfrm>
          <a:prstGeom prst="rect">
            <a:avLst/>
          </a:prstGeom>
          <a:noFill/>
          <a:ln>
            <a:noFill/>
          </a:ln>
        </p:spPr>
      </p:pic>
      <p:sp>
        <p:nvSpPr>
          <p:cNvPr id="175" name="Google Shape;175;p37"/>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4800" b="0" i="0" u="none" strike="noStrike" cap="none">
                <a:solidFill>
                  <a:srgbClr val="A5A5A5"/>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rgbClr val="0F1419"/>
                </a:solidFill>
                <a:latin typeface="Franklin Gothic"/>
                <a:ea typeface="Franklin Gothic"/>
                <a:cs typeface="Franklin Gothic"/>
                <a:sym typeface="Franklin Gothic"/>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rgbClr val="0F1419"/>
                </a:solidFill>
                <a:latin typeface="Franklin Gothic"/>
                <a:ea typeface="Franklin Gothic"/>
                <a:cs typeface="Franklin Gothic"/>
                <a:sym typeface="Franklin Gothic"/>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rgbClr val="0F1419"/>
                </a:solidFill>
                <a:latin typeface="Franklin Gothic"/>
                <a:ea typeface="Franklin Gothic"/>
                <a:cs typeface="Franklin Gothic"/>
                <a:sym typeface="Franklin Gothic"/>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rgbClr val="0F1419"/>
                </a:solidFill>
                <a:latin typeface="Franklin Gothic"/>
                <a:ea typeface="Franklin Gothic"/>
                <a:cs typeface="Franklin Gothic"/>
                <a:sym typeface="Franklin Gothic"/>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Franklin Gothic"/>
                <a:ea typeface="Franklin Gothic"/>
                <a:cs typeface="Franklin Gothic"/>
                <a:sym typeface="Franklin Gothic"/>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Franklin Gothic"/>
                <a:ea typeface="Franklin Gothic"/>
                <a:cs typeface="Franklin Gothic"/>
                <a:sym typeface="Franklin Gothic"/>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Franklin Gothic"/>
                <a:ea typeface="Franklin Gothic"/>
                <a:cs typeface="Franklin Gothic"/>
                <a:sym typeface="Franklin Gothic"/>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Franklin Gothic"/>
                <a:ea typeface="Franklin Gothic"/>
                <a:cs typeface="Franklin Gothic"/>
                <a:sym typeface="Franklin Gothic"/>
              </a:defRPr>
            </a:lvl9pPr>
          </a:lstStyle>
          <a:p>
            <a:endParaRPr/>
          </a:p>
        </p:txBody>
      </p:sp>
      <p:sp>
        <p:nvSpPr>
          <p:cNvPr id="176" name="Google Shape;176;p37"/>
          <p:cNvSpPr txBox="1">
            <a:spLocks noGrp="1"/>
          </p:cNvSpPr>
          <p:nvPr>
            <p:ph type="body" idx="1"/>
          </p:nvPr>
        </p:nvSpPr>
        <p:spPr>
          <a:xfrm>
            <a:off x="687388" y="2055812"/>
            <a:ext cx="8224800" cy="3794100"/>
          </a:xfrm>
          <a:prstGeom prst="rect">
            <a:avLst/>
          </a:prstGeom>
          <a:noFill/>
          <a:ln>
            <a:noFill/>
          </a:ln>
        </p:spPr>
        <p:txBody>
          <a:bodyPr spcFirstLastPara="1" wrap="square" lIns="0" tIns="0" rIns="0" bIns="0" anchor="t" anchorCtr="0">
            <a:noAutofit/>
          </a:bodyPr>
          <a:lstStyle>
            <a:lvl1pPr marL="457200" marR="0" lvl="0" indent="-381000" algn="l" rtl="0">
              <a:lnSpc>
                <a:spcPct val="100000"/>
              </a:lnSpc>
              <a:spcBef>
                <a:spcPts val="600"/>
              </a:spcBef>
              <a:spcAft>
                <a:spcPts val="0"/>
              </a:spcAft>
              <a:buClr>
                <a:srgbClr val="A5A5A5"/>
              </a:buClr>
              <a:buSzPts val="2400"/>
              <a:buFont typeface="Noto Sans Symbols"/>
              <a:buChar char="▪"/>
              <a:defRPr sz="2400" b="0" i="0" u="none" strike="noStrike" cap="none">
                <a:solidFill>
                  <a:srgbClr val="25496F"/>
                </a:solidFill>
                <a:latin typeface="Arial"/>
                <a:ea typeface="Arial"/>
                <a:cs typeface="Arial"/>
                <a:sym typeface="Arial"/>
              </a:defRPr>
            </a:lvl1pPr>
            <a:lvl2pPr marL="914400" marR="0" lvl="1" indent="-342900" algn="l" rtl="0">
              <a:lnSpc>
                <a:spcPct val="100000"/>
              </a:lnSpc>
              <a:spcBef>
                <a:spcPts val="600"/>
              </a:spcBef>
              <a:spcAft>
                <a:spcPts val="0"/>
              </a:spcAft>
              <a:buClr>
                <a:srgbClr val="A5A5A5"/>
              </a:buClr>
              <a:buSzPts val="1800"/>
              <a:buFont typeface="Arial"/>
              <a:buChar char="•"/>
              <a:defRPr sz="1800" b="0" i="0" u="none" strike="noStrike" cap="none">
                <a:solidFill>
                  <a:srgbClr val="25496F"/>
                </a:solidFill>
                <a:latin typeface="Arial"/>
                <a:ea typeface="Arial"/>
                <a:cs typeface="Arial"/>
                <a:sym typeface="Arial"/>
              </a:defRPr>
            </a:lvl2pPr>
            <a:lvl3pPr marL="1371600" marR="0" lvl="2" indent="-317500" algn="l" rtl="0">
              <a:lnSpc>
                <a:spcPct val="100000"/>
              </a:lnSpc>
              <a:spcBef>
                <a:spcPts val="600"/>
              </a:spcBef>
              <a:spcAft>
                <a:spcPts val="0"/>
              </a:spcAft>
              <a:buClr>
                <a:srgbClr val="A5A5A5"/>
              </a:buClr>
              <a:buSzPts val="1400"/>
              <a:buFont typeface="Source Sans Pro"/>
              <a:buChar char="–"/>
              <a:defRPr sz="1400" b="0" i="0" u="none" strike="noStrike" cap="none">
                <a:solidFill>
                  <a:srgbClr val="25496F"/>
                </a:solidFill>
                <a:latin typeface="Arial"/>
                <a:ea typeface="Arial"/>
                <a:cs typeface="Arial"/>
                <a:sym typeface="Arial"/>
              </a:defRPr>
            </a:lvl3pPr>
            <a:lvl4pPr marL="1828800" marR="0" lvl="3" indent="-295275" algn="l" rtl="0">
              <a:lnSpc>
                <a:spcPct val="100000"/>
              </a:lnSpc>
              <a:spcBef>
                <a:spcPts val="600"/>
              </a:spcBef>
              <a:spcAft>
                <a:spcPts val="0"/>
              </a:spcAft>
              <a:buClr>
                <a:srgbClr val="A5A5A5"/>
              </a:buClr>
              <a:buSzPts val="1050"/>
              <a:buFont typeface="Courier New"/>
              <a:buChar char="o"/>
              <a:defRPr sz="1400" b="0" i="0" u="none" strike="noStrike" cap="none">
                <a:solidFill>
                  <a:srgbClr val="25496F"/>
                </a:solidFill>
                <a:latin typeface="Arial"/>
                <a:ea typeface="Arial"/>
                <a:cs typeface="Arial"/>
                <a:sym typeface="Arial"/>
              </a:defRPr>
            </a:lvl4pPr>
            <a:lvl5pPr marL="2286000" marR="0" lvl="4" indent="-317500" algn="l" rtl="0">
              <a:lnSpc>
                <a:spcPct val="100000"/>
              </a:lnSpc>
              <a:spcBef>
                <a:spcPts val="600"/>
              </a:spcBef>
              <a:spcAft>
                <a:spcPts val="0"/>
              </a:spcAft>
              <a:buClr>
                <a:srgbClr val="A5A5A5"/>
              </a:buClr>
              <a:buSzPts val="1400"/>
              <a:buFont typeface="Arial"/>
              <a:buChar char="»"/>
              <a:defRPr sz="1400" b="0" i="0" u="none" strike="noStrike" cap="none">
                <a:solidFill>
                  <a:srgbClr val="25496F"/>
                </a:solidFill>
                <a:latin typeface="Arial"/>
                <a:ea typeface="Arial"/>
                <a:cs typeface="Arial"/>
                <a:sym typeface="Arial"/>
              </a:defRPr>
            </a:lvl5pPr>
            <a:lvl6pPr marL="2743200" marR="0" lvl="5" indent="-317500" algn="l" rtl="0">
              <a:lnSpc>
                <a:spcPct val="100000"/>
              </a:lnSpc>
              <a:spcBef>
                <a:spcPts val="600"/>
              </a:spcBef>
              <a:spcAft>
                <a:spcPts val="0"/>
              </a:spcAft>
              <a:buClr>
                <a:srgbClr val="A5A5A5"/>
              </a:buClr>
              <a:buSzPts val="1400"/>
              <a:buFont typeface="Arial"/>
              <a:buChar char="•"/>
              <a:defRPr sz="1400" b="0" i="0" u="none" strike="noStrike" cap="none">
                <a:solidFill>
                  <a:srgbClr val="25496F"/>
                </a:solidFill>
                <a:latin typeface="Arial"/>
                <a:ea typeface="Arial"/>
                <a:cs typeface="Arial"/>
                <a:sym typeface="Arial"/>
              </a:defRPr>
            </a:lvl6pPr>
            <a:lvl7pPr marL="3200400" marR="0" lvl="6" indent="-317500" algn="l" rtl="0">
              <a:lnSpc>
                <a:spcPct val="100000"/>
              </a:lnSpc>
              <a:spcBef>
                <a:spcPts val="600"/>
              </a:spcBef>
              <a:spcAft>
                <a:spcPts val="0"/>
              </a:spcAft>
              <a:buClr>
                <a:srgbClr val="A5A5A5"/>
              </a:buClr>
              <a:buSzPts val="1400"/>
              <a:buFont typeface="Arial"/>
              <a:buChar char="•"/>
              <a:defRPr sz="1400" b="0" i="0" u="none" strike="noStrike" cap="none">
                <a:solidFill>
                  <a:srgbClr val="25496F"/>
                </a:solidFill>
                <a:latin typeface="Arial"/>
                <a:ea typeface="Arial"/>
                <a:cs typeface="Arial"/>
                <a:sym typeface="Arial"/>
              </a:defRPr>
            </a:lvl7pPr>
            <a:lvl8pPr marL="3657600" marR="0" lvl="7" indent="-317500" algn="l" rtl="0">
              <a:lnSpc>
                <a:spcPct val="100000"/>
              </a:lnSpc>
              <a:spcBef>
                <a:spcPts val="600"/>
              </a:spcBef>
              <a:spcAft>
                <a:spcPts val="0"/>
              </a:spcAft>
              <a:buClr>
                <a:srgbClr val="A5A5A5"/>
              </a:buClr>
              <a:buSzPts val="1400"/>
              <a:buFont typeface="Arial"/>
              <a:buChar char="•"/>
              <a:defRPr sz="1400" b="0" i="0" u="none" strike="noStrike" cap="none">
                <a:solidFill>
                  <a:srgbClr val="25496F"/>
                </a:solidFill>
                <a:latin typeface="Arial"/>
                <a:ea typeface="Arial"/>
                <a:cs typeface="Arial"/>
                <a:sym typeface="Arial"/>
              </a:defRPr>
            </a:lvl8pPr>
            <a:lvl9pPr marL="4114800" marR="0" lvl="8" indent="-317500" algn="l" rtl="0">
              <a:lnSpc>
                <a:spcPct val="100000"/>
              </a:lnSpc>
              <a:spcBef>
                <a:spcPts val="600"/>
              </a:spcBef>
              <a:spcAft>
                <a:spcPts val="0"/>
              </a:spcAft>
              <a:buClr>
                <a:srgbClr val="A5A5A5"/>
              </a:buClr>
              <a:buSzPts val="1400"/>
              <a:buFont typeface="Arial"/>
              <a:buChar char="•"/>
              <a:defRPr sz="1400" b="0" i="0" u="none" strike="noStrike" cap="none">
                <a:solidFill>
                  <a:srgbClr val="25496F"/>
                </a:solidFill>
                <a:latin typeface="Arial"/>
                <a:ea typeface="Arial"/>
                <a:cs typeface="Arial"/>
                <a:sym typeface="Arial"/>
              </a:defRPr>
            </a:lvl9pPr>
          </a:lstStyle>
          <a:p>
            <a:endParaRPr/>
          </a:p>
        </p:txBody>
      </p:sp>
      <p:sp>
        <p:nvSpPr>
          <p:cNvPr id="177" name="Google Shape;177;p37"/>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charts.intensiveintervention.org/chart/instructional-intervention-tools"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hyperlink" Target="https://ies.ed.gov/ncee/wwc/" TargetMode="External"/><Relationship Id="rId4" Type="http://schemas.openxmlformats.org/officeDocument/2006/relationships/hyperlink" Target="http://www.bestevidence.org/"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6.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7"/>
          <p:cNvSpPr txBox="1">
            <a:spLocks noGrp="1"/>
          </p:cNvSpPr>
          <p:nvPr>
            <p:ph type="body" idx="1"/>
          </p:nvPr>
        </p:nvSpPr>
        <p:spPr>
          <a:xfrm>
            <a:off x="0" y="2198463"/>
            <a:ext cx="9144000" cy="11448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400"/>
              <a:buNone/>
            </a:pPr>
            <a:r>
              <a:rPr lang="en-US" sz="3600" b="1">
                <a:solidFill>
                  <a:srgbClr val="25496F"/>
                </a:solidFill>
              </a:rPr>
              <a:t>Module 10</a:t>
            </a:r>
            <a:br>
              <a:rPr lang="en-US" sz="4400" b="1">
                <a:solidFill>
                  <a:srgbClr val="25496F"/>
                </a:solidFill>
                <a:latin typeface="Arial Narrow"/>
                <a:ea typeface="Arial Narrow"/>
                <a:cs typeface="Arial Narrow"/>
                <a:sym typeface="Arial Narrow"/>
              </a:rPr>
            </a:br>
            <a:r>
              <a:rPr lang="en-US" sz="3600">
                <a:solidFill>
                  <a:srgbClr val="25496F"/>
                </a:solidFill>
              </a:rPr>
              <a:t>Tier 3: Intensive Intervention</a:t>
            </a:r>
            <a:endParaRPr sz="3600">
              <a:solidFill>
                <a:schemeClr val="dk2"/>
              </a:solidFill>
            </a:endParaRPr>
          </a:p>
        </p:txBody>
      </p:sp>
      <p:pic>
        <p:nvPicPr>
          <p:cNvPr id="229" name="Google Shape;229;p47" descr="RTI Arkansas Logo.png"/>
          <p:cNvPicPr preferRelativeResize="0"/>
          <p:nvPr/>
        </p:nvPicPr>
        <p:blipFill rotWithShape="1">
          <a:blip r:embed="rId3">
            <a:alphaModFix/>
          </a:blip>
          <a:srcRect/>
          <a:stretch/>
        </p:blipFill>
        <p:spPr>
          <a:xfrm>
            <a:off x="904071" y="473625"/>
            <a:ext cx="7708394" cy="1423416"/>
          </a:xfrm>
          <a:prstGeom prst="rect">
            <a:avLst/>
          </a:prstGeom>
          <a:noFill/>
          <a:ln>
            <a:noFill/>
          </a:ln>
        </p:spPr>
      </p:pic>
      <p:pic>
        <p:nvPicPr>
          <p:cNvPr id="230" name="Google Shape;230;p47" descr="A close up of a sign&#10;&#10;Description automatically generated"/>
          <p:cNvPicPr preferRelativeResize="0"/>
          <p:nvPr/>
        </p:nvPicPr>
        <p:blipFill rotWithShape="1">
          <a:blip r:embed="rId4">
            <a:alphaModFix/>
          </a:blip>
          <a:srcRect/>
          <a:stretch/>
        </p:blipFill>
        <p:spPr>
          <a:xfrm>
            <a:off x="3926612" y="4198973"/>
            <a:ext cx="1446212" cy="144621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6"/>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10</a:t>
            </a:fld>
            <a:endParaRPr/>
          </a:p>
        </p:txBody>
      </p:sp>
      <p:sp>
        <p:nvSpPr>
          <p:cNvPr id="318" name="Google Shape;318;p56"/>
          <p:cNvSpPr txBox="1">
            <a:spLocks noGrp="1"/>
          </p:cNvSpPr>
          <p:nvPr>
            <p:ph type="title"/>
          </p:nvPr>
        </p:nvSpPr>
        <p:spPr>
          <a:xfrm>
            <a:off x="780188" y="3731963"/>
            <a:ext cx="8229600" cy="769500"/>
          </a:xfrm>
          <a:prstGeom prst="rect">
            <a:avLst/>
          </a:prstGeom>
          <a:noFill/>
          <a:ln>
            <a:noFill/>
          </a:ln>
        </p:spPr>
        <p:txBody>
          <a:bodyPr spcFirstLastPara="1" wrap="square" lIns="0" tIns="45700" rIns="0" bIns="45700" anchor="b" anchorCtr="0">
            <a:noAutofit/>
          </a:bodyPr>
          <a:lstStyle/>
          <a:p>
            <a:pPr marL="0" lvl="0" indent="0" algn="l" rtl="0">
              <a:lnSpc>
                <a:spcPct val="100000"/>
              </a:lnSpc>
              <a:spcBef>
                <a:spcPts val="0"/>
              </a:spcBef>
              <a:spcAft>
                <a:spcPts val="0"/>
              </a:spcAft>
              <a:buClr>
                <a:schemeClr val="lt1"/>
              </a:buClr>
              <a:buSzPts val="4400"/>
              <a:buFont typeface="Arial"/>
              <a:buNone/>
            </a:pPr>
            <a:r>
              <a:rPr lang="en-US"/>
              <a:t>Critical Features of Tier 3</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57"/>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11</a:t>
            </a:fld>
            <a:endParaRPr/>
          </a:p>
        </p:txBody>
      </p:sp>
      <p:sp>
        <p:nvSpPr>
          <p:cNvPr id="325" name="Google Shape;325;p57"/>
          <p:cNvSpPr txBox="1">
            <a:spLocks noGrp="1"/>
          </p:cNvSpPr>
          <p:nvPr>
            <p:ph type="body" idx="1"/>
          </p:nvPr>
        </p:nvSpPr>
        <p:spPr>
          <a:xfrm>
            <a:off x="687525" y="1935225"/>
            <a:ext cx="8224800" cy="3706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600"/>
              </a:spcBef>
              <a:spcAft>
                <a:spcPts val="0"/>
              </a:spcAft>
              <a:buSzPts val="2400"/>
              <a:buNone/>
            </a:pPr>
            <a:r>
              <a:rPr lang="en-US" b="1"/>
              <a:t>Intensive intervention</a:t>
            </a:r>
            <a:r>
              <a:rPr lang="en-US"/>
              <a:t> is designed to address severe and persistent learning or behavioral difficulties </a:t>
            </a:r>
            <a:endParaRPr/>
          </a:p>
          <a:p>
            <a:pPr marL="341312" lvl="0" indent="-341312" algn="l" rtl="0">
              <a:lnSpc>
                <a:spcPct val="100000"/>
              </a:lnSpc>
              <a:spcBef>
                <a:spcPts val="600"/>
              </a:spcBef>
              <a:spcAft>
                <a:spcPts val="0"/>
              </a:spcAft>
              <a:buSzPts val="2400"/>
              <a:buChar char="▪"/>
            </a:pPr>
            <a:r>
              <a:rPr lang="en-US"/>
              <a:t>Driven by data </a:t>
            </a:r>
            <a:endParaRPr/>
          </a:p>
          <a:p>
            <a:pPr marL="341312" lvl="0" indent="-341312" algn="l" rtl="0">
              <a:lnSpc>
                <a:spcPct val="100000"/>
              </a:lnSpc>
              <a:spcBef>
                <a:spcPts val="600"/>
              </a:spcBef>
              <a:spcAft>
                <a:spcPts val="0"/>
              </a:spcAft>
              <a:buSzPts val="2400"/>
              <a:buChar char="▪"/>
            </a:pPr>
            <a:r>
              <a:rPr lang="en-US"/>
              <a:t>Characterized by increased intensity (e.g., smaller group, expanded time)</a:t>
            </a:r>
            <a:endParaRPr/>
          </a:p>
          <a:p>
            <a:pPr marL="341312" lvl="0" indent="-341312" algn="l" rtl="0">
              <a:lnSpc>
                <a:spcPct val="100000"/>
              </a:lnSpc>
              <a:spcBef>
                <a:spcPts val="600"/>
              </a:spcBef>
              <a:spcAft>
                <a:spcPts val="0"/>
              </a:spcAft>
              <a:buSzPts val="2400"/>
              <a:buChar char="▪"/>
            </a:pPr>
            <a:r>
              <a:rPr lang="en-US"/>
              <a:t>Provided with individualized academic instruction and/or behavioral supports</a:t>
            </a:r>
            <a:endParaRPr/>
          </a:p>
          <a:p>
            <a:pPr marL="341312" lvl="0" indent="-188912" algn="l" rtl="0">
              <a:lnSpc>
                <a:spcPct val="100000"/>
              </a:lnSpc>
              <a:spcBef>
                <a:spcPts val="600"/>
              </a:spcBef>
              <a:spcAft>
                <a:spcPts val="0"/>
              </a:spcAft>
              <a:buSzPts val="2400"/>
              <a:buNone/>
            </a:pPr>
            <a:endParaRPr/>
          </a:p>
        </p:txBody>
      </p:sp>
      <p:sp>
        <p:nvSpPr>
          <p:cNvPr id="326" name="Google Shape;326;p57"/>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What Is Intensive Intervention?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8"/>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12</a:t>
            </a:fld>
            <a:endParaRPr/>
          </a:p>
        </p:txBody>
      </p:sp>
      <p:sp>
        <p:nvSpPr>
          <p:cNvPr id="333" name="Google Shape;333;p58"/>
          <p:cNvSpPr txBox="1">
            <a:spLocks noGrp="1"/>
          </p:cNvSpPr>
          <p:nvPr>
            <p:ph type="body" idx="1"/>
          </p:nvPr>
        </p:nvSpPr>
        <p:spPr>
          <a:xfrm>
            <a:off x="687525" y="1859025"/>
            <a:ext cx="8224800" cy="3706500"/>
          </a:xfrm>
          <a:prstGeom prst="rect">
            <a:avLst/>
          </a:prstGeom>
          <a:noFill/>
          <a:ln>
            <a:noFill/>
          </a:ln>
        </p:spPr>
        <p:txBody>
          <a:bodyPr spcFirstLastPara="1" wrap="square" lIns="0" tIns="0" rIns="0" bIns="0" anchor="t" anchorCtr="0">
            <a:noAutofit/>
          </a:bodyPr>
          <a:lstStyle/>
          <a:p>
            <a:pPr marL="344487" lvl="0" indent="-344487" algn="l" rtl="0">
              <a:lnSpc>
                <a:spcPct val="100000"/>
              </a:lnSpc>
              <a:spcBef>
                <a:spcPts val="1200"/>
              </a:spcBef>
              <a:spcAft>
                <a:spcPts val="0"/>
              </a:spcAft>
              <a:buSzPts val="2400"/>
              <a:buChar char="▪"/>
            </a:pPr>
            <a:r>
              <a:rPr lang="en-US"/>
              <a:t>Students with very </a:t>
            </a:r>
            <a:r>
              <a:rPr lang="en-US" b="1"/>
              <a:t>low academic achievement </a:t>
            </a:r>
            <a:r>
              <a:rPr lang="en-US"/>
              <a:t>and/or </a:t>
            </a:r>
            <a:r>
              <a:rPr lang="en-US" b="1"/>
              <a:t>high-intensity or high-frequency behavior problems</a:t>
            </a:r>
            <a:r>
              <a:rPr lang="en-US"/>
              <a:t> (may be with disabilities) </a:t>
            </a:r>
            <a:endParaRPr/>
          </a:p>
          <a:p>
            <a:pPr marL="344487" lvl="0" indent="-344487" algn="l" rtl="0">
              <a:lnSpc>
                <a:spcPct val="100000"/>
              </a:lnSpc>
              <a:spcBef>
                <a:spcPts val="1200"/>
              </a:spcBef>
              <a:spcAft>
                <a:spcPts val="0"/>
              </a:spcAft>
              <a:buSzPts val="2400"/>
              <a:buChar char="▪"/>
            </a:pPr>
            <a:r>
              <a:rPr lang="en-US"/>
              <a:t>Students in a tiered intervention program who </a:t>
            </a:r>
            <a:r>
              <a:rPr lang="en-US" b="1"/>
              <a:t>have not responded </a:t>
            </a:r>
            <a:r>
              <a:rPr lang="en-US"/>
              <a:t>to Tier 2 intervention(s) delivered with fidelity</a:t>
            </a:r>
            <a:endParaRPr/>
          </a:p>
          <a:p>
            <a:pPr marL="344487" lvl="0" indent="-344487" algn="l" rtl="0">
              <a:lnSpc>
                <a:spcPct val="100000"/>
              </a:lnSpc>
              <a:spcBef>
                <a:spcPts val="1200"/>
              </a:spcBef>
              <a:spcAft>
                <a:spcPts val="0"/>
              </a:spcAft>
              <a:buSzPts val="2400"/>
              <a:buChar char="▪"/>
            </a:pPr>
            <a:r>
              <a:rPr lang="en-US"/>
              <a:t>Students with disabilities who are </a:t>
            </a:r>
            <a:r>
              <a:rPr lang="en-US" b="1"/>
              <a:t>not making adequate progress</a:t>
            </a:r>
            <a:r>
              <a:rPr lang="en-US"/>
              <a:t> in their current instructional program</a:t>
            </a:r>
            <a:endParaRPr/>
          </a:p>
          <a:p>
            <a:pPr marL="233362" lvl="0" indent="-80962" algn="l" rtl="0">
              <a:lnSpc>
                <a:spcPct val="100000"/>
              </a:lnSpc>
              <a:spcBef>
                <a:spcPts val="600"/>
              </a:spcBef>
              <a:spcAft>
                <a:spcPts val="0"/>
              </a:spcAft>
              <a:buSzPts val="2400"/>
              <a:buNone/>
            </a:pPr>
            <a:endParaRPr/>
          </a:p>
        </p:txBody>
      </p:sp>
      <p:sp>
        <p:nvSpPr>
          <p:cNvPr id="334" name="Google Shape;334;p58"/>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Who Needs Intensive Intervention?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9"/>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13</a:t>
            </a:fld>
            <a:endParaRPr/>
          </a:p>
        </p:txBody>
      </p:sp>
      <p:sp>
        <p:nvSpPr>
          <p:cNvPr id="341" name="Google Shape;341;p59"/>
          <p:cNvSpPr txBox="1">
            <a:spLocks noGrp="1"/>
          </p:cNvSpPr>
          <p:nvPr>
            <p:ph type="body" idx="1"/>
          </p:nvPr>
        </p:nvSpPr>
        <p:spPr>
          <a:xfrm>
            <a:off x="687525" y="1782950"/>
            <a:ext cx="8224800" cy="41460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000"/>
              </a:spcBef>
              <a:spcAft>
                <a:spcPts val="0"/>
              </a:spcAft>
              <a:buSzPts val="2400"/>
              <a:buChar char="▪"/>
            </a:pPr>
            <a:r>
              <a:rPr lang="en-US"/>
              <a:t>More intensive than Tier 2 intervention(s) </a:t>
            </a:r>
            <a:endParaRPr/>
          </a:p>
          <a:p>
            <a:pPr marL="0" lvl="0" indent="0" algn="l" rtl="0">
              <a:lnSpc>
                <a:spcPct val="100000"/>
              </a:lnSpc>
              <a:spcBef>
                <a:spcPts val="1000"/>
              </a:spcBef>
              <a:spcAft>
                <a:spcPts val="0"/>
              </a:spcAft>
              <a:buSzPts val="2400"/>
              <a:buNone/>
            </a:pPr>
            <a:endParaRPr/>
          </a:p>
          <a:p>
            <a:pPr marL="0" lvl="0" indent="0" algn="l" rtl="0">
              <a:lnSpc>
                <a:spcPct val="100000"/>
              </a:lnSpc>
              <a:spcBef>
                <a:spcPts val="1000"/>
              </a:spcBef>
              <a:spcAft>
                <a:spcPts val="0"/>
              </a:spcAft>
              <a:buSzPts val="2400"/>
              <a:buNone/>
            </a:pPr>
            <a:endParaRPr/>
          </a:p>
          <a:p>
            <a:pPr marL="0" lvl="0" indent="0" algn="l" rtl="0">
              <a:lnSpc>
                <a:spcPct val="100000"/>
              </a:lnSpc>
              <a:spcBef>
                <a:spcPts val="1000"/>
              </a:spcBef>
              <a:spcAft>
                <a:spcPts val="0"/>
              </a:spcAft>
              <a:buSzPts val="2400"/>
              <a:buNone/>
            </a:pPr>
            <a:endParaRPr/>
          </a:p>
          <a:p>
            <a:pPr marL="457200" lvl="0" indent="-381000" algn="l" rtl="0">
              <a:lnSpc>
                <a:spcPct val="100000"/>
              </a:lnSpc>
              <a:spcBef>
                <a:spcPts val="1000"/>
              </a:spcBef>
              <a:spcAft>
                <a:spcPts val="0"/>
              </a:spcAft>
              <a:buSzPts val="2400"/>
              <a:buChar char="▪"/>
            </a:pPr>
            <a:r>
              <a:rPr lang="en-US"/>
              <a:t>Adapted to address individual student needs in a number of ways (e.g., increased duration or frequency, change in interventionist, decreased group size, change in instructional delivery, and change in type of intervention)</a:t>
            </a:r>
            <a:endParaRPr/>
          </a:p>
          <a:p>
            <a:pPr marL="457200" lvl="0" indent="-381000" algn="l" rtl="0">
              <a:lnSpc>
                <a:spcPct val="100000"/>
              </a:lnSpc>
              <a:spcBef>
                <a:spcPts val="1000"/>
              </a:spcBef>
              <a:spcAft>
                <a:spcPts val="1000"/>
              </a:spcAft>
              <a:buSzPts val="2400"/>
              <a:buChar char="▪"/>
            </a:pPr>
            <a:r>
              <a:rPr lang="en-US"/>
              <a:t>A consistent process based on student data</a:t>
            </a:r>
            <a:endParaRPr/>
          </a:p>
        </p:txBody>
      </p:sp>
      <p:sp>
        <p:nvSpPr>
          <p:cNvPr id="342" name="Google Shape;342;p59"/>
          <p:cNvSpPr txBox="1">
            <a:spLocks noGrp="1"/>
          </p:cNvSpPr>
          <p:nvPr>
            <p:ph type="title"/>
          </p:nvPr>
        </p:nvSpPr>
        <p:spPr>
          <a:xfrm>
            <a:off x="687388" y="2418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Essential Tier 3 Criteria</a:t>
            </a:r>
            <a:endParaRPr/>
          </a:p>
        </p:txBody>
      </p:sp>
      <p:pic>
        <p:nvPicPr>
          <p:cNvPr id="343" name="Google Shape;343;p59"/>
          <p:cNvPicPr preferRelativeResize="0"/>
          <p:nvPr/>
        </p:nvPicPr>
        <p:blipFill rotWithShape="1">
          <a:blip r:embed="rId3">
            <a:alphaModFix/>
          </a:blip>
          <a:srcRect/>
          <a:stretch/>
        </p:blipFill>
        <p:spPr>
          <a:xfrm>
            <a:off x="1172500" y="2351600"/>
            <a:ext cx="5562181" cy="15409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60"/>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14</a:t>
            </a:fld>
            <a:endParaRPr/>
          </a:p>
        </p:txBody>
      </p:sp>
      <p:sp>
        <p:nvSpPr>
          <p:cNvPr id="350" name="Google Shape;350;p60"/>
          <p:cNvSpPr txBox="1">
            <a:spLocks noGrp="1"/>
          </p:cNvSpPr>
          <p:nvPr>
            <p:ph type="body" idx="1"/>
          </p:nvPr>
        </p:nvSpPr>
        <p:spPr>
          <a:xfrm>
            <a:off x="687525" y="2055825"/>
            <a:ext cx="8224800" cy="35097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0"/>
              </a:spcBef>
              <a:spcAft>
                <a:spcPts val="0"/>
              </a:spcAft>
              <a:buSzPts val="2400"/>
              <a:buChar char="▪"/>
            </a:pPr>
            <a:r>
              <a:rPr lang="en-US"/>
              <a:t>Led by well-trained staff, experienced in individualizing instruction based on student data</a:t>
            </a:r>
            <a:endParaRPr/>
          </a:p>
          <a:p>
            <a:pPr marL="457200" lvl="0" indent="-381000" algn="l" rtl="0">
              <a:lnSpc>
                <a:spcPct val="100000"/>
              </a:lnSpc>
              <a:spcBef>
                <a:spcPts val="1000"/>
              </a:spcBef>
              <a:spcAft>
                <a:spcPts val="0"/>
              </a:spcAft>
              <a:buSzPts val="2400"/>
              <a:buChar char="▪"/>
            </a:pPr>
            <a:r>
              <a:rPr lang="en-US"/>
              <a:t>Students can be identified for Tier 3 supports either through universal screeners or nonresponse to an evidence-based intervention</a:t>
            </a:r>
            <a:endParaRPr/>
          </a:p>
          <a:p>
            <a:pPr marL="457200" lvl="0" indent="-381000" algn="l" rtl="0">
              <a:lnSpc>
                <a:spcPct val="100000"/>
              </a:lnSpc>
              <a:spcBef>
                <a:spcPts val="1000"/>
              </a:spcBef>
              <a:spcAft>
                <a:spcPts val="0"/>
              </a:spcAft>
              <a:buSzPts val="2400"/>
              <a:buChar char="▪"/>
            </a:pPr>
            <a:r>
              <a:rPr lang="en-US"/>
              <a:t>The advantage of using a universal screener is that students do not have to wait to fail at Tiers 1 and 2 </a:t>
            </a:r>
            <a:endParaRPr/>
          </a:p>
        </p:txBody>
      </p:sp>
      <p:sp>
        <p:nvSpPr>
          <p:cNvPr id="351" name="Google Shape;351;p60"/>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Essential Tier 3 Criteria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61"/>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15</a:t>
            </a:fld>
            <a:endParaRPr/>
          </a:p>
        </p:txBody>
      </p:sp>
      <p:sp>
        <p:nvSpPr>
          <p:cNvPr id="358" name="Google Shape;358;p61"/>
          <p:cNvSpPr txBox="1">
            <a:spLocks noGrp="1"/>
          </p:cNvSpPr>
          <p:nvPr>
            <p:ph type="title" idx="4294967295"/>
          </p:nvPr>
        </p:nvSpPr>
        <p:spPr>
          <a:xfrm>
            <a:off x="687525" y="1069500"/>
            <a:ext cx="8224800" cy="7212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sz="4800"/>
              <a:t>Distinction Between Tiers</a:t>
            </a:r>
            <a:endParaRPr sz="4800"/>
          </a:p>
        </p:txBody>
      </p:sp>
      <p:graphicFrame>
        <p:nvGraphicFramePr>
          <p:cNvPr id="359" name="Google Shape;359;p61" descr="This chart explains the differences between secondary or tier 2 interventions and intensive or tier 3 interventions.  The areas of instruction, duration and timeframe, group size, progress monitoring, and population served are compared across the two interventions in side-by-side columns. "/>
          <p:cNvGraphicFramePr/>
          <p:nvPr/>
        </p:nvGraphicFramePr>
        <p:xfrm>
          <a:off x="277137" y="1981482"/>
          <a:ext cx="8589750" cy="3913595"/>
        </p:xfrm>
        <a:graphic>
          <a:graphicData uri="http://schemas.openxmlformats.org/drawingml/2006/table">
            <a:tbl>
              <a:tblPr>
                <a:noFill/>
                <a:tableStyleId>{C8135491-2A34-4294-B0E7-76B649AC77B6}</a:tableStyleId>
              </a:tblPr>
              <a:tblGrid>
                <a:gridCol w="1782200">
                  <a:extLst>
                    <a:ext uri="{9D8B030D-6E8A-4147-A177-3AD203B41FA5}">
                      <a16:colId xmlns:a16="http://schemas.microsoft.com/office/drawing/2014/main" val="20000"/>
                    </a:ext>
                  </a:extLst>
                </a:gridCol>
                <a:gridCol w="3403775">
                  <a:extLst>
                    <a:ext uri="{9D8B030D-6E8A-4147-A177-3AD203B41FA5}">
                      <a16:colId xmlns:a16="http://schemas.microsoft.com/office/drawing/2014/main" val="20001"/>
                    </a:ext>
                  </a:extLst>
                </a:gridCol>
                <a:gridCol w="3403775">
                  <a:extLst>
                    <a:ext uri="{9D8B030D-6E8A-4147-A177-3AD203B41FA5}">
                      <a16:colId xmlns:a16="http://schemas.microsoft.com/office/drawing/2014/main" val="20002"/>
                    </a:ext>
                  </a:extLst>
                </a:gridCol>
              </a:tblGrid>
              <a:tr h="416225">
                <a:tc>
                  <a:txBody>
                    <a:bodyPr/>
                    <a:lstStyle/>
                    <a:p>
                      <a:pPr marL="0" marR="0" lvl="0" indent="0" algn="l" rtl="0">
                        <a:lnSpc>
                          <a:spcPct val="100000"/>
                        </a:lnSpc>
                        <a:spcBef>
                          <a:spcPts val="0"/>
                        </a:spcBef>
                        <a:spcAft>
                          <a:spcPts val="0"/>
                        </a:spcAft>
                        <a:buClr>
                          <a:schemeClr val="dk1"/>
                        </a:buClr>
                        <a:buSzPts val="1800"/>
                        <a:buFont typeface="Arial"/>
                        <a:buNone/>
                      </a:pPr>
                      <a:endParaRPr sz="1800" b="1" i="0" u="none" strike="noStrike" cap="none">
                        <a:solidFill>
                          <a:srgbClr val="FFFFFF"/>
                        </a:solidFill>
                        <a:latin typeface="Arial"/>
                        <a:ea typeface="Arial"/>
                        <a:cs typeface="Arial"/>
                        <a:sym typeface="Arial"/>
                      </a:endParaRPr>
                    </a:p>
                  </a:txBody>
                  <a:tcPr marL="93550" marR="93550" marT="45675" marB="45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rgbClr val="FFFFFF"/>
                        </a:buClr>
                        <a:buSzPts val="1800"/>
                        <a:buFont typeface="Arial"/>
                        <a:buNone/>
                      </a:pPr>
                      <a:r>
                        <a:rPr lang="en-US" sz="1800" b="1" i="0" u="none" strike="noStrike" cap="none">
                          <a:solidFill>
                            <a:srgbClr val="FFFFFF"/>
                          </a:solidFill>
                          <a:latin typeface="Arial"/>
                          <a:ea typeface="Arial"/>
                          <a:cs typeface="Arial"/>
                          <a:sym typeface="Arial"/>
                        </a:rPr>
                        <a:t>Tier </a:t>
                      </a:r>
                      <a:r>
                        <a:rPr lang="en-US" sz="1800" b="1" u="none" strike="noStrike" cap="none">
                          <a:solidFill>
                            <a:srgbClr val="FFFFFF"/>
                          </a:solidFill>
                        </a:rPr>
                        <a:t>2</a:t>
                      </a:r>
                      <a:endParaRPr sz="1400" u="none" strike="noStrike" cap="none"/>
                    </a:p>
                  </a:txBody>
                  <a:tcPr marL="93550" marR="93550" marT="45675" marB="45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rgbClr val="FFFFFF"/>
                        </a:buClr>
                        <a:buSzPts val="1800"/>
                        <a:buFont typeface="Arial"/>
                        <a:buNone/>
                      </a:pPr>
                      <a:r>
                        <a:rPr lang="en-US" sz="1800" b="1" i="0" u="none" strike="noStrike" cap="none">
                          <a:solidFill>
                            <a:srgbClr val="FFFFFF"/>
                          </a:solidFill>
                          <a:latin typeface="Arial"/>
                          <a:ea typeface="Arial"/>
                          <a:cs typeface="Arial"/>
                          <a:sym typeface="Arial"/>
                        </a:rPr>
                        <a:t>Tier </a:t>
                      </a:r>
                      <a:r>
                        <a:rPr lang="en-US" sz="1800" b="1" u="none" strike="noStrike" cap="none">
                          <a:solidFill>
                            <a:srgbClr val="FFFFFF"/>
                          </a:solidFill>
                        </a:rPr>
                        <a:t>3</a:t>
                      </a:r>
                      <a:endParaRPr sz="1400" u="none" strike="noStrike" cap="none"/>
                    </a:p>
                  </a:txBody>
                  <a:tcPr marL="93550" marR="93550" marT="45675" marB="45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936600">
                <a:tc>
                  <a:txBody>
                    <a:bodyPr/>
                    <a:lstStyle/>
                    <a:p>
                      <a:pPr marL="0" marR="0" lvl="0" indent="0" algn="l" rtl="0">
                        <a:lnSpc>
                          <a:spcPct val="100000"/>
                        </a:lnSpc>
                        <a:spcBef>
                          <a:spcPts val="0"/>
                        </a:spcBef>
                        <a:spcAft>
                          <a:spcPts val="0"/>
                        </a:spcAft>
                        <a:buClr>
                          <a:srgbClr val="FFFFFF"/>
                        </a:buClr>
                        <a:buSzPts val="1700"/>
                        <a:buFont typeface="Arial"/>
                        <a:buNone/>
                      </a:pPr>
                      <a:r>
                        <a:rPr lang="en-US" sz="1700" b="1" u="none" strike="noStrike" cap="none">
                          <a:solidFill>
                            <a:srgbClr val="FFFFFF"/>
                          </a:solidFill>
                        </a:rPr>
                        <a:t>Focus</a:t>
                      </a:r>
                      <a:endParaRPr sz="1400" u="none" strike="noStrike" cap="none"/>
                    </a:p>
                  </a:txBody>
                  <a:tcPr marL="93550" marR="93550" marT="45675" marB="45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Students considered at-risk determined by universal screening, progress monitoring data, and additional validated measures of student performance</a:t>
                      </a:r>
                      <a:endParaRPr sz="1600" u="none" strike="noStrike" cap="none"/>
                    </a:p>
                  </a:txBody>
                  <a:tcPr marL="93550" marR="93550" marT="45675" marB="45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FD5DF"/>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Students not responding appropriately to Tier I core instruction and Tier II interventions</a:t>
                      </a:r>
                      <a:endParaRPr sz="1600" u="none" strike="noStrike" cap="none"/>
                    </a:p>
                  </a:txBody>
                  <a:tcPr marL="93550" marR="93550" marT="45675" marB="45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FD5DF"/>
                    </a:solidFill>
                  </a:tcPr>
                </a:tc>
                <a:extLst>
                  <a:ext uri="{0D108BD9-81ED-4DB2-BD59-A6C34878D82A}">
                    <a16:rowId xmlns:a16="http://schemas.microsoft.com/office/drawing/2014/main" val="10001"/>
                  </a:ext>
                </a:extLst>
              </a:tr>
              <a:tr h="693750">
                <a:tc>
                  <a:txBody>
                    <a:bodyPr/>
                    <a:lstStyle/>
                    <a:p>
                      <a:pPr marL="0" marR="0" lvl="0" indent="0" algn="l" rtl="0">
                        <a:lnSpc>
                          <a:spcPct val="100000"/>
                        </a:lnSpc>
                        <a:spcBef>
                          <a:spcPts val="0"/>
                        </a:spcBef>
                        <a:spcAft>
                          <a:spcPts val="0"/>
                        </a:spcAft>
                        <a:buClr>
                          <a:srgbClr val="FFFFFF"/>
                        </a:buClr>
                        <a:buSzPts val="1700"/>
                        <a:buFont typeface="Arial"/>
                        <a:buNone/>
                      </a:pPr>
                      <a:r>
                        <a:rPr lang="en-US" sz="1700" b="1" u="none" strike="noStrike" cap="none">
                          <a:solidFill>
                            <a:srgbClr val="FFFFFF"/>
                          </a:solidFill>
                        </a:rPr>
                        <a:t>Interventionist</a:t>
                      </a:r>
                      <a:endParaRPr sz="1400" u="none" strike="noStrike" cap="none"/>
                    </a:p>
                  </a:txBody>
                  <a:tcPr marL="93550" marR="93550" marT="45675" marB="45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Classroom teacher or trained, skilled, and knowledgeable school personnel</a:t>
                      </a:r>
                      <a:endParaRPr sz="1600" u="none" strike="noStrike" cap="none"/>
                    </a:p>
                  </a:txBody>
                  <a:tcPr marL="93550" marR="93550" marT="45675" marB="45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BF0"/>
                    </a:solidFill>
                  </a:tcPr>
                </a:tc>
                <a:tc>
                  <a:txBody>
                    <a:bodyPr/>
                    <a:lstStyle/>
                    <a:p>
                      <a:pPr marL="0" marR="0" lvl="0" indent="0" algn="l" rtl="0">
                        <a:lnSpc>
                          <a:spcPct val="100000"/>
                        </a:lnSpc>
                        <a:spcBef>
                          <a:spcPts val="0"/>
                        </a:spcBef>
                        <a:spcAft>
                          <a:spcPts val="0"/>
                        </a:spcAft>
                        <a:buClr>
                          <a:schemeClr val="dk1"/>
                        </a:buClr>
                        <a:buSzPts val="1600"/>
                        <a:buFont typeface="Arial"/>
                        <a:buNone/>
                      </a:pPr>
                      <a:r>
                        <a:rPr lang="en-US" sz="1600" u="none" strike="noStrike" cap="none">
                          <a:solidFill>
                            <a:schemeClr val="dk1"/>
                          </a:solidFill>
                        </a:rPr>
                        <a:t>Highly trained, skilled, and knowledgeable school or specialized personnel</a:t>
                      </a:r>
                      <a:endParaRPr sz="1600" u="none" strike="noStrike" cap="none"/>
                    </a:p>
                  </a:txBody>
                  <a:tcPr marL="93550" marR="93550" marT="45675" marB="45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BF0"/>
                    </a:solidFill>
                  </a:tcPr>
                </a:tc>
                <a:extLst>
                  <a:ext uri="{0D108BD9-81ED-4DB2-BD59-A6C34878D82A}">
                    <a16:rowId xmlns:a16="http://schemas.microsoft.com/office/drawing/2014/main" val="10002"/>
                  </a:ext>
                </a:extLst>
              </a:tr>
              <a:tr h="631050">
                <a:tc>
                  <a:txBody>
                    <a:bodyPr/>
                    <a:lstStyle/>
                    <a:p>
                      <a:pPr marL="0" marR="0" lvl="0" indent="0" algn="l" rtl="0">
                        <a:lnSpc>
                          <a:spcPct val="100000"/>
                        </a:lnSpc>
                        <a:spcBef>
                          <a:spcPts val="0"/>
                        </a:spcBef>
                        <a:spcAft>
                          <a:spcPts val="0"/>
                        </a:spcAft>
                        <a:buClr>
                          <a:srgbClr val="FFFFFF"/>
                        </a:buClr>
                        <a:buSzPts val="1700"/>
                        <a:buFont typeface="Arial"/>
                        <a:buNone/>
                      </a:pPr>
                      <a:r>
                        <a:rPr lang="en-US" sz="1700" b="1" u="none" strike="noStrike" cap="none">
                          <a:solidFill>
                            <a:srgbClr val="FFFFFF"/>
                          </a:solidFill>
                        </a:rPr>
                        <a:t>Setting</a:t>
                      </a:r>
                      <a:endParaRPr sz="1400" u="none" strike="noStrike" cap="none"/>
                    </a:p>
                  </a:txBody>
                  <a:tcPr marL="93550" marR="93550" marT="45675" marB="45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Preference in general education classroom</a:t>
                      </a:r>
                      <a:endParaRPr sz="1600" u="none" strike="noStrike" cap="none"/>
                    </a:p>
                  </a:txBody>
                  <a:tcPr marL="93550" marR="93550" marT="45675" marB="45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FD5DF"/>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Outside of general education classroom</a:t>
                      </a:r>
                      <a:endParaRPr sz="1600" u="none" strike="noStrike" cap="none"/>
                    </a:p>
                  </a:txBody>
                  <a:tcPr marL="93550" marR="93550" marT="45675" marB="45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FD5DF"/>
                    </a:solidFill>
                  </a:tcPr>
                </a:tc>
                <a:extLst>
                  <a:ext uri="{0D108BD9-81ED-4DB2-BD59-A6C34878D82A}">
                    <a16:rowId xmlns:a16="http://schemas.microsoft.com/office/drawing/2014/main" val="10003"/>
                  </a:ext>
                </a:extLst>
              </a:tr>
              <a:tr h="732900">
                <a:tc>
                  <a:txBody>
                    <a:bodyPr/>
                    <a:lstStyle/>
                    <a:p>
                      <a:pPr marL="0" marR="0" lvl="0" indent="0" algn="l" rtl="0">
                        <a:lnSpc>
                          <a:spcPct val="100000"/>
                        </a:lnSpc>
                        <a:spcBef>
                          <a:spcPts val="0"/>
                        </a:spcBef>
                        <a:spcAft>
                          <a:spcPts val="0"/>
                        </a:spcAft>
                        <a:buClr>
                          <a:srgbClr val="000000"/>
                        </a:buClr>
                        <a:buSzPts val="1700"/>
                        <a:buFont typeface="Arial"/>
                        <a:buNone/>
                      </a:pPr>
                      <a:r>
                        <a:rPr lang="en-US" sz="1700" b="1" u="none" strike="noStrike" cap="none">
                          <a:solidFill>
                            <a:srgbClr val="FFFFFF"/>
                          </a:solidFill>
                        </a:rPr>
                        <a:t>Grouping</a:t>
                      </a:r>
                      <a:endParaRPr sz="1700" b="1" u="none" strike="noStrike" cap="none">
                        <a:solidFill>
                          <a:srgbClr val="FFFFFF"/>
                        </a:solidFill>
                      </a:endParaRPr>
                    </a:p>
                  </a:txBody>
                  <a:tcPr marL="93550" marR="93550" marT="45675" marB="45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Small, homogeneous grouping </a:t>
                      </a:r>
                      <a:endParaRPr sz="1600" u="none" strike="noStrike" cap="none"/>
                    </a:p>
                    <a:p>
                      <a:pPr marL="0" marR="0" lvl="0" indent="0" algn="l" rtl="0">
                        <a:lnSpc>
                          <a:spcPct val="100000"/>
                        </a:lnSpc>
                        <a:spcBef>
                          <a:spcPts val="0"/>
                        </a:spcBef>
                        <a:spcAft>
                          <a:spcPts val="0"/>
                        </a:spcAft>
                        <a:buClr>
                          <a:srgbClr val="000000"/>
                        </a:buClr>
                        <a:buSzPts val="1600"/>
                        <a:buFont typeface="Arial"/>
                        <a:buNone/>
                      </a:pPr>
                      <a:r>
                        <a:rPr lang="en-US" sz="1600" u="none" strike="noStrike" cap="none"/>
                        <a:t>(1:3 - 1:5)</a:t>
                      </a:r>
                      <a:endParaRPr sz="1600" u="none" strike="noStrike" cap="none"/>
                    </a:p>
                  </a:txBody>
                  <a:tcPr marL="93550" marR="93550" marT="45675" marB="45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FD5DF"/>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600" u="none" strike="noStrike" cap="none">
                          <a:solidFill>
                            <a:schemeClr val="dk1"/>
                          </a:solidFill>
                        </a:rPr>
                        <a:t>Small, homogeneous grouping </a:t>
                      </a:r>
                      <a:endParaRPr sz="1600" u="none" strike="noStrike" cap="none">
                        <a:solidFill>
                          <a:schemeClr val="dk1"/>
                        </a:solidFill>
                      </a:endParaRPr>
                    </a:p>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chemeClr val="dk1"/>
                          </a:solidFill>
                        </a:rPr>
                        <a:t>(1:1 - 1:3)</a:t>
                      </a:r>
                      <a:endParaRPr sz="1600" u="none" strike="noStrike" cap="none"/>
                    </a:p>
                  </a:txBody>
                  <a:tcPr marL="93550" marR="93550" marT="45675" marB="45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FD5DF"/>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62"/>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16</a:t>
            </a:fld>
            <a:endParaRPr/>
          </a:p>
        </p:txBody>
      </p:sp>
      <p:sp>
        <p:nvSpPr>
          <p:cNvPr id="366" name="Google Shape;366;p62"/>
          <p:cNvSpPr txBox="1"/>
          <p:nvPr/>
        </p:nvSpPr>
        <p:spPr>
          <a:xfrm>
            <a:off x="7009275" y="1338500"/>
            <a:ext cx="2134800" cy="7332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7" name="Google Shape;367;p62"/>
          <p:cNvSpPr txBox="1">
            <a:spLocks noGrp="1"/>
          </p:cNvSpPr>
          <p:nvPr>
            <p:ph type="title" idx="4294967295"/>
          </p:nvPr>
        </p:nvSpPr>
        <p:spPr>
          <a:xfrm>
            <a:off x="687400" y="318051"/>
            <a:ext cx="8224800" cy="6039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Distinction Between Tiers</a:t>
            </a:r>
            <a:endParaRPr/>
          </a:p>
        </p:txBody>
      </p:sp>
      <p:graphicFrame>
        <p:nvGraphicFramePr>
          <p:cNvPr id="368" name="Google Shape;368;p62" descr="This chart explains the differences between secondary or tier 2 interventions and intensive or tier 3 interventions.  The areas of instruction, duration and timeframe, group size, progress monitoring, and population served are compared across the two interventions in side-by-side columns. "/>
          <p:cNvGraphicFramePr/>
          <p:nvPr/>
        </p:nvGraphicFramePr>
        <p:xfrm>
          <a:off x="251512" y="921857"/>
          <a:ext cx="8736900" cy="4926905"/>
        </p:xfrm>
        <a:graphic>
          <a:graphicData uri="http://schemas.openxmlformats.org/drawingml/2006/table">
            <a:tbl>
              <a:tblPr>
                <a:noFill/>
                <a:tableStyleId>{C8135491-2A34-4294-B0E7-76B649AC77B6}</a:tableStyleId>
              </a:tblPr>
              <a:tblGrid>
                <a:gridCol w="1519200">
                  <a:extLst>
                    <a:ext uri="{9D8B030D-6E8A-4147-A177-3AD203B41FA5}">
                      <a16:colId xmlns:a16="http://schemas.microsoft.com/office/drawing/2014/main" val="20000"/>
                    </a:ext>
                  </a:extLst>
                </a:gridCol>
                <a:gridCol w="3608850">
                  <a:extLst>
                    <a:ext uri="{9D8B030D-6E8A-4147-A177-3AD203B41FA5}">
                      <a16:colId xmlns:a16="http://schemas.microsoft.com/office/drawing/2014/main" val="20001"/>
                    </a:ext>
                  </a:extLst>
                </a:gridCol>
                <a:gridCol w="3608850">
                  <a:extLst>
                    <a:ext uri="{9D8B030D-6E8A-4147-A177-3AD203B41FA5}">
                      <a16:colId xmlns:a16="http://schemas.microsoft.com/office/drawing/2014/main" val="20002"/>
                    </a:ext>
                  </a:extLst>
                </a:gridCol>
              </a:tblGrid>
              <a:tr h="416225">
                <a:tc>
                  <a:txBody>
                    <a:bodyPr/>
                    <a:lstStyle/>
                    <a:p>
                      <a:pPr marL="0" marR="0" lvl="0" indent="0" algn="l" rtl="0">
                        <a:lnSpc>
                          <a:spcPct val="100000"/>
                        </a:lnSpc>
                        <a:spcBef>
                          <a:spcPts val="0"/>
                        </a:spcBef>
                        <a:spcAft>
                          <a:spcPts val="0"/>
                        </a:spcAft>
                        <a:buClr>
                          <a:schemeClr val="dk1"/>
                        </a:buClr>
                        <a:buSzPts val="1800"/>
                        <a:buFont typeface="Arial"/>
                        <a:buNone/>
                      </a:pPr>
                      <a:endParaRPr sz="1800" b="1" i="0" u="none" strike="noStrike" cap="none">
                        <a:solidFill>
                          <a:srgbClr val="FFFFFF"/>
                        </a:solidFill>
                        <a:latin typeface="Arial"/>
                        <a:ea typeface="Arial"/>
                        <a:cs typeface="Arial"/>
                        <a:sym typeface="Arial"/>
                      </a:endParaRPr>
                    </a:p>
                  </a:txBody>
                  <a:tcPr marL="93550" marR="93550" marT="45675" marB="45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rgbClr val="FFFFFF"/>
                        </a:buClr>
                        <a:buSzPts val="1800"/>
                        <a:buFont typeface="Arial"/>
                        <a:buNone/>
                      </a:pPr>
                      <a:r>
                        <a:rPr lang="en-US" sz="1800" b="1" i="0" u="none" strike="noStrike" cap="none">
                          <a:solidFill>
                            <a:srgbClr val="FFFFFF"/>
                          </a:solidFill>
                          <a:latin typeface="Arial"/>
                          <a:ea typeface="Arial"/>
                          <a:cs typeface="Arial"/>
                          <a:sym typeface="Arial"/>
                        </a:rPr>
                        <a:t>Tier </a:t>
                      </a:r>
                      <a:r>
                        <a:rPr lang="en-US" sz="1800" b="1" u="none" strike="noStrike" cap="none">
                          <a:solidFill>
                            <a:srgbClr val="FFFFFF"/>
                          </a:solidFill>
                        </a:rPr>
                        <a:t>2</a:t>
                      </a:r>
                      <a:endParaRPr sz="1400" u="none" strike="noStrike" cap="none"/>
                    </a:p>
                  </a:txBody>
                  <a:tcPr marL="93550" marR="93550" marT="45675" marB="45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rgbClr val="FFFFFF"/>
                        </a:buClr>
                        <a:buSzPts val="1800"/>
                        <a:buFont typeface="Arial"/>
                        <a:buNone/>
                      </a:pPr>
                      <a:r>
                        <a:rPr lang="en-US" sz="1800" b="1" i="0" u="none" strike="noStrike" cap="none">
                          <a:solidFill>
                            <a:srgbClr val="FFFFFF"/>
                          </a:solidFill>
                          <a:latin typeface="Arial"/>
                          <a:ea typeface="Arial"/>
                          <a:cs typeface="Arial"/>
                          <a:sym typeface="Arial"/>
                        </a:rPr>
                        <a:t>Tier </a:t>
                      </a:r>
                      <a:r>
                        <a:rPr lang="en-US" sz="1800" b="1" u="none" strike="noStrike" cap="none">
                          <a:solidFill>
                            <a:srgbClr val="FFFFFF"/>
                          </a:solidFill>
                        </a:rPr>
                        <a:t>3</a:t>
                      </a:r>
                      <a:endParaRPr sz="1400" u="none" strike="noStrike" cap="none"/>
                    </a:p>
                  </a:txBody>
                  <a:tcPr marL="93550" marR="93550" marT="45675" marB="45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936600">
                <a:tc>
                  <a:txBody>
                    <a:bodyPr/>
                    <a:lstStyle/>
                    <a:p>
                      <a:pPr marL="0" marR="0" lvl="0" indent="0" algn="l" rtl="0">
                        <a:lnSpc>
                          <a:spcPct val="100000"/>
                        </a:lnSpc>
                        <a:spcBef>
                          <a:spcPts val="0"/>
                        </a:spcBef>
                        <a:spcAft>
                          <a:spcPts val="0"/>
                        </a:spcAft>
                        <a:buClr>
                          <a:srgbClr val="000000"/>
                        </a:buClr>
                        <a:buSzPts val="1700"/>
                        <a:buFont typeface="Arial"/>
                        <a:buNone/>
                      </a:pPr>
                      <a:r>
                        <a:rPr lang="en-US" sz="1700" b="1" u="none" strike="noStrike" cap="none">
                          <a:solidFill>
                            <a:srgbClr val="FFFFFF"/>
                          </a:solidFill>
                        </a:rPr>
                        <a:t>Curriculum</a:t>
                      </a:r>
                      <a:endParaRPr sz="1700" b="1" u="none" strike="noStrike" cap="none">
                        <a:solidFill>
                          <a:srgbClr val="FFFFFF"/>
                        </a:solidFill>
                      </a:endParaRPr>
                    </a:p>
                  </a:txBody>
                  <a:tcPr marL="93550" marR="93550" marT="45675" marB="45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Supplemental, evidence-based interventions designed to address skill deficits of students; supports core instruction</a:t>
                      </a:r>
                      <a:endParaRPr sz="1600" u="none" strike="noStrike" cap="none"/>
                    </a:p>
                  </a:txBody>
                  <a:tcPr marL="93550" marR="93550" marT="45675" marB="45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FD5DF"/>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chemeClr val="dk1"/>
                          </a:solidFill>
                        </a:rPr>
                        <a:t>Supplemental, customized, intensive, systematic, evidence-based instruction that targets areas of greatest need; supplements core instruction</a:t>
                      </a:r>
                      <a:endParaRPr sz="1600" u="none" strike="noStrike" cap="none">
                        <a:solidFill>
                          <a:schemeClr val="dk1"/>
                        </a:solidFill>
                      </a:endParaRPr>
                    </a:p>
                  </a:txBody>
                  <a:tcPr marL="93550" marR="93550" marT="45675" marB="45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FD5DF"/>
                    </a:solidFill>
                  </a:tcPr>
                </a:tc>
                <a:extLst>
                  <a:ext uri="{0D108BD9-81ED-4DB2-BD59-A6C34878D82A}">
                    <a16:rowId xmlns:a16="http://schemas.microsoft.com/office/drawing/2014/main" val="10001"/>
                  </a:ext>
                </a:extLst>
              </a:tr>
              <a:tr h="817775">
                <a:tc>
                  <a:txBody>
                    <a:bodyPr/>
                    <a:lstStyle/>
                    <a:p>
                      <a:pPr marL="0" marR="0" lvl="0" indent="0" algn="l" rtl="0">
                        <a:lnSpc>
                          <a:spcPct val="100000"/>
                        </a:lnSpc>
                        <a:spcBef>
                          <a:spcPts val="0"/>
                        </a:spcBef>
                        <a:spcAft>
                          <a:spcPts val="0"/>
                        </a:spcAft>
                        <a:buClr>
                          <a:srgbClr val="FFFFFF"/>
                        </a:buClr>
                        <a:buSzPts val="1700"/>
                        <a:buFont typeface="Arial"/>
                        <a:buNone/>
                      </a:pPr>
                      <a:r>
                        <a:rPr lang="en-US" sz="1700" b="1" u="none" strike="noStrike" cap="none">
                          <a:solidFill>
                            <a:srgbClr val="FFFFFF"/>
                          </a:solidFill>
                        </a:rPr>
                        <a:t>Time</a:t>
                      </a:r>
                      <a:endParaRPr sz="1400" u="none" strike="noStrike" cap="none"/>
                    </a:p>
                  </a:txBody>
                  <a:tcPr marL="93550" marR="93550" marT="45675" marB="45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20-30 minutes; 3 to 4 times a week consistent with the intervention research</a:t>
                      </a:r>
                      <a:endParaRPr sz="1600" u="none" strike="noStrike" cap="none"/>
                    </a:p>
                  </a:txBody>
                  <a:tcPr marL="93550" marR="93550" marT="45675" marB="45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FD5DF"/>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30-60 minutes; five times per week consistent with the intervention research</a:t>
                      </a:r>
                      <a:endParaRPr sz="1600" u="none" strike="noStrike" cap="none"/>
                    </a:p>
                  </a:txBody>
                  <a:tcPr marL="93550" marR="93550" marT="45675" marB="45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FD5DF"/>
                    </a:solidFill>
                  </a:tcPr>
                </a:tc>
                <a:extLst>
                  <a:ext uri="{0D108BD9-81ED-4DB2-BD59-A6C34878D82A}">
                    <a16:rowId xmlns:a16="http://schemas.microsoft.com/office/drawing/2014/main" val="10002"/>
                  </a:ext>
                </a:extLst>
              </a:tr>
              <a:tr h="693750">
                <a:tc>
                  <a:txBody>
                    <a:bodyPr/>
                    <a:lstStyle/>
                    <a:p>
                      <a:pPr marL="0" marR="0" lvl="0" indent="0" algn="l" rtl="0">
                        <a:lnSpc>
                          <a:spcPct val="100000"/>
                        </a:lnSpc>
                        <a:spcBef>
                          <a:spcPts val="0"/>
                        </a:spcBef>
                        <a:spcAft>
                          <a:spcPts val="0"/>
                        </a:spcAft>
                        <a:buClr>
                          <a:srgbClr val="FFFFFF"/>
                        </a:buClr>
                        <a:buSzPts val="1700"/>
                        <a:buFont typeface="Arial"/>
                        <a:buNone/>
                      </a:pPr>
                      <a:r>
                        <a:rPr lang="en-US" sz="1700" b="1" u="none" strike="noStrike" cap="none">
                          <a:solidFill>
                            <a:srgbClr val="FFFFFF"/>
                          </a:solidFill>
                        </a:rPr>
                        <a:t>Assessment</a:t>
                      </a:r>
                      <a:endParaRPr sz="1400" u="none" strike="noStrike" cap="none"/>
                    </a:p>
                  </a:txBody>
                  <a:tcPr marL="93550" marR="93550" marT="45675" marB="45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Combination of informal and formal measures to inform instruction and determine response to intervention, and use diagnostic assessment to identify specific skill deficits</a:t>
                      </a:r>
                      <a:endParaRPr sz="1600" u="none" strike="noStrike" cap="none"/>
                    </a:p>
                  </a:txBody>
                  <a:tcPr marL="93550" marR="93550" marT="45675" marB="45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BF0"/>
                    </a:solidFill>
                  </a:tcPr>
                </a:tc>
                <a:tc>
                  <a:txBody>
                    <a:bodyPr/>
                    <a:lstStyle/>
                    <a:p>
                      <a:pPr marL="0" marR="0" lvl="0" indent="0" algn="l" rtl="0">
                        <a:lnSpc>
                          <a:spcPct val="100000"/>
                        </a:lnSpc>
                        <a:spcBef>
                          <a:spcPts val="0"/>
                        </a:spcBef>
                        <a:spcAft>
                          <a:spcPts val="0"/>
                        </a:spcAft>
                        <a:buClr>
                          <a:schemeClr val="dk1"/>
                        </a:buClr>
                        <a:buSzPts val="1600"/>
                        <a:buFont typeface="Arial"/>
                        <a:buNone/>
                      </a:pPr>
                      <a:r>
                        <a:rPr lang="en-US" sz="1600" u="none" strike="noStrike" cap="none">
                          <a:solidFill>
                            <a:schemeClr val="dk1"/>
                          </a:solidFill>
                        </a:rPr>
                        <a:t>Combination of informal and formal measures to inform instruction, identify specific skill deficits, and determine interception relative to core area</a:t>
                      </a:r>
                      <a:endParaRPr sz="1600" u="none" strike="noStrike" cap="none"/>
                    </a:p>
                  </a:txBody>
                  <a:tcPr marL="93550" marR="93550" marT="45675" marB="45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BF0"/>
                    </a:solidFill>
                  </a:tcPr>
                </a:tc>
                <a:extLst>
                  <a:ext uri="{0D108BD9-81ED-4DB2-BD59-A6C34878D82A}">
                    <a16:rowId xmlns:a16="http://schemas.microsoft.com/office/drawing/2014/main" val="10003"/>
                  </a:ext>
                </a:extLst>
              </a:tr>
              <a:tr h="936600">
                <a:tc>
                  <a:txBody>
                    <a:bodyPr/>
                    <a:lstStyle/>
                    <a:p>
                      <a:pPr marL="0" marR="0" lvl="0" indent="0" algn="l" rtl="0">
                        <a:lnSpc>
                          <a:spcPct val="100000"/>
                        </a:lnSpc>
                        <a:spcBef>
                          <a:spcPts val="0"/>
                        </a:spcBef>
                        <a:spcAft>
                          <a:spcPts val="0"/>
                        </a:spcAft>
                        <a:buClr>
                          <a:srgbClr val="FFFFFF"/>
                        </a:buClr>
                        <a:buSzPts val="1700"/>
                        <a:buFont typeface="Arial"/>
                        <a:buNone/>
                      </a:pPr>
                      <a:r>
                        <a:rPr lang="en-US" sz="1700" b="1" u="none" strike="noStrike" cap="none">
                          <a:solidFill>
                            <a:srgbClr val="FFFFFF"/>
                          </a:solidFill>
                        </a:rPr>
                        <a:t>Progress Monitoring</a:t>
                      </a:r>
                      <a:endParaRPr sz="1400" u="none" strike="noStrike" cap="none"/>
                    </a:p>
                  </a:txBody>
                  <a:tcPr marL="93550" marR="93550" marT="45675" marB="45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Every two weeks examine rate and level of performance for the purpose of determining student response to supplemental instruction</a:t>
                      </a:r>
                      <a:endParaRPr sz="1600" u="none" strike="noStrike" cap="none"/>
                    </a:p>
                  </a:txBody>
                  <a:tcPr marL="93550" marR="93550" marT="45675" marB="45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FD5DF"/>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Once per week to examine rate and level of performance for the purpose of determining student response to intensive intervention</a:t>
                      </a:r>
                      <a:endParaRPr sz="1600" u="none" strike="noStrike" cap="none"/>
                    </a:p>
                  </a:txBody>
                  <a:tcPr marL="93550" marR="93550" marT="45675" marB="45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FD5DF"/>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63"/>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17</a:t>
            </a:fld>
            <a:endParaRPr/>
          </a:p>
        </p:txBody>
      </p:sp>
      <p:sp>
        <p:nvSpPr>
          <p:cNvPr id="375" name="Google Shape;375;p63"/>
          <p:cNvSpPr txBox="1">
            <a:spLocks noGrp="1"/>
          </p:cNvSpPr>
          <p:nvPr>
            <p:ph type="title"/>
          </p:nvPr>
        </p:nvSpPr>
        <p:spPr>
          <a:xfrm>
            <a:off x="687400" y="318050"/>
            <a:ext cx="8456700" cy="1472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Fidelity of Implementation</a:t>
            </a:r>
            <a:endParaRPr/>
          </a:p>
        </p:txBody>
      </p:sp>
      <p:grpSp>
        <p:nvGrpSpPr>
          <p:cNvPr id="376" name="Google Shape;376;p63"/>
          <p:cNvGrpSpPr/>
          <p:nvPr/>
        </p:nvGrpSpPr>
        <p:grpSpPr>
          <a:xfrm>
            <a:off x="191725" y="2048363"/>
            <a:ext cx="8715675" cy="3415912"/>
            <a:chOff x="191725" y="2048363"/>
            <a:chExt cx="8715675" cy="3415912"/>
          </a:xfrm>
        </p:grpSpPr>
        <p:grpSp>
          <p:nvGrpSpPr>
            <p:cNvPr id="377" name="Google Shape;377;p63"/>
            <p:cNvGrpSpPr/>
            <p:nvPr/>
          </p:nvGrpSpPr>
          <p:grpSpPr>
            <a:xfrm>
              <a:off x="191725" y="2048363"/>
              <a:ext cx="8715675" cy="3415912"/>
              <a:chOff x="191725" y="2048363"/>
              <a:chExt cx="8715675" cy="3415912"/>
            </a:xfrm>
          </p:grpSpPr>
          <p:grpSp>
            <p:nvGrpSpPr>
              <p:cNvPr id="378" name="Google Shape;378;p63"/>
              <p:cNvGrpSpPr/>
              <p:nvPr/>
            </p:nvGrpSpPr>
            <p:grpSpPr>
              <a:xfrm>
                <a:off x="191725" y="2048363"/>
                <a:ext cx="8529600" cy="3415912"/>
                <a:chOff x="191725" y="2048363"/>
                <a:chExt cx="8529600" cy="3415912"/>
              </a:xfrm>
            </p:grpSpPr>
            <p:sp>
              <p:nvSpPr>
                <p:cNvPr id="379" name="Google Shape;379;p63"/>
                <p:cNvSpPr/>
                <p:nvPr/>
              </p:nvSpPr>
              <p:spPr>
                <a:xfrm>
                  <a:off x="4687525" y="2048475"/>
                  <a:ext cx="4033800" cy="3415800"/>
                </a:xfrm>
                <a:prstGeom prst="rect">
                  <a:avLst/>
                </a:prstGeom>
                <a:solidFill>
                  <a:srgbClr val="3B5978"/>
                </a:solidFill>
                <a:ln w="76200" cap="flat" cmpd="sng">
                  <a:solidFill>
                    <a:srgbClr val="3B597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80" name="Google Shape;380;p63"/>
                <p:cNvGrpSpPr/>
                <p:nvPr/>
              </p:nvGrpSpPr>
              <p:grpSpPr>
                <a:xfrm>
                  <a:off x="191725" y="2048363"/>
                  <a:ext cx="4224675" cy="3415812"/>
                  <a:chOff x="191725" y="2048363"/>
                  <a:chExt cx="4224675" cy="3415812"/>
                </a:xfrm>
              </p:grpSpPr>
              <p:grpSp>
                <p:nvGrpSpPr>
                  <p:cNvPr id="381" name="Google Shape;381;p63"/>
                  <p:cNvGrpSpPr/>
                  <p:nvPr/>
                </p:nvGrpSpPr>
                <p:grpSpPr>
                  <a:xfrm>
                    <a:off x="191725" y="2048363"/>
                    <a:ext cx="4224675" cy="3415800"/>
                    <a:chOff x="191725" y="2048363"/>
                    <a:chExt cx="4224675" cy="3415800"/>
                  </a:xfrm>
                </p:grpSpPr>
                <p:sp>
                  <p:nvSpPr>
                    <p:cNvPr id="382" name="Google Shape;382;p63"/>
                    <p:cNvSpPr/>
                    <p:nvPr/>
                  </p:nvSpPr>
                  <p:spPr>
                    <a:xfrm>
                      <a:off x="191725" y="2048363"/>
                      <a:ext cx="4033800" cy="3415800"/>
                    </a:xfrm>
                    <a:prstGeom prst="rect">
                      <a:avLst/>
                    </a:prstGeom>
                    <a:solidFill>
                      <a:srgbClr val="3B5978"/>
                    </a:solidFill>
                    <a:ln w="76200" cap="flat" cmpd="sng">
                      <a:solidFill>
                        <a:srgbClr val="3B597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63"/>
                    <p:cNvSpPr txBox="1"/>
                    <p:nvPr/>
                  </p:nvSpPr>
                  <p:spPr>
                    <a:xfrm>
                      <a:off x="382600" y="2234375"/>
                      <a:ext cx="4033800" cy="597300"/>
                    </a:xfrm>
                    <a:prstGeom prst="rect">
                      <a:avLst/>
                    </a:prstGeom>
                    <a:solidFill>
                      <a:srgbClr val="FFFFFF"/>
                    </a:solidFill>
                    <a:ln w="7620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600"/>
                        </a:spcBef>
                        <a:spcAft>
                          <a:spcPts val="0"/>
                        </a:spcAft>
                        <a:buClr>
                          <a:schemeClr val="dk1"/>
                        </a:buClr>
                        <a:buSzPts val="2400"/>
                        <a:buFont typeface="Arial"/>
                        <a:buNone/>
                      </a:pPr>
                      <a:r>
                        <a:rPr lang="en-US" sz="2400" b="1" i="0" u="none" strike="noStrike" cap="none">
                          <a:solidFill>
                            <a:srgbClr val="25496F"/>
                          </a:solidFill>
                          <a:latin typeface="Arial"/>
                          <a:ea typeface="Arial"/>
                          <a:cs typeface="Arial"/>
                          <a:sym typeface="Arial"/>
                        </a:rPr>
                        <a:t>Tier 2</a:t>
                      </a:r>
                      <a:endParaRPr sz="2400" b="1" i="0" u="none" strike="noStrike" cap="none">
                        <a:solidFill>
                          <a:srgbClr val="000000"/>
                        </a:solidFill>
                        <a:latin typeface="Arial"/>
                        <a:ea typeface="Arial"/>
                        <a:cs typeface="Arial"/>
                        <a:sym typeface="Arial"/>
                      </a:endParaRPr>
                    </a:p>
                  </p:txBody>
                </p:sp>
              </p:grpSp>
              <p:sp>
                <p:nvSpPr>
                  <p:cNvPr id="384" name="Google Shape;384;p63"/>
                  <p:cNvSpPr txBox="1"/>
                  <p:nvPr/>
                </p:nvSpPr>
                <p:spPr>
                  <a:xfrm>
                    <a:off x="382600" y="2831675"/>
                    <a:ext cx="4033800" cy="2632500"/>
                  </a:xfrm>
                  <a:prstGeom prst="rect">
                    <a:avLst/>
                  </a:prstGeom>
                  <a:solidFill>
                    <a:srgbClr val="FFFFFF"/>
                  </a:solidFill>
                  <a:ln w="76200" cap="flat" cmpd="sng">
                    <a:solidFill>
                      <a:srgbClr val="CCCCCC"/>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25496F"/>
                        </a:solidFill>
                        <a:latin typeface="Arial"/>
                        <a:ea typeface="Arial"/>
                        <a:cs typeface="Arial"/>
                        <a:sym typeface="Arial"/>
                      </a:rPr>
                      <a:t>Degree to which the program is implemented the way it was intended by the program developer </a:t>
                    </a:r>
                    <a:endParaRPr sz="2400" b="0" i="0" u="none" strike="noStrike" cap="none">
                      <a:solidFill>
                        <a:srgbClr val="000000"/>
                      </a:solidFill>
                      <a:latin typeface="Arial"/>
                      <a:ea typeface="Arial"/>
                      <a:cs typeface="Arial"/>
                      <a:sym typeface="Arial"/>
                    </a:endParaRPr>
                  </a:p>
                </p:txBody>
              </p:sp>
            </p:grpSp>
          </p:grpSp>
          <p:sp>
            <p:nvSpPr>
              <p:cNvPr id="385" name="Google Shape;385;p63"/>
              <p:cNvSpPr txBox="1"/>
              <p:nvPr/>
            </p:nvSpPr>
            <p:spPr>
              <a:xfrm>
                <a:off x="4873600" y="2234375"/>
                <a:ext cx="4033800" cy="597300"/>
              </a:xfrm>
              <a:prstGeom prst="rect">
                <a:avLst/>
              </a:prstGeom>
              <a:solidFill>
                <a:srgbClr val="FFFFFF"/>
              </a:solidFill>
              <a:ln w="7620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600"/>
                  </a:spcBef>
                  <a:spcAft>
                    <a:spcPts val="0"/>
                  </a:spcAft>
                  <a:buClr>
                    <a:srgbClr val="000000"/>
                  </a:buClr>
                  <a:buSzPts val="2400"/>
                  <a:buFont typeface="Arial"/>
                  <a:buNone/>
                </a:pPr>
                <a:r>
                  <a:rPr lang="en-US" sz="2400" b="1" i="0" u="none" strike="noStrike" cap="none">
                    <a:solidFill>
                      <a:srgbClr val="25496F"/>
                    </a:solidFill>
                    <a:latin typeface="Arial"/>
                    <a:ea typeface="Arial"/>
                    <a:cs typeface="Arial"/>
                    <a:sym typeface="Arial"/>
                  </a:rPr>
                  <a:t>Tier 3</a:t>
                </a:r>
                <a:endParaRPr sz="2400" b="1" i="0" u="none" strike="noStrike" cap="none">
                  <a:solidFill>
                    <a:srgbClr val="000000"/>
                  </a:solidFill>
                  <a:latin typeface="Arial"/>
                  <a:ea typeface="Arial"/>
                  <a:cs typeface="Arial"/>
                  <a:sym typeface="Arial"/>
                </a:endParaRPr>
              </a:p>
            </p:txBody>
          </p:sp>
        </p:grpSp>
        <p:sp>
          <p:nvSpPr>
            <p:cNvPr id="386" name="Google Shape;386;p63"/>
            <p:cNvSpPr txBox="1"/>
            <p:nvPr/>
          </p:nvSpPr>
          <p:spPr>
            <a:xfrm>
              <a:off x="4873600" y="2831675"/>
              <a:ext cx="4033800" cy="2632500"/>
            </a:xfrm>
            <a:prstGeom prst="rect">
              <a:avLst/>
            </a:prstGeom>
            <a:solidFill>
              <a:srgbClr val="FFFFFF"/>
            </a:solidFill>
            <a:ln w="76200" cap="flat" cmpd="sng">
              <a:solidFill>
                <a:srgbClr val="CCCCCC"/>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25496F"/>
                  </a:solidFill>
                  <a:latin typeface="Arial"/>
                  <a:ea typeface="Arial"/>
                  <a:cs typeface="Arial"/>
                  <a:sym typeface="Arial"/>
                </a:rPr>
                <a:t>Degree to which the program is implemented the way it was designed or adapted based on data and fidelity to the Tier 3 data decision-making process</a:t>
              </a:r>
              <a:endParaRPr sz="2400" b="0" i="0" u="none" strike="noStrike" cap="none">
                <a:solidFill>
                  <a:srgbClr val="25496F"/>
                </a:solidFill>
                <a:latin typeface="Arial"/>
                <a:ea typeface="Arial"/>
                <a:cs typeface="Arial"/>
                <a:sym typeface="Arial"/>
              </a:endParaRPr>
            </a:p>
          </p:txBody>
        </p:sp>
      </p:grpSp>
      <p:sp>
        <p:nvSpPr>
          <p:cNvPr id="387" name="Google Shape;387;p63"/>
          <p:cNvSpPr txBox="1">
            <a:spLocks noGrp="1"/>
          </p:cNvSpPr>
          <p:nvPr>
            <p:ph type="body" idx="4294967295"/>
          </p:nvPr>
        </p:nvSpPr>
        <p:spPr>
          <a:xfrm>
            <a:off x="687388" y="5734975"/>
            <a:ext cx="8224800" cy="153900"/>
          </a:xfrm>
          <a:prstGeom prst="rect">
            <a:avLst/>
          </a:prstGeom>
          <a:noFill/>
          <a:ln>
            <a:noFill/>
          </a:ln>
        </p:spPr>
        <p:txBody>
          <a:bodyPr spcFirstLastPara="1" wrap="square" lIns="0" tIns="0" rIns="0" bIns="0" anchor="b" anchorCtr="0">
            <a:noAutofit/>
          </a:bodyPr>
          <a:lstStyle/>
          <a:p>
            <a:pPr marL="457200" lvl="0" indent="-228600" algn="r" rtl="0">
              <a:lnSpc>
                <a:spcPct val="100000"/>
              </a:lnSpc>
              <a:spcBef>
                <a:spcPts val="0"/>
              </a:spcBef>
              <a:spcAft>
                <a:spcPts val="0"/>
              </a:spcAft>
              <a:buSzPts val="1000"/>
              <a:buNone/>
            </a:pPr>
            <a:r>
              <a:rPr lang="en-US" sz="1100"/>
              <a:t>(Gersten et al., 2005; Mellard &amp; Johnson, 2007; Sanetti &amp; Kratochwill, 2009) </a:t>
            </a:r>
            <a:endParaRPr sz="11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64"/>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18</a:t>
            </a:fld>
            <a:endParaRPr/>
          </a:p>
        </p:txBody>
      </p:sp>
      <p:sp>
        <p:nvSpPr>
          <p:cNvPr id="394" name="Google Shape;394;p64"/>
          <p:cNvSpPr txBox="1">
            <a:spLocks noGrp="1"/>
          </p:cNvSpPr>
          <p:nvPr>
            <p:ph type="title"/>
          </p:nvPr>
        </p:nvSpPr>
        <p:spPr>
          <a:xfrm>
            <a:off x="687400" y="318050"/>
            <a:ext cx="8456700" cy="1472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Self-Evaluation of Tier 3 System</a:t>
            </a:r>
            <a:endParaRPr/>
          </a:p>
        </p:txBody>
      </p:sp>
      <p:sp>
        <p:nvSpPr>
          <p:cNvPr id="395" name="Google Shape;395;p64"/>
          <p:cNvSpPr/>
          <p:nvPr/>
        </p:nvSpPr>
        <p:spPr>
          <a:xfrm>
            <a:off x="5444167" y="6104614"/>
            <a:ext cx="1417200" cy="491400"/>
          </a:xfrm>
          <a:prstGeom prst="ellipse">
            <a:avLst/>
          </a:prstGeom>
          <a:solidFill>
            <a:srgbClr val="BFBFBF"/>
          </a:solidFill>
          <a:ln>
            <a:noFill/>
          </a:ln>
          <a:effectLst>
            <a:outerShdw blurRad="44450" dist="27940" dir="5400000" algn="ctr">
              <a:srgbClr val="000000">
                <a:alpha val="2902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Workbook </a:t>
            </a:r>
            <a:endParaRPr sz="1300" b="1" i="0" u="none" strike="noStrike" cap="none">
              <a:solidFill>
                <a:srgbClr val="000000"/>
              </a:solidFill>
              <a:latin typeface="Arial"/>
              <a:ea typeface="Arial"/>
              <a:cs typeface="Arial"/>
              <a:sym typeface="Arial"/>
            </a:endParaRPr>
          </a:p>
        </p:txBody>
      </p:sp>
      <p:sp>
        <p:nvSpPr>
          <p:cNvPr id="396" name="Google Shape;396;p64"/>
          <p:cNvSpPr/>
          <p:nvPr/>
        </p:nvSpPr>
        <p:spPr>
          <a:xfrm>
            <a:off x="6939451" y="5907823"/>
            <a:ext cx="1588032" cy="908604"/>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397" name="Google Shape;397;p64"/>
          <p:cNvSpPr txBox="1"/>
          <p:nvPr/>
        </p:nvSpPr>
        <p:spPr>
          <a:xfrm>
            <a:off x="7355244" y="6208215"/>
            <a:ext cx="9060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Activity</a:t>
            </a:r>
            <a:endParaRPr sz="1400" b="0" i="0" u="none" strike="noStrike" cap="none">
              <a:solidFill>
                <a:srgbClr val="000000"/>
              </a:solidFill>
              <a:latin typeface="Arial"/>
              <a:ea typeface="Arial"/>
              <a:cs typeface="Arial"/>
              <a:sym typeface="Arial"/>
            </a:endParaRPr>
          </a:p>
        </p:txBody>
      </p:sp>
      <p:pic>
        <p:nvPicPr>
          <p:cNvPr id="398" name="Google Shape;398;p64"/>
          <p:cNvPicPr preferRelativeResize="0"/>
          <p:nvPr/>
        </p:nvPicPr>
        <p:blipFill rotWithShape="1">
          <a:blip r:embed="rId3">
            <a:alphaModFix/>
          </a:blip>
          <a:srcRect/>
          <a:stretch/>
        </p:blipFill>
        <p:spPr>
          <a:xfrm>
            <a:off x="1860450" y="1859150"/>
            <a:ext cx="5710124" cy="4048675"/>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65"/>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19</a:t>
            </a:fld>
            <a:endParaRPr/>
          </a:p>
        </p:txBody>
      </p:sp>
      <p:sp>
        <p:nvSpPr>
          <p:cNvPr id="405" name="Google Shape;405;p65"/>
          <p:cNvSpPr txBox="1">
            <a:spLocks noGrp="1"/>
          </p:cNvSpPr>
          <p:nvPr>
            <p:ph type="title"/>
          </p:nvPr>
        </p:nvSpPr>
        <p:spPr>
          <a:xfrm>
            <a:off x="780188" y="3731963"/>
            <a:ext cx="8229600" cy="769500"/>
          </a:xfrm>
          <a:prstGeom prst="rect">
            <a:avLst/>
          </a:prstGeom>
          <a:noFill/>
          <a:ln>
            <a:noFill/>
          </a:ln>
        </p:spPr>
        <p:txBody>
          <a:bodyPr spcFirstLastPara="1" wrap="square" lIns="0" tIns="45700" rIns="0" bIns="45700" anchor="b" anchorCtr="0">
            <a:noAutofit/>
          </a:bodyPr>
          <a:lstStyle/>
          <a:p>
            <a:pPr marL="0" lvl="0" indent="0" algn="l" rtl="0">
              <a:lnSpc>
                <a:spcPct val="100000"/>
              </a:lnSpc>
              <a:spcBef>
                <a:spcPts val="0"/>
              </a:spcBef>
              <a:spcAft>
                <a:spcPts val="0"/>
              </a:spcAft>
              <a:buClr>
                <a:schemeClr val="lt1"/>
              </a:buClr>
              <a:buSzPts val="4400"/>
              <a:buFont typeface="Arial"/>
              <a:buNone/>
            </a:pPr>
            <a:r>
              <a:rPr lang="en-US"/>
              <a:t>Elements of Tier 3 </a:t>
            </a:r>
            <a:endParaRPr/>
          </a:p>
          <a:p>
            <a:pPr marL="0" lvl="0" indent="0" algn="l" rtl="0">
              <a:lnSpc>
                <a:spcPct val="100000"/>
              </a:lnSpc>
              <a:spcBef>
                <a:spcPts val="0"/>
              </a:spcBef>
              <a:spcAft>
                <a:spcPts val="0"/>
              </a:spcAft>
              <a:buClr>
                <a:schemeClr val="lt1"/>
              </a:buClr>
              <a:buSzPts val="4400"/>
              <a:buFont typeface="Arial"/>
              <a:buNone/>
            </a:pPr>
            <a:r>
              <a:rPr lang="en-US"/>
              <a:t>Intensive Intervention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8"/>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2</a:t>
            </a:fld>
            <a:endParaRPr/>
          </a:p>
        </p:txBody>
      </p:sp>
      <p:sp>
        <p:nvSpPr>
          <p:cNvPr id="237" name="Google Shape;237;p48"/>
          <p:cNvSpPr txBox="1">
            <a:spLocks noGrp="1"/>
          </p:cNvSpPr>
          <p:nvPr>
            <p:ph type="body" idx="1"/>
          </p:nvPr>
        </p:nvSpPr>
        <p:spPr>
          <a:xfrm>
            <a:off x="687526" y="2055813"/>
            <a:ext cx="8224800" cy="3509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600"/>
              </a:spcBef>
              <a:spcAft>
                <a:spcPts val="0"/>
              </a:spcAft>
              <a:buSzPts val="2400"/>
              <a:buNone/>
            </a:pPr>
            <a:r>
              <a:rPr lang="en-US" sz="2600"/>
              <a:t>Participants will be able to:</a:t>
            </a:r>
            <a:endParaRPr sz="2600"/>
          </a:p>
          <a:p>
            <a:pPr marL="341312" lvl="0" indent="-341312" algn="l" rtl="0">
              <a:lnSpc>
                <a:spcPct val="100000"/>
              </a:lnSpc>
              <a:spcBef>
                <a:spcPts val="600"/>
              </a:spcBef>
              <a:spcAft>
                <a:spcPts val="0"/>
              </a:spcAft>
              <a:buSzPts val="2400"/>
              <a:buChar char="▪"/>
            </a:pPr>
            <a:r>
              <a:rPr lang="en-US"/>
              <a:t>Explain the critical features of an RTI Tier 3 system.</a:t>
            </a:r>
            <a:endParaRPr>
              <a:highlight>
                <a:srgbClr val="FFFF00"/>
              </a:highlight>
            </a:endParaRPr>
          </a:p>
          <a:p>
            <a:pPr marL="341312" lvl="0" indent="-341312" algn="l" rtl="0">
              <a:lnSpc>
                <a:spcPct val="100000"/>
              </a:lnSpc>
              <a:spcBef>
                <a:spcPts val="600"/>
              </a:spcBef>
              <a:spcAft>
                <a:spcPts val="0"/>
              </a:spcAft>
              <a:buSzPts val="2400"/>
              <a:buChar char="▪"/>
            </a:pPr>
            <a:r>
              <a:rPr lang="en-US"/>
              <a:t>Describe the essential elements of Tier 3 interventions.</a:t>
            </a:r>
            <a:endParaRPr/>
          </a:p>
          <a:p>
            <a:pPr marL="341312" lvl="0" indent="-341312" algn="l" rtl="0">
              <a:lnSpc>
                <a:spcPct val="100000"/>
              </a:lnSpc>
              <a:spcBef>
                <a:spcPts val="600"/>
              </a:spcBef>
              <a:spcAft>
                <a:spcPts val="0"/>
              </a:spcAft>
              <a:buSzPts val="2400"/>
              <a:buChar char="▪"/>
            </a:pPr>
            <a:r>
              <a:rPr lang="en-US"/>
              <a:t>Describe the five steps for designing and implementing Tier 3 intensive interventions. </a:t>
            </a:r>
            <a:endParaRPr/>
          </a:p>
          <a:p>
            <a:pPr marL="341312" lvl="0" indent="-341312" algn="l" rtl="0">
              <a:lnSpc>
                <a:spcPct val="100000"/>
              </a:lnSpc>
              <a:spcBef>
                <a:spcPts val="600"/>
              </a:spcBef>
              <a:spcAft>
                <a:spcPts val="0"/>
              </a:spcAft>
              <a:buSzPts val="2400"/>
              <a:buChar char="▪"/>
            </a:pPr>
            <a:r>
              <a:rPr lang="en-US"/>
              <a:t>Apply the problem-solving process to individual data-based decision making at Tier 3.</a:t>
            </a:r>
            <a:endParaRPr/>
          </a:p>
          <a:p>
            <a:pPr marL="341312" lvl="0" indent="-188912" algn="l" rtl="0">
              <a:lnSpc>
                <a:spcPct val="100000"/>
              </a:lnSpc>
              <a:spcBef>
                <a:spcPts val="600"/>
              </a:spcBef>
              <a:spcAft>
                <a:spcPts val="0"/>
              </a:spcAft>
              <a:buSzPts val="2400"/>
              <a:buNone/>
            </a:pPr>
            <a:endParaRPr/>
          </a:p>
        </p:txBody>
      </p:sp>
      <p:sp>
        <p:nvSpPr>
          <p:cNvPr id="238" name="Google Shape;238;p48"/>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Module 10 Objectives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66"/>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20</a:t>
            </a:fld>
            <a:endParaRPr/>
          </a:p>
        </p:txBody>
      </p:sp>
      <p:sp>
        <p:nvSpPr>
          <p:cNvPr id="412" name="Google Shape;412;p66"/>
          <p:cNvSpPr txBox="1">
            <a:spLocks noGrp="1"/>
          </p:cNvSpPr>
          <p:nvPr>
            <p:ph type="body" idx="1"/>
          </p:nvPr>
        </p:nvSpPr>
        <p:spPr>
          <a:xfrm>
            <a:off x="687526" y="2055813"/>
            <a:ext cx="8224800" cy="3509700"/>
          </a:xfrm>
          <a:prstGeom prst="rect">
            <a:avLst/>
          </a:prstGeom>
          <a:noFill/>
          <a:ln>
            <a:noFill/>
          </a:ln>
        </p:spPr>
        <p:txBody>
          <a:bodyPr spcFirstLastPara="1" wrap="square" lIns="0" tIns="0" rIns="0" bIns="0" anchor="t" anchorCtr="0">
            <a:noAutofit/>
          </a:bodyPr>
          <a:lstStyle/>
          <a:p>
            <a:pPr marL="457200" lvl="0" indent="-368300" algn="l" rtl="0">
              <a:lnSpc>
                <a:spcPct val="100000"/>
              </a:lnSpc>
              <a:spcBef>
                <a:spcPts val="0"/>
              </a:spcBef>
              <a:spcAft>
                <a:spcPts val="0"/>
              </a:spcAft>
              <a:buSzPts val="2200"/>
              <a:buChar char="▪"/>
            </a:pPr>
            <a:r>
              <a:rPr lang="en-US" sz="2200" b="1"/>
              <a:t>Targeted</a:t>
            </a:r>
            <a:r>
              <a:rPr lang="en-US" sz="2200"/>
              <a:t>: The more targeted the intervention, the more likely it will work</a:t>
            </a:r>
            <a:endParaRPr sz="2200"/>
          </a:p>
          <a:p>
            <a:pPr marL="457200" lvl="0" indent="-368300" algn="l" rtl="0">
              <a:lnSpc>
                <a:spcPct val="100000"/>
              </a:lnSpc>
              <a:spcBef>
                <a:spcPts val="0"/>
              </a:spcBef>
              <a:spcAft>
                <a:spcPts val="0"/>
              </a:spcAft>
              <a:buSzPts val="2200"/>
              <a:buChar char="▪"/>
            </a:pPr>
            <a:r>
              <a:rPr lang="en-US" sz="2200" b="1"/>
              <a:t>Systematic: </a:t>
            </a:r>
            <a:r>
              <a:rPr lang="en-US" sz="2200"/>
              <a:t>A systematic process is needed to identify each student who needs specific intervention</a:t>
            </a:r>
            <a:endParaRPr sz="2200"/>
          </a:p>
          <a:p>
            <a:pPr marL="457200" lvl="0" indent="-368300" algn="l" rtl="0">
              <a:lnSpc>
                <a:spcPct val="100000"/>
              </a:lnSpc>
              <a:spcBef>
                <a:spcPts val="0"/>
              </a:spcBef>
              <a:spcAft>
                <a:spcPts val="0"/>
              </a:spcAft>
              <a:buSzPts val="2200"/>
              <a:buChar char="▪"/>
            </a:pPr>
            <a:r>
              <a:rPr lang="en-US" sz="2200" b="1"/>
              <a:t>Research based: </a:t>
            </a:r>
            <a:r>
              <a:rPr lang="en-US" sz="2200"/>
              <a:t>Research or evidence should support the instructional practices or intervention</a:t>
            </a:r>
            <a:endParaRPr sz="2200"/>
          </a:p>
          <a:p>
            <a:pPr marL="457200" lvl="0" indent="-368300" algn="l" rtl="0">
              <a:lnSpc>
                <a:spcPct val="100000"/>
              </a:lnSpc>
              <a:spcBef>
                <a:spcPts val="0"/>
              </a:spcBef>
              <a:spcAft>
                <a:spcPts val="0"/>
              </a:spcAft>
              <a:buSzPts val="2200"/>
              <a:buChar char="▪"/>
            </a:pPr>
            <a:r>
              <a:rPr lang="en-US" sz="2200" b="1"/>
              <a:t>Administered by a trained professional</a:t>
            </a:r>
            <a:endParaRPr sz="2200"/>
          </a:p>
          <a:p>
            <a:pPr marL="457200" lvl="0" indent="-368300" algn="l" rtl="0">
              <a:lnSpc>
                <a:spcPct val="100000"/>
              </a:lnSpc>
              <a:spcBef>
                <a:spcPts val="0"/>
              </a:spcBef>
              <a:spcAft>
                <a:spcPts val="0"/>
              </a:spcAft>
              <a:buSzPts val="2200"/>
              <a:buChar char="▪"/>
            </a:pPr>
            <a:r>
              <a:rPr lang="en-US" sz="2200" b="1"/>
              <a:t>Timely: </a:t>
            </a:r>
            <a:r>
              <a:rPr lang="en-US" sz="2200"/>
              <a:t>Ensure the process of identification does not require students to fail too long before receiving intervention</a:t>
            </a:r>
            <a:endParaRPr sz="2200"/>
          </a:p>
          <a:p>
            <a:pPr marL="457200" lvl="0" indent="-368300" algn="l" rtl="0">
              <a:lnSpc>
                <a:spcPct val="100000"/>
              </a:lnSpc>
              <a:spcBef>
                <a:spcPts val="0"/>
              </a:spcBef>
              <a:spcAft>
                <a:spcPts val="0"/>
              </a:spcAft>
              <a:buSzPts val="2200"/>
              <a:buChar char="▪"/>
            </a:pPr>
            <a:r>
              <a:rPr lang="en-US" sz="2200" b="1"/>
              <a:t>Directive: </a:t>
            </a:r>
            <a:r>
              <a:rPr lang="en-US" sz="2200"/>
              <a:t>The intervention must be a requirement for the student to attend</a:t>
            </a:r>
            <a:endParaRPr sz="2200"/>
          </a:p>
        </p:txBody>
      </p:sp>
      <p:sp>
        <p:nvSpPr>
          <p:cNvPr id="413" name="Google Shape;413;p66"/>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Essential Characteristics of </a:t>
            </a:r>
            <a:endParaRPr/>
          </a:p>
          <a:p>
            <a:pPr marL="0" lvl="0" indent="0" algn="l" rtl="0">
              <a:lnSpc>
                <a:spcPct val="90000"/>
              </a:lnSpc>
              <a:spcBef>
                <a:spcPts val="0"/>
              </a:spcBef>
              <a:spcAft>
                <a:spcPts val="0"/>
              </a:spcAft>
              <a:buSzPts val="1400"/>
              <a:buNone/>
            </a:pPr>
            <a:r>
              <a:rPr lang="en-US"/>
              <a:t>an Effective Intervention</a:t>
            </a:r>
            <a:endParaRPr/>
          </a:p>
        </p:txBody>
      </p:sp>
      <p:sp>
        <p:nvSpPr>
          <p:cNvPr id="414" name="Google Shape;414;p66"/>
          <p:cNvSpPr txBox="1"/>
          <p:nvPr/>
        </p:nvSpPr>
        <p:spPr>
          <a:xfrm>
            <a:off x="6772625" y="5613075"/>
            <a:ext cx="2803500" cy="16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25496F"/>
                </a:solidFill>
                <a:latin typeface="Arial"/>
                <a:ea typeface="Arial"/>
                <a:cs typeface="Arial"/>
                <a:sym typeface="Arial"/>
              </a:rPr>
              <a:t>RTI at Work, Solutions Tree, 2018</a:t>
            </a:r>
            <a:endParaRPr sz="900" b="0" i="0" u="none" strike="noStrike" cap="none">
              <a:solidFill>
                <a:srgbClr val="25496F"/>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7"/>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21</a:t>
            </a:fld>
            <a:endParaRPr/>
          </a:p>
        </p:txBody>
      </p:sp>
      <p:sp>
        <p:nvSpPr>
          <p:cNvPr id="421" name="Google Shape;421;p67"/>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1400"/>
              <a:buFont typeface="Arial"/>
              <a:buNone/>
            </a:pPr>
            <a:r>
              <a:rPr lang="en-US"/>
              <a:t>Essential Characteristics of </a:t>
            </a:r>
            <a:endParaRPr/>
          </a:p>
          <a:p>
            <a:pPr marL="0" lvl="0" indent="0" algn="l" rtl="0">
              <a:lnSpc>
                <a:spcPct val="90000"/>
              </a:lnSpc>
              <a:spcBef>
                <a:spcPts val="0"/>
              </a:spcBef>
              <a:spcAft>
                <a:spcPts val="0"/>
              </a:spcAft>
              <a:buSzPts val="1400"/>
              <a:buNone/>
            </a:pPr>
            <a:r>
              <a:rPr lang="en-US"/>
              <a:t>an Effective Intervention</a:t>
            </a:r>
            <a:endParaRPr/>
          </a:p>
        </p:txBody>
      </p:sp>
      <p:sp>
        <p:nvSpPr>
          <p:cNvPr id="422" name="Google Shape;422;p67"/>
          <p:cNvSpPr/>
          <p:nvPr/>
        </p:nvSpPr>
        <p:spPr>
          <a:xfrm>
            <a:off x="5395567" y="6062002"/>
            <a:ext cx="1417200" cy="491400"/>
          </a:xfrm>
          <a:prstGeom prst="ellipse">
            <a:avLst/>
          </a:prstGeom>
          <a:solidFill>
            <a:srgbClr val="BFBFBF"/>
          </a:solidFill>
          <a:ln>
            <a:noFill/>
          </a:ln>
          <a:effectLst>
            <a:outerShdw blurRad="44450" dist="27940" dir="5400000" algn="ctr">
              <a:srgbClr val="000000">
                <a:alpha val="2902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Workbook</a:t>
            </a:r>
            <a:endParaRPr sz="1300" b="1" i="0" u="none" strike="noStrike" cap="none">
              <a:solidFill>
                <a:srgbClr val="000000"/>
              </a:solidFill>
              <a:latin typeface="Arial"/>
              <a:ea typeface="Arial"/>
              <a:cs typeface="Arial"/>
              <a:sym typeface="Arial"/>
            </a:endParaRPr>
          </a:p>
        </p:txBody>
      </p:sp>
      <p:grpSp>
        <p:nvGrpSpPr>
          <p:cNvPr id="423" name="Google Shape;423;p67"/>
          <p:cNvGrpSpPr/>
          <p:nvPr/>
        </p:nvGrpSpPr>
        <p:grpSpPr>
          <a:xfrm>
            <a:off x="6812763" y="5853398"/>
            <a:ext cx="1588032" cy="908604"/>
            <a:chOff x="6939451" y="5907823"/>
            <a:chExt cx="1588032" cy="908604"/>
          </a:xfrm>
        </p:grpSpPr>
        <p:sp>
          <p:nvSpPr>
            <p:cNvPr id="424" name="Google Shape;424;p67"/>
            <p:cNvSpPr/>
            <p:nvPr/>
          </p:nvSpPr>
          <p:spPr>
            <a:xfrm>
              <a:off x="6939451" y="5907823"/>
              <a:ext cx="1588032" cy="908604"/>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425" name="Google Shape;425;p67"/>
            <p:cNvSpPr txBox="1"/>
            <p:nvPr/>
          </p:nvSpPr>
          <p:spPr>
            <a:xfrm>
              <a:off x="7355244" y="6208215"/>
              <a:ext cx="9060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Activity</a:t>
              </a:r>
              <a:endParaRPr sz="1400" b="0" i="0" u="none" strike="noStrike" cap="none">
                <a:solidFill>
                  <a:srgbClr val="000000"/>
                </a:solidFill>
                <a:latin typeface="Arial"/>
                <a:ea typeface="Arial"/>
                <a:cs typeface="Arial"/>
                <a:sym typeface="Arial"/>
              </a:endParaRPr>
            </a:p>
          </p:txBody>
        </p:sp>
      </p:grpSp>
      <p:pic>
        <p:nvPicPr>
          <p:cNvPr id="426" name="Google Shape;426;p67"/>
          <p:cNvPicPr preferRelativeResize="0"/>
          <p:nvPr/>
        </p:nvPicPr>
        <p:blipFill rotWithShape="1">
          <a:blip r:embed="rId3">
            <a:alphaModFix/>
          </a:blip>
          <a:srcRect b="7944"/>
          <a:stretch/>
        </p:blipFill>
        <p:spPr>
          <a:xfrm>
            <a:off x="1076275" y="1859150"/>
            <a:ext cx="7033535" cy="3831276"/>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68"/>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22</a:t>
            </a:fld>
            <a:endParaRPr/>
          </a:p>
        </p:txBody>
      </p:sp>
      <p:graphicFrame>
        <p:nvGraphicFramePr>
          <p:cNvPr id="433" name="Google Shape;433;p68"/>
          <p:cNvGraphicFramePr/>
          <p:nvPr/>
        </p:nvGraphicFramePr>
        <p:xfrm>
          <a:off x="152400" y="914400"/>
          <a:ext cx="8893900" cy="4990846"/>
        </p:xfrm>
        <a:graphic>
          <a:graphicData uri="http://schemas.openxmlformats.org/drawingml/2006/table">
            <a:tbl>
              <a:tblPr>
                <a:noFill/>
                <a:tableStyleId>{CDB5D12F-A323-4FBE-9142-831AD071DF0E}</a:tableStyleId>
              </a:tblPr>
              <a:tblGrid>
                <a:gridCol w="343500">
                  <a:extLst>
                    <a:ext uri="{9D8B030D-6E8A-4147-A177-3AD203B41FA5}">
                      <a16:colId xmlns:a16="http://schemas.microsoft.com/office/drawing/2014/main" val="20000"/>
                    </a:ext>
                  </a:extLst>
                </a:gridCol>
                <a:gridCol w="6755600">
                  <a:extLst>
                    <a:ext uri="{9D8B030D-6E8A-4147-A177-3AD203B41FA5}">
                      <a16:colId xmlns:a16="http://schemas.microsoft.com/office/drawing/2014/main" val="20001"/>
                    </a:ext>
                  </a:extLst>
                </a:gridCol>
                <a:gridCol w="1794800">
                  <a:extLst>
                    <a:ext uri="{9D8B030D-6E8A-4147-A177-3AD203B41FA5}">
                      <a16:colId xmlns:a16="http://schemas.microsoft.com/office/drawing/2014/main" val="20002"/>
                    </a:ext>
                  </a:extLst>
                </a:gridCol>
              </a:tblGrid>
              <a:tr h="279400">
                <a:tc gridSpan="2">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385878"/>
                          </a:solidFill>
                        </a:rPr>
                        <a:t>Scenario</a:t>
                      </a:r>
                      <a:endParaRPr sz="1400" b="1" u="none" strike="noStrike" cap="none">
                        <a:solidFill>
                          <a:srgbClr val="385878"/>
                        </a:solidFill>
                      </a:endParaRPr>
                    </a:p>
                  </a:txBody>
                  <a:tcPr marL="63500" marR="63500" marT="63500" marB="63500">
                    <a:solidFill>
                      <a:srgbClr val="C9DAF8"/>
                    </a:solidFill>
                  </a:tcPr>
                </a:tc>
                <a:tc h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385878"/>
                          </a:solidFill>
                        </a:rPr>
                        <a:t>Characteristic</a:t>
                      </a:r>
                      <a:endParaRPr sz="1400" b="1" u="none" strike="noStrike" cap="none">
                        <a:solidFill>
                          <a:srgbClr val="385878"/>
                        </a:solidFill>
                      </a:endParaRPr>
                    </a:p>
                  </a:txBody>
                  <a:tcPr marL="63500" marR="63500" marT="63500" marB="63500">
                    <a:solidFill>
                      <a:srgbClr val="C9DAF8"/>
                    </a:solidFill>
                  </a:tcPr>
                </a:tc>
                <a:extLst>
                  <a:ext uri="{0D108BD9-81ED-4DB2-BD59-A6C34878D82A}">
                    <a16:rowId xmlns:a16="http://schemas.microsoft.com/office/drawing/2014/main" val="10000"/>
                  </a:ext>
                </a:extLst>
              </a:tr>
              <a:tr h="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385878"/>
                          </a:solidFill>
                        </a:rPr>
                        <a:t>1.</a:t>
                      </a:r>
                      <a:endParaRPr sz="1200" u="none" strike="noStrike" cap="none">
                        <a:solidFill>
                          <a:srgbClr val="385878"/>
                        </a:solidFill>
                      </a:endParaRPr>
                    </a:p>
                  </a:txBody>
                  <a:tcPr marL="63500" marR="63500" marT="63500" marB="63500"/>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solidFill>
                            <a:srgbClr val="385878"/>
                          </a:solidFill>
                        </a:rPr>
                        <a:t>The 9th-grade English teachers discuss </a:t>
                      </a:r>
                      <a:r>
                        <a:rPr lang="en-US" sz="1200" b="1" u="none" strike="noStrike" cap="none">
                          <a:solidFill>
                            <a:srgbClr val="385878"/>
                          </a:solidFill>
                        </a:rPr>
                        <a:t>evidence-based instructional practices</a:t>
                      </a:r>
                      <a:r>
                        <a:rPr lang="en-US" sz="1200" u="none" strike="noStrike" cap="none">
                          <a:solidFill>
                            <a:srgbClr val="385878"/>
                          </a:solidFill>
                        </a:rPr>
                        <a:t> that proved to be effective while teaching the specific skills and essential standards during the school year.  This information is discussed with the Critical Reading teachers.</a:t>
                      </a:r>
                      <a:endParaRPr sz="1200" u="none" strike="noStrike" cap="none">
                        <a:solidFill>
                          <a:srgbClr val="385878"/>
                        </a:solidFill>
                      </a:endParaRPr>
                    </a:p>
                  </a:txBody>
                  <a:tcPr marL="63500" marR="63500" marT="63500" marB="63500">
                    <a:solidFill>
                      <a:srgbClr val="FFFFFF"/>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385878"/>
                        </a:solidFill>
                      </a:endParaRPr>
                    </a:p>
                  </a:txBody>
                  <a:tcPr marL="63500" marR="63500" marT="63500" marB="63500"/>
                </a:tc>
                <a:extLst>
                  <a:ext uri="{0D108BD9-81ED-4DB2-BD59-A6C34878D82A}">
                    <a16:rowId xmlns:a16="http://schemas.microsoft.com/office/drawing/2014/main" val="10001"/>
                  </a:ext>
                </a:extLst>
              </a:tr>
              <a:tr h="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385878"/>
                          </a:solidFill>
                        </a:rPr>
                        <a:t>2.</a:t>
                      </a:r>
                      <a:endParaRPr sz="1200" u="none" strike="noStrike" cap="none">
                        <a:solidFill>
                          <a:srgbClr val="385878"/>
                        </a:solidFill>
                      </a:endParaRPr>
                    </a:p>
                  </a:txBody>
                  <a:tcPr marL="63500" marR="63500" marT="63500" marB="63500"/>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solidFill>
                            <a:srgbClr val="385878"/>
                          </a:solidFill>
                        </a:rPr>
                        <a:t>The high school identifies the </a:t>
                      </a:r>
                      <a:r>
                        <a:rPr lang="en-US" sz="1200" b="1" u="none" strike="noStrike" cap="none">
                          <a:solidFill>
                            <a:srgbClr val="385878"/>
                          </a:solidFill>
                        </a:rPr>
                        <a:t>teachers who are most qualified to teach Critical Reading </a:t>
                      </a:r>
                      <a:r>
                        <a:rPr lang="en-US" sz="1200" u="none" strike="noStrike" cap="none">
                          <a:solidFill>
                            <a:srgbClr val="385878"/>
                          </a:solidFill>
                        </a:rPr>
                        <a:t>and encourages them to teach the school course. </a:t>
                      </a:r>
                      <a:endParaRPr sz="1200" u="none" strike="noStrike" cap="none">
                        <a:solidFill>
                          <a:srgbClr val="385878"/>
                        </a:solidFill>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385878"/>
                        </a:solidFill>
                      </a:endParaRPr>
                    </a:p>
                  </a:txBody>
                  <a:tcPr marL="63500" marR="63500" marT="63500" marB="63500"/>
                </a:tc>
                <a:extLst>
                  <a:ext uri="{0D108BD9-81ED-4DB2-BD59-A6C34878D82A}">
                    <a16:rowId xmlns:a16="http://schemas.microsoft.com/office/drawing/2014/main" val="10002"/>
                  </a:ext>
                </a:extLst>
              </a:tr>
              <a:tr h="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385878"/>
                          </a:solidFill>
                        </a:rPr>
                        <a:t>3.</a:t>
                      </a:r>
                      <a:endParaRPr sz="1200" u="none" strike="noStrike" cap="none">
                        <a:solidFill>
                          <a:srgbClr val="385878"/>
                        </a:solidFill>
                      </a:endParaRPr>
                    </a:p>
                  </a:txBody>
                  <a:tcPr marL="63500" marR="63500" marT="63500" marB="63500"/>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solidFill>
                            <a:srgbClr val="385878"/>
                          </a:solidFill>
                        </a:rPr>
                        <a:t>At the start of the school year, the </a:t>
                      </a:r>
                      <a:r>
                        <a:rPr lang="en-US" sz="1200" b="1" u="none" strike="noStrike" cap="none">
                          <a:solidFill>
                            <a:srgbClr val="385878"/>
                          </a:solidFill>
                        </a:rPr>
                        <a:t>school assigns students to the Critical Reading course and to a grade-level English class.</a:t>
                      </a:r>
                      <a:r>
                        <a:rPr lang="en-US" sz="1200" u="none" strike="noStrike" cap="none">
                          <a:solidFill>
                            <a:srgbClr val="385878"/>
                          </a:solidFill>
                        </a:rPr>
                        <a:t>  Taking both classes concurrently allows the Critical Reading teachers to provide students with the needed essential skills in order to be successful in their grade-level English class.</a:t>
                      </a:r>
                      <a:endParaRPr sz="1200" u="none" strike="noStrike" cap="none">
                        <a:solidFill>
                          <a:srgbClr val="385878"/>
                        </a:solidFill>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385878"/>
                        </a:solidFill>
                      </a:endParaRPr>
                    </a:p>
                  </a:txBody>
                  <a:tcPr marL="63500" marR="63500" marT="63500" marB="63500"/>
                </a:tc>
                <a:extLst>
                  <a:ext uri="{0D108BD9-81ED-4DB2-BD59-A6C34878D82A}">
                    <a16:rowId xmlns:a16="http://schemas.microsoft.com/office/drawing/2014/main" val="10003"/>
                  </a:ext>
                </a:extLst>
              </a:tr>
              <a:tr h="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385878"/>
                          </a:solidFill>
                        </a:rPr>
                        <a:t>4.</a:t>
                      </a:r>
                      <a:endParaRPr sz="1200" u="none" strike="noStrike" cap="none">
                        <a:solidFill>
                          <a:srgbClr val="385878"/>
                        </a:solidFill>
                      </a:endParaRPr>
                    </a:p>
                  </a:txBody>
                  <a:tcPr marL="63500" marR="63500" marT="63500" marB="63500"/>
                </a:tc>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solidFill>
                            <a:srgbClr val="385878"/>
                          </a:solidFill>
                        </a:rPr>
                        <a:t>Using multiple data points</a:t>
                      </a:r>
                      <a:r>
                        <a:rPr lang="en-US" sz="1200" u="none" strike="noStrike" cap="none">
                          <a:solidFill>
                            <a:srgbClr val="385878"/>
                          </a:solidFill>
                        </a:rPr>
                        <a:t> (course proficiency, grade-level and state assessments, attendance, etc.), teachers place students in a Critical Reading course.  The Critical Reading teachers collaborate to d</a:t>
                      </a:r>
                      <a:r>
                        <a:rPr lang="en-US" sz="1200" b="1" u="none" strike="noStrike" cap="none">
                          <a:solidFill>
                            <a:srgbClr val="385878"/>
                          </a:solidFill>
                        </a:rPr>
                        <a:t>etermine the specific skills students must learn to master </a:t>
                      </a:r>
                      <a:r>
                        <a:rPr lang="en-US" sz="1200" u="none" strike="noStrike" cap="none">
                          <a:solidFill>
                            <a:srgbClr val="385878"/>
                          </a:solidFill>
                        </a:rPr>
                        <a:t>the essential 9th-grade English standards.  </a:t>
                      </a:r>
                      <a:endParaRPr sz="1200" u="none" strike="noStrike" cap="none">
                        <a:solidFill>
                          <a:srgbClr val="385878"/>
                        </a:solidFill>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385878"/>
                        </a:solidFill>
                      </a:endParaRPr>
                    </a:p>
                  </a:txBody>
                  <a:tcPr marL="63500" marR="63500" marT="63500" marB="63500"/>
                </a:tc>
                <a:extLst>
                  <a:ext uri="{0D108BD9-81ED-4DB2-BD59-A6C34878D82A}">
                    <a16:rowId xmlns:a16="http://schemas.microsoft.com/office/drawing/2014/main" val="10004"/>
                  </a:ext>
                </a:extLst>
              </a:tr>
              <a:tr h="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385878"/>
                          </a:solidFill>
                        </a:rPr>
                        <a:t>5.</a:t>
                      </a:r>
                      <a:endParaRPr sz="1200" u="none" strike="noStrike" cap="none">
                        <a:solidFill>
                          <a:srgbClr val="385878"/>
                        </a:solidFill>
                      </a:endParaRPr>
                    </a:p>
                  </a:txBody>
                  <a:tcPr marL="63500" marR="63500" marT="63500" marB="63500"/>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solidFill>
                            <a:srgbClr val="385878"/>
                          </a:solidFill>
                        </a:rPr>
                        <a:t>The school decides to make Critical Reading</a:t>
                      </a:r>
                      <a:r>
                        <a:rPr lang="en-US" sz="1200" b="1" u="none" strike="noStrike" cap="none">
                          <a:solidFill>
                            <a:srgbClr val="385878"/>
                          </a:solidFill>
                        </a:rPr>
                        <a:t> a year-long course </a:t>
                      </a:r>
                      <a:r>
                        <a:rPr lang="en-US" sz="1200" u="none" strike="noStrike" cap="none">
                          <a:solidFill>
                            <a:srgbClr val="385878"/>
                          </a:solidFill>
                        </a:rPr>
                        <a:t>in which students take concurrently with their grade-level English class.  This approach allows teachers to </a:t>
                      </a:r>
                      <a:r>
                        <a:rPr lang="en-US" sz="1200" b="1" u="none" strike="noStrike" cap="none">
                          <a:solidFill>
                            <a:srgbClr val="385878"/>
                          </a:solidFill>
                        </a:rPr>
                        <a:t>create data-based individualized plans and prepares students for immediate success.</a:t>
                      </a:r>
                      <a:endParaRPr sz="1200" b="1" u="none" strike="noStrike" cap="none">
                        <a:solidFill>
                          <a:srgbClr val="385878"/>
                        </a:solidFill>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385878"/>
                        </a:solidFill>
                      </a:endParaRPr>
                    </a:p>
                  </a:txBody>
                  <a:tcPr marL="63500" marR="63500" marT="63500" marB="63500"/>
                </a:tc>
                <a:extLst>
                  <a:ext uri="{0D108BD9-81ED-4DB2-BD59-A6C34878D82A}">
                    <a16:rowId xmlns:a16="http://schemas.microsoft.com/office/drawing/2014/main" val="10005"/>
                  </a:ext>
                </a:extLst>
              </a:tr>
              <a:tr h="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385878"/>
                          </a:solidFill>
                        </a:rPr>
                        <a:t>6.</a:t>
                      </a:r>
                      <a:endParaRPr sz="1200" u="none" strike="noStrike" cap="none">
                        <a:solidFill>
                          <a:srgbClr val="385878"/>
                        </a:solidFill>
                      </a:endParaRPr>
                    </a:p>
                  </a:txBody>
                  <a:tcPr marL="63500" marR="63500" marT="63500" marB="63500"/>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solidFill>
                            <a:srgbClr val="385878"/>
                          </a:solidFill>
                        </a:rPr>
                        <a:t>The Critical Reading team provides the 9th-grade English teachers with a list of the identified skills and essential standards.  </a:t>
                      </a:r>
                      <a:r>
                        <a:rPr lang="en-US" sz="1200" b="1" u="none" strike="noStrike" cap="none">
                          <a:solidFill>
                            <a:srgbClr val="385878"/>
                          </a:solidFill>
                        </a:rPr>
                        <a:t>At the end of the year, the 9th-grade English teachers identify students</a:t>
                      </a:r>
                      <a:r>
                        <a:rPr lang="en-US" sz="1200" u="none" strike="noStrike" cap="none">
                          <a:solidFill>
                            <a:srgbClr val="385878"/>
                          </a:solidFill>
                        </a:rPr>
                        <a:t> who would benefit from the extra teaching and practice on the specific skills.</a:t>
                      </a:r>
                      <a:endParaRPr sz="1200" u="none" strike="noStrike" cap="none">
                        <a:solidFill>
                          <a:srgbClr val="385878"/>
                        </a:solidFill>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385878"/>
                        </a:solidFill>
                      </a:endParaRPr>
                    </a:p>
                  </a:txBody>
                  <a:tcPr marL="63500" marR="63500" marT="63500" marB="63500"/>
                </a:tc>
                <a:extLst>
                  <a:ext uri="{0D108BD9-81ED-4DB2-BD59-A6C34878D82A}">
                    <a16:rowId xmlns:a16="http://schemas.microsoft.com/office/drawing/2014/main" val="10006"/>
                  </a:ext>
                </a:extLst>
              </a:tr>
            </a:tbl>
          </a:graphicData>
        </a:graphic>
      </p:graphicFrame>
      <p:sp>
        <p:nvSpPr>
          <p:cNvPr id="434" name="Google Shape;434;p68"/>
          <p:cNvSpPr/>
          <p:nvPr/>
        </p:nvSpPr>
        <p:spPr>
          <a:xfrm>
            <a:off x="5223042" y="6089577"/>
            <a:ext cx="1417200" cy="491400"/>
          </a:xfrm>
          <a:prstGeom prst="ellipse">
            <a:avLst/>
          </a:prstGeom>
          <a:solidFill>
            <a:srgbClr val="BFBFBF"/>
          </a:solidFill>
          <a:ln>
            <a:noFill/>
          </a:ln>
          <a:effectLst>
            <a:outerShdw blurRad="44450" dist="27940" dir="5400000" algn="ctr">
              <a:srgbClr val="000000">
                <a:alpha val="2902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Workbook</a:t>
            </a:r>
            <a:endParaRPr sz="1300" b="1" i="0" u="none" strike="noStrike" cap="none">
              <a:solidFill>
                <a:srgbClr val="000000"/>
              </a:solidFill>
              <a:latin typeface="Arial"/>
              <a:ea typeface="Arial"/>
              <a:cs typeface="Arial"/>
              <a:sym typeface="Arial"/>
            </a:endParaRPr>
          </a:p>
        </p:txBody>
      </p:sp>
      <p:grpSp>
        <p:nvGrpSpPr>
          <p:cNvPr id="435" name="Google Shape;435;p68"/>
          <p:cNvGrpSpPr/>
          <p:nvPr/>
        </p:nvGrpSpPr>
        <p:grpSpPr>
          <a:xfrm>
            <a:off x="6939451" y="5907823"/>
            <a:ext cx="1588032" cy="908604"/>
            <a:chOff x="6939451" y="5907823"/>
            <a:chExt cx="1588032" cy="908604"/>
          </a:xfrm>
        </p:grpSpPr>
        <p:sp>
          <p:nvSpPr>
            <p:cNvPr id="436" name="Google Shape;436;p68"/>
            <p:cNvSpPr/>
            <p:nvPr/>
          </p:nvSpPr>
          <p:spPr>
            <a:xfrm>
              <a:off x="6939451" y="5907823"/>
              <a:ext cx="1588032" cy="908604"/>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437" name="Google Shape;437;p68"/>
            <p:cNvSpPr txBox="1"/>
            <p:nvPr/>
          </p:nvSpPr>
          <p:spPr>
            <a:xfrm>
              <a:off x="7355244" y="6208215"/>
              <a:ext cx="9060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Activity</a:t>
              </a:r>
              <a:endParaRPr sz="1400" b="0" i="0" u="none" strike="noStrike" cap="none">
                <a:solidFill>
                  <a:srgbClr val="000000"/>
                </a:solidFill>
                <a:latin typeface="Arial"/>
                <a:ea typeface="Arial"/>
                <a:cs typeface="Arial"/>
                <a:sym typeface="Arial"/>
              </a:endParaRPr>
            </a:p>
          </p:txBody>
        </p:sp>
      </p:grpSp>
      <p:sp>
        <p:nvSpPr>
          <p:cNvPr id="438" name="Google Shape;438;p68"/>
          <p:cNvSpPr txBox="1"/>
          <p:nvPr/>
        </p:nvSpPr>
        <p:spPr>
          <a:xfrm>
            <a:off x="7251500" y="1237200"/>
            <a:ext cx="1794900" cy="7899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rgbClr val="980000"/>
                </a:solidFill>
                <a:latin typeface="Arial"/>
                <a:ea typeface="Arial"/>
                <a:cs typeface="Arial"/>
                <a:sym typeface="Arial"/>
              </a:rPr>
              <a:t>Research Based</a:t>
            </a:r>
            <a:endParaRPr sz="2200" b="1" i="0" u="none" strike="noStrike" cap="none">
              <a:solidFill>
                <a:srgbClr val="980000"/>
              </a:solidFill>
              <a:latin typeface="Arial"/>
              <a:ea typeface="Arial"/>
              <a:cs typeface="Arial"/>
              <a:sym typeface="Arial"/>
            </a:endParaRPr>
          </a:p>
        </p:txBody>
      </p:sp>
      <p:sp>
        <p:nvSpPr>
          <p:cNvPr id="439" name="Google Shape;439;p68"/>
          <p:cNvSpPr txBox="1"/>
          <p:nvPr/>
        </p:nvSpPr>
        <p:spPr>
          <a:xfrm>
            <a:off x="7251500" y="2027100"/>
            <a:ext cx="1794900" cy="525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rgbClr val="980000"/>
                </a:solidFill>
                <a:latin typeface="Arial"/>
                <a:ea typeface="Arial"/>
                <a:cs typeface="Arial"/>
                <a:sym typeface="Arial"/>
              </a:rPr>
              <a:t>Trained</a:t>
            </a:r>
            <a:endParaRPr sz="2200" b="1" i="0" u="none" strike="noStrike" cap="none">
              <a:solidFill>
                <a:srgbClr val="980000"/>
              </a:solidFill>
              <a:latin typeface="Arial"/>
              <a:ea typeface="Arial"/>
              <a:cs typeface="Arial"/>
              <a:sym typeface="Arial"/>
            </a:endParaRPr>
          </a:p>
        </p:txBody>
      </p:sp>
      <p:sp>
        <p:nvSpPr>
          <p:cNvPr id="440" name="Google Shape;440;p68"/>
          <p:cNvSpPr txBox="1"/>
          <p:nvPr/>
        </p:nvSpPr>
        <p:spPr>
          <a:xfrm>
            <a:off x="7251500" y="2552700"/>
            <a:ext cx="1794900" cy="96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rgbClr val="980000"/>
                </a:solidFill>
                <a:latin typeface="Arial"/>
                <a:ea typeface="Arial"/>
                <a:cs typeface="Arial"/>
                <a:sym typeface="Arial"/>
              </a:rPr>
              <a:t>Directive</a:t>
            </a:r>
            <a:endParaRPr sz="2200" b="1" i="0" u="none" strike="noStrike" cap="none">
              <a:solidFill>
                <a:srgbClr val="980000"/>
              </a:solidFill>
              <a:latin typeface="Arial"/>
              <a:ea typeface="Arial"/>
              <a:cs typeface="Arial"/>
              <a:sym typeface="Arial"/>
            </a:endParaRPr>
          </a:p>
        </p:txBody>
      </p:sp>
      <p:sp>
        <p:nvSpPr>
          <p:cNvPr id="441" name="Google Shape;441;p68"/>
          <p:cNvSpPr txBox="1"/>
          <p:nvPr/>
        </p:nvSpPr>
        <p:spPr>
          <a:xfrm>
            <a:off x="7251500" y="3543300"/>
            <a:ext cx="1794900" cy="96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rgbClr val="980000"/>
                </a:solidFill>
                <a:latin typeface="Arial"/>
                <a:ea typeface="Arial"/>
                <a:cs typeface="Arial"/>
                <a:sym typeface="Arial"/>
              </a:rPr>
              <a:t>Targeted</a:t>
            </a:r>
            <a:endParaRPr sz="2200" b="1" i="0" u="none" strike="noStrike" cap="none">
              <a:solidFill>
                <a:srgbClr val="980000"/>
              </a:solidFill>
              <a:latin typeface="Arial"/>
              <a:ea typeface="Arial"/>
              <a:cs typeface="Arial"/>
              <a:sym typeface="Arial"/>
            </a:endParaRPr>
          </a:p>
        </p:txBody>
      </p:sp>
      <p:sp>
        <p:nvSpPr>
          <p:cNvPr id="442" name="Google Shape;442;p68"/>
          <p:cNvSpPr txBox="1"/>
          <p:nvPr/>
        </p:nvSpPr>
        <p:spPr>
          <a:xfrm>
            <a:off x="7251500" y="4483100"/>
            <a:ext cx="1794900" cy="789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rgbClr val="980000"/>
                </a:solidFill>
                <a:latin typeface="Arial"/>
                <a:ea typeface="Arial"/>
                <a:cs typeface="Arial"/>
                <a:sym typeface="Arial"/>
              </a:rPr>
              <a:t>Timely</a:t>
            </a:r>
            <a:endParaRPr sz="2200" b="1" i="0" u="none" strike="noStrike" cap="none">
              <a:solidFill>
                <a:srgbClr val="980000"/>
              </a:solidFill>
              <a:latin typeface="Arial"/>
              <a:ea typeface="Arial"/>
              <a:cs typeface="Arial"/>
              <a:sym typeface="Arial"/>
            </a:endParaRPr>
          </a:p>
        </p:txBody>
      </p:sp>
      <p:sp>
        <p:nvSpPr>
          <p:cNvPr id="443" name="Google Shape;443;p68"/>
          <p:cNvSpPr txBox="1"/>
          <p:nvPr/>
        </p:nvSpPr>
        <p:spPr>
          <a:xfrm>
            <a:off x="7251500" y="5238750"/>
            <a:ext cx="1794900" cy="755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rgbClr val="980000"/>
                </a:solidFill>
                <a:latin typeface="Arial"/>
                <a:ea typeface="Arial"/>
                <a:cs typeface="Arial"/>
                <a:sym typeface="Arial"/>
              </a:rPr>
              <a:t>Systematic</a:t>
            </a:r>
            <a:endParaRPr sz="2200" b="1" i="0" u="none" strike="noStrike" cap="none">
              <a:solidFill>
                <a:srgbClr val="98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8"/>
                                        </p:tgtEl>
                                        <p:attrNameLst>
                                          <p:attrName>style.visibility</p:attrName>
                                        </p:attrNameLst>
                                      </p:cBhvr>
                                      <p:to>
                                        <p:strVal val="visible"/>
                                      </p:to>
                                    </p:set>
                                    <p:animEffect transition="in" filter="fade">
                                      <p:cBhvr>
                                        <p:cTn id="7" dur="1000"/>
                                        <p:tgtEl>
                                          <p:spTgt spid="4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9"/>
                                        </p:tgtEl>
                                        <p:attrNameLst>
                                          <p:attrName>style.visibility</p:attrName>
                                        </p:attrNameLst>
                                      </p:cBhvr>
                                      <p:to>
                                        <p:strVal val="visible"/>
                                      </p:to>
                                    </p:set>
                                    <p:animEffect transition="in" filter="fade">
                                      <p:cBhvr>
                                        <p:cTn id="12" dur="1000"/>
                                        <p:tgtEl>
                                          <p:spTgt spid="4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0"/>
                                        </p:tgtEl>
                                        <p:attrNameLst>
                                          <p:attrName>style.visibility</p:attrName>
                                        </p:attrNameLst>
                                      </p:cBhvr>
                                      <p:to>
                                        <p:strVal val="visible"/>
                                      </p:to>
                                    </p:set>
                                    <p:animEffect transition="in" filter="fade">
                                      <p:cBhvr>
                                        <p:cTn id="17" dur="1000"/>
                                        <p:tgtEl>
                                          <p:spTgt spid="4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1"/>
                                        </p:tgtEl>
                                        <p:attrNameLst>
                                          <p:attrName>style.visibility</p:attrName>
                                        </p:attrNameLst>
                                      </p:cBhvr>
                                      <p:to>
                                        <p:strVal val="visible"/>
                                      </p:to>
                                    </p:set>
                                    <p:animEffect transition="in" filter="fade">
                                      <p:cBhvr>
                                        <p:cTn id="22" dur="1000"/>
                                        <p:tgtEl>
                                          <p:spTgt spid="4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2"/>
                                        </p:tgtEl>
                                        <p:attrNameLst>
                                          <p:attrName>style.visibility</p:attrName>
                                        </p:attrNameLst>
                                      </p:cBhvr>
                                      <p:to>
                                        <p:strVal val="visible"/>
                                      </p:to>
                                    </p:set>
                                    <p:animEffect transition="in" filter="fade">
                                      <p:cBhvr>
                                        <p:cTn id="27" dur="1000"/>
                                        <p:tgtEl>
                                          <p:spTgt spid="44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43"/>
                                        </p:tgtEl>
                                        <p:attrNameLst>
                                          <p:attrName>style.visibility</p:attrName>
                                        </p:attrNameLst>
                                      </p:cBhvr>
                                      <p:to>
                                        <p:strVal val="visible"/>
                                      </p:to>
                                    </p:set>
                                    <p:animEffect transition="in" filter="fade">
                                      <p:cBhvr>
                                        <p:cTn id="32" dur="1000"/>
                                        <p:tgtEl>
                                          <p:spTgt spid="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69"/>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23</a:t>
            </a:fld>
            <a:endParaRPr/>
          </a:p>
        </p:txBody>
      </p:sp>
      <p:sp>
        <p:nvSpPr>
          <p:cNvPr id="450" name="Google Shape;450;p69"/>
          <p:cNvSpPr txBox="1">
            <a:spLocks noGrp="1"/>
          </p:cNvSpPr>
          <p:nvPr>
            <p:ph type="body" idx="1"/>
          </p:nvPr>
        </p:nvSpPr>
        <p:spPr>
          <a:xfrm>
            <a:off x="687525" y="2055825"/>
            <a:ext cx="5690400" cy="3509700"/>
          </a:xfrm>
          <a:prstGeom prst="rect">
            <a:avLst/>
          </a:prstGeom>
          <a:noFill/>
          <a:ln>
            <a:noFill/>
          </a:ln>
        </p:spPr>
        <p:txBody>
          <a:bodyPr spcFirstLastPara="1" wrap="square" lIns="0" tIns="0" rIns="0" bIns="0" anchor="t" anchorCtr="0">
            <a:noAutofit/>
          </a:bodyPr>
          <a:lstStyle/>
          <a:p>
            <a:pPr marL="533400" lvl="0" indent="-457200" algn="l" rtl="0">
              <a:lnSpc>
                <a:spcPct val="100000"/>
              </a:lnSpc>
              <a:spcBef>
                <a:spcPts val="600"/>
              </a:spcBef>
              <a:spcAft>
                <a:spcPts val="0"/>
              </a:spcAft>
              <a:buSzPts val="2400"/>
              <a:buAutoNum type="arabicPeriod"/>
            </a:pPr>
            <a:r>
              <a:rPr lang="en-US"/>
              <a:t>Tier 2 intervention program, delivered with greater intensity</a:t>
            </a:r>
            <a:endParaRPr sz="2600"/>
          </a:p>
          <a:p>
            <a:pPr marL="533400" lvl="0" indent="-457200" algn="l" rtl="0">
              <a:lnSpc>
                <a:spcPct val="100000"/>
              </a:lnSpc>
              <a:spcBef>
                <a:spcPts val="600"/>
              </a:spcBef>
              <a:spcAft>
                <a:spcPts val="0"/>
              </a:spcAft>
              <a:buSzPts val="2400"/>
              <a:buAutoNum type="arabicPeriod"/>
            </a:pPr>
            <a:r>
              <a:rPr lang="en-US"/>
              <a:t>Progress monitor</a:t>
            </a:r>
            <a:endParaRPr/>
          </a:p>
          <a:p>
            <a:pPr marL="533400" lvl="0" indent="-457200" algn="l" rtl="0">
              <a:lnSpc>
                <a:spcPct val="100000"/>
              </a:lnSpc>
              <a:spcBef>
                <a:spcPts val="600"/>
              </a:spcBef>
              <a:spcAft>
                <a:spcPts val="0"/>
              </a:spcAft>
              <a:buSzPts val="2400"/>
              <a:buAutoNum type="arabicPeriod"/>
            </a:pPr>
            <a:r>
              <a:rPr lang="en-US"/>
              <a:t>Informal diagnostic assessment</a:t>
            </a:r>
            <a:endParaRPr sz="2600"/>
          </a:p>
          <a:p>
            <a:pPr marL="533400" lvl="0" indent="-457200" algn="l" rtl="0">
              <a:lnSpc>
                <a:spcPct val="100000"/>
              </a:lnSpc>
              <a:spcBef>
                <a:spcPts val="600"/>
              </a:spcBef>
              <a:spcAft>
                <a:spcPts val="0"/>
              </a:spcAft>
              <a:buSzPts val="2400"/>
              <a:buAutoNum type="arabicPeriod"/>
            </a:pPr>
            <a:r>
              <a:rPr lang="en-US"/>
              <a:t>Adaptation</a:t>
            </a:r>
            <a:endParaRPr sz="2600"/>
          </a:p>
          <a:p>
            <a:pPr marL="533400" lvl="0" indent="-457200" algn="l" rtl="0">
              <a:lnSpc>
                <a:spcPct val="100000"/>
              </a:lnSpc>
              <a:spcBef>
                <a:spcPts val="600"/>
              </a:spcBef>
              <a:spcAft>
                <a:spcPts val="0"/>
              </a:spcAft>
              <a:buSzPts val="2400"/>
              <a:buAutoNum type="arabicPeriod"/>
            </a:pPr>
            <a:r>
              <a:rPr lang="en-US"/>
              <a:t>Continue progress monitoring, with adaptations occurring whenever needed to ensure adequate progress</a:t>
            </a:r>
            <a:endParaRPr sz="2600"/>
          </a:p>
          <a:p>
            <a:pPr marL="533400" lvl="0" indent="-304800" algn="l" rtl="0">
              <a:lnSpc>
                <a:spcPct val="100000"/>
              </a:lnSpc>
              <a:spcBef>
                <a:spcPts val="600"/>
              </a:spcBef>
              <a:spcAft>
                <a:spcPts val="0"/>
              </a:spcAft>
              <a:buSzPts val="2400"/>
              <a:buFont typeface="Arial"/>
              <a:buNone/>
            </a:pPr>
            <a:endParaRPr/>
          </a:p>
          <a:p>
            <a:pPr marL="533400" lvl="0" indent="-304800" algn="l" rtl="0">
              <a:lnSpc>
                <a:spcPct val="100000"/>
              </a:lnSpc>
              <a:spcBef>
                <a:spcPts val="600"/>
              </a:spcBef>
              <a:spcAft>
                <a:spcPts val="0"/>
              </a:spcAft>
              <a:buSzPts val="2400"/>
              <a:buFont typeface="Arial"/>
              <a:buNone/>
            </a:pPr>
            <a:endParaRPr sz="2200"/>
          </a:p>
        </p:txBody>
      </p:sp>
      <p:sp>
        <p:nvSpPr>
          <p:cNvPr id="451" name="Google Shape;451;p69"/>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Elements of Tier 3:</a:t>
            </a:r>
            <a:endParaRPr/>
          </a:p>
          <a:p>
            <a:pPr marL="0" lvl="0" indent="0" algn="l" rtl="0">
              <a:lnSpc>
                <a:spcPct val="90000"/>
              </a:lnSpc>
              <a:spcBef>
                <a:spcPts val="0"/>
              </a:spcBef>
              <a:spcAft>
                <a:spcPts val="0"/>
              </a:spcAft>
              <a:buSzPts val="1400"/>
              <a:buNone/>
            </a:pPr>
            <a:r>
              <a:rPr lang="en-US"/>
              <a:t>Data-Based Individualization (DBI) </a:t>
            </a:r>
            <a:endParaRPr/>
          </a:p>
        </p:txBody>
      </p:sp>
      <p:pic>
        <p:nvPicPr>
          <p:cNvPr id="452" name="Google Shape;452;p69"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back to the Diagnostic Assessment/Functional Assessment oval. "/>
          <p:cNvPicPr preferRelativeResize="0"/>
          <p:nvPr/>
        </p:nvPicPr>
        <p:blipFill rotWithShape="1">
          <a:blip r:embed="rId3">
            <a:alphaModFix/>
          </a:blip>
          <a:srcRect/>
          <a:stretch/>
        </p:blipFill>
        <p:spPr>
          <a:xfrm>
            <a:off x="6516300" y="1859025"/>
            <a:ext cx="2308269" cy="4069175"/>
          </a:xfrm>
          <a:prstGeom prst="rect">
            <a:avLst/>
          </a:prstGeom>
          <a:noFill/>
          <a:ln>
            <a:noFill/>
          </a:ln>
        </p:spPr>
      </p:pic>
      <p:sp>
        <p:nvSpPr>
          <p:cNvPr id="453" name="Google Shape;453;p69"/>
          <p:cNvSpPr/>
          <p:nvPr/>
        </p:nvSpPr>
        <p:spPr>
          <a:xfrm>
            <a:off x="6783917" y="6169789"/>
            <a:ext cx="1417200" cy="491400"/>
          </a:xfrm>
          <a:prstGeom prst="ellipse">
            <a:avLst/>
          </a:prstGeom>
          <a:solidFill>
            <a:srgbClr val="BFBFBF"/>
          </a:solidFill>
          <a:ln>
            <a:noFill/>
          </a:ln>
          <a:effectLst>
            <a:outerShdw blurRad="44450" dist="27940" dir="5400000" algn="ctr">
              <a:srgbClr val="000000">
                <a:alpha val="2902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Workbook </a:t>
            </a:r>
            <a:endParaRPr sz="1300" b="1"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70"/>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24</a:t>
            </a:fld>
            <a:endParaRPr/>
          </a:p>
        </p:txBody>
      </p:sp>
      <p:sp>
        <p:nvSpPr>
          <p:cNvPr id="460" name="Google Shape;460;p70"/>
          <p:cNvSpPr txBox="1">
            <a:spLocks noGrp="1"/>
          </p:cNvSpPr>
          <p:nvPr>
            <p:ph type="body" idx="1"/>
          </p:nvPr>
        </p:nvSpPr>
        <p:spPr>
          <a:xfrm>
            <a:off x="687526" y="2055813"/>
            <a:ext cx="8224800" cy="3509700"/>
          </a:xfrm>
          <a:prstGeom prst="rect">
            <a:avLst/>
          </a:prstGeom>
          <a:noFill/>
          <a:ln>
            <a:noFill/>
          </a:ln>
        </p:spPr>
        <p:txBody>
          <a:bodyPr spcFirstLastPara="1" wrap="square" lIns="0" tIns="0" rIns="0" bIns="0" anchor="t" anchorCtr="0">
            <a:noAutofit/>
          </a:bodyPr>
          <a:lstStyle/>
          <a:p>
            <a:pPr marL="381000" lvl="0" indent="-341312" algn="l" rtl="0">
              <a:lnSpc>
                <a:spcPct val="100000"/>
              </a:lnSpc>
              <a:spcBef>
                <a:spcPts val="600"/>
              </a:spcBef>
              <a:spcAft>
                <a:spcPts val="0"/>
              </a:spcAft>
              <a:buSzPts val="2400"/>
              <a:buChar char="▪"/>
            </a:pPr>
            <a:r>
              <a:rPr lang="en-US"/>
              <a:t>Start with a standardized Tier 2 program</a:t>
            </a:r>
            <a:endParaRPr/>
          </a:p>
          <a:p>
            <a:pPr marL="381000" lvl="0" indent="-341312" algn="l" rtl="0">
              <a:lnSpc>
                <a:spcPct val="100000"/>
              </a:lnSpc>
              <a:spcBef>
                <a:spcPts val="600"/>
              </a:spcBef>
              <a:spcAft>
                <a:spcPts val="0"/>
              </a:spcAft>
              <a:buSzPts val="2400"/>
              <a:buChar char="▪"/>
            </a:pPr>
            <a:r>
              <a:rPr lang="en-US"/>
              <a:t>Progress monitor to evaluate the student’s response to the Tier 2 intervention</a:t>
            </a:r>
            <a:endParaRPr/>
          </a:p>
          <a:p>
            <a:pPr marL="341312" lvl="0" indent="-188912" algn="l" rtl="0">
              <a:lnSpc>
                <a:spcPct val="100000"/>
              </a:lnSpc>
              <a:spcBef>
                <a:spcPts val="600"/>
              </a:spcBef>
              <a:spcAft>
                <a:spcPts val="0"/>
              </a:spcAft>
              <a:buSzPts val="2400"/>
              <a:buNone/>
            </a:pPr>
            <a:endParaRPr/>
          </a:p>
        </p:txBody>
      </p:sp>
      <p:sp>
        <p:nvSpPr>
          <p:cNvPr id="461" name="Google Shape;461;p70"/>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Step 1: Validated </a:t>
            </a:r>
            <a:endParaRPr/>
          </a:p>
          <a:p>
            <a:pPr marL="0" lvl="0" indent="0" algn="l" rtl="0">
              <a:lnSpc>
                <a:spcPct val="90000"/>
              </a:lnSpc>
              <a:spcBef>
                <a:spcPts val="0"/>
              </a:spcBef>
              <a:spcAft>
                <a:spcPts val="0"/>
              </a:spcAft>
              <a:buSzPts val="1400"/>
              <a:buNone/>
            </a:pPr>
            <a:r>
              <a:rPr lang="en-US"/>
              <a:t>Intervention Program</a:t>
            </a:r>
            <a:endParaRPr/>
          </a:p>
        </p:txBody>
      </p:sp>
      <p:sp>
        <p:nvSpPr>
          <p:cNvPr id="462" name="Google Shape;462;p70"/>
          <p:cNvSpPr txBox="1"/>
          <p:nvPr/>
        </p:nvSpPr>
        <p:spPr>
          <a:xfrm>
            <a:off x="687387" y="3581650"/>
            <a:ext cx="4264500" cy="1693500"/>
          </a:xfrm>
          <a:prstGeom prst="rect">
            <a:avLst/>
          </a:prstGeom>
          <a:gradFill>
            <a:gsLst>
              <a:gs pos="0">
                <a:srgbClr val="C1FB9B"/>
              </a:gs>
              <a:gs pos="35000">
                <a:srgbClr val="D4FBB9"/>
              </a:gs>
              <a:gs pos="100000">
                <a:srgbClr val="EDFFE3"/>
              </a:gs>
            </a:gsLst>
            <a:lin ang="16200038" scaled="0"/>
          </a:gradFill>
          <a:ln w="9525" cap="flat" cmpd="sng">
            <a:solidFill>
              <a:srgbClr val="70AD1E"/>
            </a:solidFill>
            <a:prstDash val="solid"/>
            <a:round/>
            <a:headEnd type="none" w="sm" len="sm"/>
            <a:tailEnd type="none" w="sm" len="sm"/>
          </a:ln>
          <a:effectLst>
            <a:outerShdw blurRad="40000" dist="20000" dir="5400000" rotWithShape="0">
              <a:srgbClr val="000000">
                <a:alpha val="3647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Adequate Response?</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Continue Tier 2 support</a:t>
            </a:r>
            <a:endParaRPr sz="2000" b="0" i="0" u="none" strike="noStrike" cap="none">
              <a:solidFill>
                <a:srgbClr val="000000"/>
              </a:solidFill>
              <a:latin typeface="Arial"/>
              <a:ea typeface="Arial"/>
              <a:cs typeface="Arial"/>
              <a:sym typeface="Arial"/>
            </a:endParaRPr>
          </a:p>
          <a:p>
            <a:pPr marL="342900" marR="0" lvl="0" indent="-330200" algn="l" rtl="0">
              <a:lnSpc>
                <a:spcPct val="100000"/>
              </a:lnSpc>
              <a:spcBef>
                <a:spcPts val="0"/>
              </a:spcBef>
              <a:spcAft>
                <a:spcPts val="0"/>
              </a:spcAft>
              <a:buClr>
                <a:srgbClr val="A5A5A5"/>
              </a:buClr>
              <a:buSzPts val="2000"/>
              <a:buFont typeface="Noto Sans Symbols"/>
              <a:buChar char="▪"/>
            </a:pPr>
            <a:r>
              <a:rPr lang="en-US" sz="2000" b="0" i="0" u="none" strike="noStrike" cap="none">
                <a:solidFill>
                  <a:schemeClr val="dk1"/>
                </a:solidFill>
                <a:latin typeface="Arial"/>
                <a:ea typeface="Arial"/>
                <a:cs typeface="Arial"/>
                <a:sym typeface="Arial"/>
              </a:rPr>
              <a:t>Move to less intensive support</a:t>
            </a:r>
            <a:endParaRPr sz="2000" b="0" i="0" u="none" strike="noStrike" cap="none">
              <a:solidFill>
                <a:srgbClr val="000000"/>
              </a:solidFill>
              <a:latin typeface="Arial"/>
              <a:ea typeface="Arial"/>
              <a:cs typeface="Arial"/>
              <a:sym typeface="Arial"/>
            </a:endParaRPr>
          </a:p>
          <a:p>
            <a:pPr marL="342900" marR="0" lvl="0" indent="-330200" algn="l" rtl="0">
              <a:lnSpc>
                <a:spcPct val="100000"/>
              </a:lnSpc>
              <a:spcBef>
                <a:spcPts val="0"/>
              </a:spcBef>
              <a:spcAft>
                <a:spcPts val="0"/>
              </a:spcAft>
              <a:buClr>
                <a:srgbClr val="A5A5A5"/>
              </a:buClr>
              <a:buSzPts val="2000"/>
              <a:buFont typeface="Noto Sans Symbols"/>
              <a:buChar char="▪"/>
            </a:pPr>
            <a:r>
              <a:rPr lang="en-US" sz="2000" b="0" i="0" u="none" strike="noStrike" cap="none">
                <a:solidFill>
                  <a:schemeClr val="dk1"/>
                </a:solidFill>
                <a:latin typeface="Arial"/>
                <a:ea typeface="Arial"/>
                <a:cs typeface="Arial"/>
                <a:sym typeface="Arial"/>
              </a:rPr>
              <a:t>No intensive intervention needed</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Arial"/>
              <a:ea typeface="Arial"/>
              <a:cs typeface="Arial"/>
              <a:sym typeface="Arial"/>
            </a:endParaRPr>
          </a:p>
        </p:txBody>
      </p:sp>
      <p:sp>
        <p:nvSpPr>
          <p:cNvPr id="463" name="Google Shape;463;p70"/>
          <p:cNvSpPr txBox="1"/>
          <p:nvPr/>
        </p:nvSpPr>
        <p:spPr>
          <a:xfrm>
            <a:off x="5086053" y="3581643"/>
            <a:ext cx="3826200" cy="1693500"/>
          </a:xfrm>
          <a:prstGeom prst="rect">
            <a:avLst/>
          </a:prstGeom>
          <a:gradFill>
            <a:gsLst>
              <a:gs pos="0">
                <a:srgbClr val="F5AE9C"/>
              </a:gs>
              <a:gs pos="35000">
                <a:srgbClr val="F6C7BB"/>
              </a:gs>
              <a:gs pos="100000">
                <a:srgbClr val="FCE7E4"/>
              </a:gs>
            </a:gsLst>
            <a:lin ang="16200038" scaled="0"/>
          </a:gradFill>
          <a:ln w="9525" cap="flat" cmpd="sng">
            <a:solidFill>
              <a:srgbClr val="A64A10"/>
            </a:solidFill>
            <a:prstDash val="solid"/>
            <a:round/>
            <a:headEnd type="none" w="sm" len="sm"/>
            <a:tailEnd type="none" w="sm" len="sm"/>
          </a:ln>
          <a:effectLst>
            <a:outerShdw blurRad="40000" dist="20000" dir="5400000" rotWithShape="0">
              <a:srgbClr val="000000">
                <a:alpha val="3647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Poor or No Response?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Consider intensive intervention</a:t>
            </a:r>
            <a:endParaRPr sz="2000" b="0" i="0" u="none" strike="noStrike" cap="none">
              <a:solidFill>
                <a:schemeClr val="dk1"/>
              </a:solidFill>
              <a:latin typeface="Arial"/>
              <a:ea typeface="Arial"/>
              <a:cs typeface="Arial"/>
              <a:sym typeface="Arial"/>
            </a:endParaRPr>
          </a:p>
          <a:p>
            <a:pPr marL="342900" marR="0" lvl="0" indent="-330200" algn="l" rtl="0">
              <a:lnSpc>
                <a:spcPct val="100000"/>
              </a:lnSpc>
              <a:spcBef>
                <a:spcPts val="0"/>
              </a:spcBef>
              <a:spcAft>
                <a:spcPts val="0"/>
              </a:spcAft>
              <a:buClr>
                <a:srgbClr val="A5A5A5"/>
              </a:buClr>
              <a:buSzPts val="2000"/>
              <a:buFont typeface="Noto Sans Symbols"/>
              <a:buChar char="▪"/>
            </a:pPr>
            <a:r>
              <a:rPr lang="en-US" sz="2000" b="0" i="0" u="none" strike="noStrike" cap="none">
                <a:solidFill>
                  <a:schemeClr val="dk1"/>
                </a:solidFill>
                <a:latin typeface="Arial"/>
                <a:ea typeface="Arial"/>
                <a:cs typeface="Arial"/>
                <a:sym typeface="Arial"/>
              </a:rPr>
              <a:t>Intensify instruction </a:t>
            </a:r>
            <a:endParaRPr sz="2000" b="0" i="0" u="none" strike="noStrike" cap="none">
              <a:solidFill>
                <a:srgbClr val="000000"/>
              </a:solidFill>
              <a:latin typeface="Arial"/>
              <a:ea typeface="Arial"/>
              <a:cs typeface="Arial"/>
              <a:sym typeface="Arial"/>
            </a:endParaRPr>
          </a:p>
          <a:p>
            <a:pPr marL="342900" marR="0" lvl="0" indent="-330200" algn="l" rtl="0">
              <a:lnSpc>
                <a:spcPct val="100000"/>
              </a:lnSpc>
              <a:spcBef>
                <a:spcPts val="0"/>
              </a:spcBef>
              <a:spcAft>
                <a:spcPts val="0"/>
              </a:spcAft>
              <a:buClr>
                <a:srgbClr val="A5A5A5"/>
              </a:buClr>
              <a:buSzPts val="2000"/>
              <a:buFont typeface="Noto Sans Symbols"/>
              <a:buChar char="▪"/>
            </a:pPr>
            <a:r>
              <a:rPr lang="en-US" sz="2000" b="0" i="0" u="none" strike="noStrike" cap="none">
                <a:solidFill>
                  <a:schemeClr val="dk1"/>
                </a:solidFill>
                <a:latin typeface="Arial"/>
                <a:ea typeface="Arial"/>
                <a:cs typeface="Arial"/>
                <a:sym typeface="Arial"/>
              </a:rPr>
              <a:t>Increase progress monitoring</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464" name="Google Shape;464;p70"/>
          <p:cNvSpPr/>
          <p:nvPr/>
        </p:nvSpPr>
        <p:spPr>
          <a:xfrm>
            <a:off x="6783917" y="6169789"/>
            <a:ext cx="1417200" cy="491400"/>
          </a:xfrm>
          <a:prstGeom prst="ellipse">
            <a:avLst/>
          </a:prstGeom>
          <a:solidFill>
            <a:srgbClr val="BFBFBF"/>
          </a:solidFill>
          <a:ln>
            <a:noFill/>
          </a:ln>
          <a:effectLst>
            <a:outerShdw blurRad="44450" dist="27940" dir="5400000" algn="ctr">
              <a:srgbClr val="000000">
                <a:alpha val="2902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Workbook </a:t>
            </a:r>
            <a:endParaRPr sz="1300" b="1"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71"/>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25</a:t>
            </a:fld>
            <a:endParaRPr/>
          </a:p>
        </p:txBody>
      </p:sp>
      <p:sp>
        <p:nvSpPr>
          <p:cNvPr id="471" name="Google Shape;471;p71"/>
          <p:cNvSpPr txBox="1">
            <a:spLocks noGrp="1"/>
          </p:cNvSpPr>
          <p:nvPr>
            <p:ph type="title"/>
          </p:nvPr>
        </p:nvSpPr>
        <p:spPr>
          <a:xfrm>
            <a:off x="687513"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Resources for Evaluating </a:t>
            </a:r>
            <a:endParaRPr/>
          </a:p>
          <a:p>
            <a:pPr marL="0" lvl="0" indent="0" algn="l" rtl="0">
              <a:lnSpc>
                <a:spcPct val="90000"/>
              </a:lnSpc>
              <a:spcBef>
                <a:spcPts val="0"/>
              </a:spcBef>
              <a:spcAft>
                <a:spcPts val="0"/>
              </a:spcAft>
              <a:buSzPts val="1400"/>
              <a:buNone/>
            </a:pPr>
            <a:r>
              <a:rPr lang="en-US"/>
              <a:t>Evidence Base Tier 3 Interventions</a:t>
            </a:r>
            <a:endParaRPr/>
          </a:p>
        </p:txBody>
      </p:sp>
      <p:sp>
        <p:nvSpPr>
          <p:cNvPr id="472" name="Google Shape;472;p71"/>
          <p:cNvSpPr/>
          <p:nvPr/>
        </p:nvSpPr>
        <p:spPr>
          <a:xfrm>
            <a:off x="849513" y="2049625"/>
            <a:ext cx="2420700" cy="3222000"/>
          </a:xfrm>
          <a:prstGeom prst="rect">
            <a:avLst/>
          </a:prstGeom>
          <a:solidFill>
            <a:srgbClr val="B0BCCC"/>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US" sz="2400" b="0" i="0" u="sng" strike="noStrike" cap="none">
                <a:solidFill>
                  <a:schemeClr val="hlink"/>
                </a:solidFill>
                <a:latin typeface="Arial"/>
                <a:ea typeface="Arial"/>
                <a:cs typeface="Arial"/>
                <a:sym typeface="Arial"/>
                <a:hlinkClick r:id="rId3"/>
              </a:rPr>
              <a:t>NCII Interventions Tools Chart</a:t>
            </a:r>
            <a:endParaRPr sz="2400" b="0" i="0" u="none" strike="noStrike" cap="none">
              <a:solidFill>
                <a:srgbClr val="000000"/>
              </a:solidFill>
              <a:latin typeface="Arial"/>
              <a:ea typeface="Arial"/>
              <a:cs typeface="Arial"/>
              <a:sym typeface="Arial"/>
            </a:endParaRPr>
          </a:p>
        </p:txBody>
      </p:sp>
      <p:sp>
        <p:nvSpPr>
          <p:cNvPr id="473" name="Google Shape;473;p71"/>
          <p:cNvSpPr/>
          <p:nvPr/>
        </p:nvSpPr>
        <p:spPr>
          <a:xfrm>
            <a:off x="6329638" y="2049625"/>
            <a:ext cx="2420700" cy="3222000"/>
          </a:xfrm>
          <a:prstGeom prst="rect">
            <a:avLst/>
          </a:prstGeom>
          <a:solidFill>
            <a:srgbClr val="B0BCCC"/>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US" sz="2400" b="0" i="0" u="sng" strike="noStrike" cap="none">
                <a:solidFill>
                  <a:schemeClr val="hlink"/>
                </a:solidFill>
                <a:latin typeface="Arial"/>
                <a:ea typeface="Arial"/>
                <a:cs typeface="Arial"/>
                <a:sym typeface="Arial"/>
                <a:hlinkClick r:id="rId4"/>
              </a:rPr>
              <a:t>Best Evidence Encyclopedia</a:t>
            </a:r>
            <a:endParaRPr sz="2400" b="0" i="0" u="none" strike="noStrike" cap="none">
              <a:solidFill>
                <a:srgbClr val="000000"/>
              </a:solidFill>
              <a:latin typeface="Arial"/>
              <a:ea typeface="Arial"/>
              <a:cs typeface="Arial"/>
              <a:sym typeface="Arial"/>
            </a:endParaRPr>
          </a:p>
        </p:txBody>
      </p:sp>
      <p:sp>
        <p:nvSpPr>
          <p:cNvPr id="474" name="Google Shape;474;p71"/>
          <p:cNvSpPr/>
          <p:nvPr/>
        </p:nvSpPr>
        <p:spPr>
          <a:xfrm>
            <a:off x="3643488" y="2049625"/>
            <a:ext cx="2420700" cy="3222000"/>
          </a:xfrm>
          <a:prstGeom prst="rect">
            <a:avLst/>
          </a:prstGeom>
          <a:solidFill>
            <a:srgbClr val="B0BCCC"/>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US" sz="2400" b="0" i="0" u="sng" strike="noStrike" cap="none">
                <a:solidFill>
                  <a:schemeClr val="hlink"/>
                </a:solidFill>
                <a:latin typeface="Arial"/>
                <a:ea typeface="Arial"/>
                <a:cs typeface="Arial"/>
                <a:sym typeface="Arial"/>
                <a:hlinkClick r:id="rId5"/>
              </a:rPr>
              <a:t>What Works Clearinghouse</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72"/>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26</a:t>
            </a:fld>
            <a:endParaRPr/>
          </a:p>
        </p:txBody>
      </p:sp>
      <p:sp>
        <p:nvSpPr>
          <p:cNvPr id="481" name="Google Shape;481;p72"/>
          <p:cNvSpPr txBox="1">
            <a:spLocks noGrp="1"/>
          </p:cNvSpPr>
          <p:nvPr>
            <p:ph type="body" idx="1"/>
          </p:nvPr>
        </p:nvSpPr>
        <p:spPr>
          <a:xfrm>
            <a:off x="687525" y="1859150"/>
            <a:ext cx="8224800" cy="4048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600"/>
              </a:spcBef>
              <a:spcAft>
                <a:spcPts val="0"/>
              </a:spcAft>
              <a:buSzPts val="2400"/>
              <a:buNone/>
            </a:pPr>
            <a:r>
              <a:rPr lang="en-US"/>
              <a:t>Staff regularly collect and analyze progress monitoring data to determine if the student is responding to the validated intervention</a:t>
            </a:r>
            <a:endParaRPr/>
          </a:p>
          <a:p>
            <a:pPr marL="457200" lvl="0" indent="-381000" algn="l" rtl="0">
              <a:lnSpc>
                <a:spcPct val="100000"/>
              </a:lnSpc>
              <a:spcBef>
                <a:spcPts val="0"/>
              </a:spcBef>
              <a:spcAft>
                <a:spcPts val="0"/>
              </a:spcAft>
              <a:buSzPts val="2400"/>
              <a:buChar char="▪"/>
            </a:pPr>
            <a:r>
              <a:rPr lang="en-US"/>
              <a:t>Does the tool meet technical standards for progress monitoring and match the desired academic or behavioral outcome?</a:t>
            </a:r>
            <a:endParaRPr/>
          </a:p>
          <a:p>
            <a:pPr marL="457200" lvl="0" indent="-381000" algn="l" rtl="0">
              <a:lnSpc>
                <a:spcPct val="100000"/>
              </a:lnSpc>
              <a:spcBef>
                <a:spcPts val="0"/>
              </a:spcBef>
              <a:spcAft>
                <a:spcPts val="0"/>
              </a:spcAft>
              <a:buSzPts val="2400"/>
              <a:buChar char="▪"/>
            </a:pPr>
            <a:r>
              <a:rPr lang="en-US"/>
              <a:t>Were data collected regularly and with a consistent approach?</a:t>
            </a:r>
            <a:endParaRPr/>
          </a:p>
          <a:p>
            <a:pPr marL="457200" lvl="0" indent="-381000" algn="l" rtl="0">
              <a:lnSpc>
                <a:spcPct val="100000"/>
              </a:lnSpc>
              <a:spcBef>
                <a:spcPts val="0"/>
              </a:spcBef>
              <a:spcAft>
                <a:spcPts val="0"/>
              </a:spcAft>
              <a:buSzPts val="2400"/>
              <a:buChar char="▪"/>
            </a:pPr>
            <a:r>
              <a:rPr lang="en-US"/>
              <a:t>Were progress data graphed?</a:t>
            </a:r>
            <a:endParaRPr/>
          </a:p>
          <a:p>
            <a:pPr marL="457200" lvl="0" indent="-381000" algn="l" rtl="0">
              <a:lnSpc>
                <a:spcPct val="100000"/>
              </a:lnSpc>
              <a:spcBef>
                <a:spcPts val="0"/>
              </a:spcBef>
              <a:spcAft>
                <a:spcPts val="0"/>
              </a:spcAft>
              <a:buSzPts val="2400"/>
              <a:buChar char="▪"/>
            </a:pPr>
            <a:r>
              <a:rPr lang="en-US"/>
              <a:t>Was the goal set using a validated approach? </a:t>
            </a:r>
            <a:endParaRPr/>
          </a:p>
          <a:p>
            <a:pPr marL="457200" lvl="0" indent="-381000" algn="l" rtl="0">
              <a:lnSpc>
                <a:spcPct val="100000"/>
              </a:lnSpc>
              <a:spcBef>
                <a:spcPts val="0"/>
              </a:spcBef>
              <a:spcAft>
                <a:spcPts val="0"/>
              </a:spcAft>
              <a:buSzPts val="2400"/>
              <a:buChar char="▪"/>
            </a:pPr>
            <a:r>
              <a:rPr lang="en-US"/>
              <a:t>Was the intervention effective for most students?</a:t>
            </a:r>
            <a:endParaRPr/>
          </a:p>
        </p:txBody>
      </p:sp>
      <p:sp>
        <p:nvSpPr>
          <p:cNvPr id="482" name="Google Shape;482;p72"/>
          <p:cNvSpPr txBox="1">
            <a:spLocks noGrp="1"/>
          </p:cNvSpPr>
          <p:nvPr>
            <p:ph type="title"/>
          </p:nvPr>
        </p:nvSpPr>
        <p:spPr>
          <a:xfrm>
            <a:off x="687388" y="2418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Step 2: Progress Monitor</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73"/>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27</a:t>
            </a:fld>
            <a:endParaRPr/>
          </a:p>
        </p:txBody>
      </p:sp>
      <p:sp>
        <p:nvSpPr>
          <p:cNvPr id="489" name="Google Shape;489;p73"/>
          <p:cNvSpPr txBox="1">
            <a:spLocks noGrp="1"/>
          </p:cNvSpPr>
          <p:nvPr>
            <p:ph type="body" idx="1"/>
          </p:nvPr>
        </p:nvSpPr>
        <p:spPr>
          <a:xfrm>
            <a:off x="687526" y="2055813"/>
            <a:ext cx="8224800" cy="3509700"/>
          </a:xfrm>
          <a:prstGeom prst="rect">
            <a:avLst/>
          </a:prstGeom>
          <a:noFill/>
          <a:ln>
            <a:noFill/>
          </a:ln>
        </p:spPr>
        <p:txBody>
          <a:bodyPr spcFirstLastPara="1" wrap="square" lIns="0" tIns="0" rIns="0" bIns="0" anchor="t" anchorCtr="0">
            <a:noAutofit/>
          </a:bodyPr>
          <a:lstStyle/>
          <a:p>
            <a:pPr marL="341312" lvl="0" indent="-341312" algn="l" rtl="0">
              <a:lnSpc>
                <a:spcPct val="100000"/>
              </a:lnSpc>
              <a:spcBef>
                <a:spcPts val="600"/>
              </a:spcBef>
              <a:spcAft>
                <a:spcPts val="0"/>
              </a:spcAft>
              <a:buSzPts val="2400"/>
              <a:buChar char="▪"/>
            </a:pPr>
            <a:r>
              <a:rPr lang="en-US"/>
              <a:t>Data that may be used to identify a student’s specific skill deficits and strengths</a:t>
            </a:r>
            <a:endParaRPr/>
          </a:p>
          <a:p>
            <a:pPr marL="341312" lvl="0" indent="-341312" algn="l" rtl="0">
              <a:lnSpc>
                <a:spcPct val="100000"/>
              </a:lnSpc>
              <a:spcBef>
                <a:spcPts val="600"/>
              </a:spcBef>
              <a:spcAft>
                <a:spcPts val="0"/>
              </a:spcAft>
              <a:buSzPts val="2400"/>
              <a:buChar char="▪"/>
            </a:pPr>
            <a:r>
              <a:rPr lang="en-US"/>
              <a:t>Examples: </a:t>
            </a:r>
            <a:endParaRPr/>
          </a:p>
          <a:p>
            <a:pPr marL="569912" lvl="1" indent="-236536" algn="l" rtl="0">
              <a:lnSpc>
                <a:spcPct val="100000"/>
              </a:lnSpc>
              <a:spcBef>
                <a:spcPts val="600"/>
              </a:spcBef>
              <a:spcAft>
                <a:spcPts val="0"/>
              </a:spcAft>
              <a:buSzPts val="2000"/>
              <a:buFont typeface="Noto Sans Symbols"/>
              <a:buChar char="•"/>
            </a:pPr>
            <a:r>
              <a:rPr lang="en-US" sz="2000"/>
              <a:t>Standardized measures</a:t>
            </a:r>
            <a:endParaRPr/>
          </a:p>
          <a:p>
            <a:pPr marL="569912" lvl="1" indent="-236536" algn="l" rtl="0">
              <a:lnSpc>
                <a:spcPct val="100000"/>
              </a:lnSpc>
              <a:spcBef>
                <a:spcPts val="600"/>
              </a:spcBef>
              <a:spcAft>
                <a:spcPts val="0"/>
              </a:spcAft>
              <a:buSzPts val="2000"/>
              <a:buFont typeface="Noto Sans Symbols"/>
              <a:buChar char="•"/>
            </a:pPr>
            <a:r>
              <a:rPr lang="en-US" sz="2000"/>
              <a:t>Error analysis of progress monitoring data</a:t>
            </a:r>
            <a:endParaRPr/>
          </a:p>
          <a:p>
            <a:pPr marL="569912" lvl="1" indent="-236536" algn="l" rtl="0">
              <a:lnSpc>
                <a:spcPct val="100000"/>
              </a:lnSpc>
              <a:spcBef>
                <a:spcPts val="600"/>
              </a:spcBef>
              <a:spcAft>
                <a:spcPts val="0"/>
              </a:spcAft>
              <a:buSzPts val="2000"/>
              <a:buFont typeface="Noto Sans Symbols"/>
              <a:buChar char="•"/>
            </a:pPr>
            <a:r>
              <a:rPr lang="en-US" sz="2000"/>
              <a:t>Student work samples</a:t>
            </a:r>
            <a:endParaRPr/>
          </a:p>
          <a:p>
            <a:pPr marL="569912" lvl="1" indent="-236536" algn="l" rtl="0">
              <a:lnSpc>
                <a:spcPct val="100000"/>
              </a:lnSpc>
              <a:spcBef>
                <a:spcPts val="600"/>
              </a:spcBef>
              <a:spcAft>
                <a:spcPts val="0"/>
              </a:spcAft>
              <a:buSzPts val="2000"/>
              <a:buFont typeface="Noto Sans Symbols"/>
              <a:buChar char="•"/>
            </a:pPr>
            <a:r>
              <a:rPr lang="en-US" sz="2000"/>
              <a:t>Behavior rating forms </a:t>
            </a:r>
            <a:endParaRPr/>
          </a:p>
          <a:p>
            <a:pPr marL="341312" lvl="0" indent="-188912" algn="l" rtl="0">
              <a:lnSpc>
                <a:spcPct val="100000"/>
              </a:lnSpc>
              <a:spcBef>
                <a:spcPts val="600"/>
              </a:spcBef>
              <a:spcAft>
                <a:spcPts val="0"/>
              </a:spcAft>
              <a:buSzPts val="2400"/>
              <a:buNone/>
            </a:pPr>
            <a:endParaRPr/>
          </a:p>
        </p:txBody>
      </p:sp>
      <p:sp>
        <p:nvSpPr>
          <p:cNvPr id="490" name="Google Shape;490;p73"/>
          <p:cNvSpPr txBox="1">
            <a:spLocks noGrp="1"/>
          </p:cNvSpPr>
          <p:nvPr>
            <p:ph type="title"/>
          </p:nvPr>
        </p:nvSpPr>
        <p:spPr>
          <a:xfrm>
            <a:off x="6111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Step 3: Informal Diagnostic Assessments </a:t>
            </a:r>
            <a:endParaRPr/>
          </a:p>
        </p:txBody>
      </p:sp>
      <p:grpSp>
        <p:nvGrpSpPr>
          <p:cNvPr id="491" name="Google Shape;491;p73"/>
          <p:cNvGrpSpPr/>
          <p:nvPr/>
        </p:nvGrpSpPr>
        <p:grpSpPr>
          <a:xfrm>
            <a:off x="6939451" y="5907823"/>
            <a:ext cx="1588032" cy="908604"/>
            <a:chOff x="6939451" y="5907823"/>
            <a:chExt cx="1588032" cy="908604"/>
          </a:xfrm>
        </p:grpSpPr>
        <p:sp>
          <p:nvSpPr>
            <p:cNvPr id="492" name="Google Shape;492;p73"/>
            <p:cNvSpPr/>
            <p:nvPr/>
          </p:nvSpPr>
          <p:spPr>
            <a:xfrm>
              <a:off x="6939451" y="5907823"/>
              <a:ext cx="1588032" cy="908604"/>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493" name="Google Shape;493;p73"/>
            <p:cNvSpPr txBox="1"/>
            <p:nvPr/>
          </p:nvSpPr>
          <p:spPr>
            <a:xfrm>
              <a:off x="7355244" y="6208215"/>
              <a:ext cx="9060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Discuss</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74"/>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28</a:t>
            </a:fld>
            <a:endParaRPr/>
          </a:p>
        </p:txBody>
      </p:sp>
      <p:sp>
        <p:nvSpPr>
          <p:cNvPr id="500" name="Google Shape;500;p74"/>
          <p:cNvSpPr txBox="1">
            <a:spLocks noGrp="1"/>
          </p:cNvSpPr>
          <p:nvPr>
            <p:ph type="body" idx="1"/>
          </p:nvPr>
        </p:nvSpPr>
        <p:spPr>
          <a:xfrm>
            <a:off x="687526" y="2055813"/>
            <a:ext cx="8224800" cy="3509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600"/>
              </a:spcBef>
              <a:spcAft>
                <a:spcPts val="0"/>
              </a:spcAft>
              <a:buSzPts val="2400"/>
              <a:buNone/>
            </a:pPr>
            <a:r>
              <a:rPr lang="en-US"/>
              <a:t>The hypothesis, along with educator expertise, is used to develop an individual student plan for modifying or adapting the intervention to better meet the student’s individual needs </a:t>
            </a:r>
            <a:endParaRPr/>
          </a:p>
          <a:p>
            <a:pPr marL="457200" lvl="0" indent="-381000" algn="l" rtl="0">
              <a:lnSpc>
                <a:spcPct val="100000"/>
              </a:lnSpc>
              <a:spcBef>
                <a:spcPts val="600"/>
              </a:spcBef>
              <a:spcAft>
                <a:spcPts val="0"/>
              </a:spcAft>
              <a:buSzPts val="2400"/>
              <a:buChar char="▪"/>
            </a:pPr>
            <a:r>
              <a:rPr lang="en-US"/>
              <a:t>Does the adaptation address the hypothesis?</a:t>
            </a:r>
            <a:endParaRPr/>
          </a:p>
          <a:p>
            <a:pPr marL="457200" lvl="0" indent="-381000" algn="l" rtl="0">
              <a:lnSpc>
                <a:spcPct val="100000"/>
              </a:lnSpc>
              <a:spcBef>
                <a:spcPts val="0"/>
              </a:spcBef>
              <a:spcAft>
                <a:spcPts val="0"/>
              </a:spcAft>
              <a:buSzPts val="2400"/>
              <a:buChar char="▪"/>
            </a:pPr>
            <a:r>
              <a:rPr lang="en-US"/>
              <a:t>Does the plan address both academic and behavioral concerns when needed?</a:t>
            </a:r>
            <a:endParaRPr/>
          </a:p>
          <a:p>
            <a:pPr marL="457200" lvl="0" indent="-381000" algn="l" rtl="0">
              <a:lnSpc>
                <a:spcPct val="100000"/>
              </a:lnSpc>
              <a:spcBef>
                <a:spcPts val="0"/>
              </a:spcBef>
              <a:spcAft>
                <a:spcPts val="0"/>
              </a:spcAft>
              <a:buSzPts val="2400"/>
              <a:buChar char="▪"/>
            </a:pPr>
            <a:r>
              <a:rPr lang="en-US"/>
              <a:t>Are procedures in place for implementing and monitoring the adapted intervention?</a:t>
            </a:r>
            <a:endParaRPr/>
          </a:p>
          <a:p>
            <a:pPr marL="457200" lvl="0" indent="-381000" algn="l" rtl="0">
              <a:lnSpc>
                <a:spcPct val="100000"/>
              </a:lnSpc>
              <a:spcBef>
                <a:spcPts val="0"/>
              </a:spcBef>
              <a:spcAft>
                <a:spcPts val="0"/>
              </a:spcAft>
              <a:buSzPts val="2400"/>
              <a:buChar char="▪"/>
            </a:pPr>
            <a:r>
              <a:rPr lang="en-US"/>
              <a:t>Are only a few adaptations made at one time?</a:t>
            </a:r>
            <a:endParaRPr/>
          </a:p>
        </p:txBody>
      </p:sp>
      <p:sp>
        <p:nvSpPr>
          <p:cNvPr id="501" name="Google Shape;501;p74"/>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Step 4: Intervention Adaptation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75"/>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29</a:t>
            </a:fld>
            <a:endParaRPr/>
          </a:p>
        </p:txBody>
      </p:sp>
      <p:sp>
        <p:nvSpPr>
          <p:cNvPr id="508" name="Google Shape;508;p75"/>
          <p:cNvSpPr txBox="1">
            <a:spLocks noGrp="1"/>
          </p:cNvSpPr>
          <p:nvPr>
            <p:ph type="body" idx="1"/>
          </p:nvPr>
        </p:nvSpPr>
        <p:spPr>
          <a:xfrm>
            <a:off x="687526" y="2055813"/>
            <a:ext cx="8224800" cy="3509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600"/>
              </a:spcBef>
              <a:spcAft>
                <a:spcPts val="0"/>
              </a:spcAft>
              <a:buSzPts val="2400"/>
              <a:buNone/>
            </a:pPr>
            <a:r>
              <a:rPr lang="en-US"/>
              <a:t>Continue to collect, graph, and analyze progress monitoring data to determine if the student is responding to the adapted intervention</a:t>
            </a:r>
            <a:endParaRPr/>
          </a:p>
          <a:p>
            <a:pPr marL="457200" lvl="0" indent="-381000" algn="l" rtl="0">
              <a:lnSpc>
                <a:spcPct val="100000"/>
              </a:lnSpc>
              <a:spcBef>
                <a:spcPts val="600"/>
              </a:spcBef>
              <a:spcAft>
                <a:spcPts val="0"/>
              </a:spcAft>
              <a:buSzPts val="2400"/>
              <a:buChar char="▪"/>
            </a:pPr>
            <a:r>
              <a:rPr lang="en-US"/>
              <a:t>Are data collected according to the plan?</a:t>
            </a:r>
            <a:endParaRPr/>
          </a:p>
          <a:p>
            <a:pPr marL="457200" lvl="0" indent="-381000" algn="l" rtl="0">
              <a:lnSpc>
                <a:spcPct val="100000"/>
              </a:lnSpc>
              <a:spcBef>
                <a:spcPts val="0"/>
              </a:spcBef>
              <a:spcAft>
                <a:spcPts val="0"/>
              </a:spcAft>
              <a:buSzPts val="2400"/>
              <a:buChar char="▪"/>
            </a:pPr>
            <a:r>
              <a:rPr lang="en-US"/>
              <a:t>Does the graph indicate when adaptations were made?</a:t>
            </a:r>
            <a:endParaRPr/>
          </a:p>
        </p:txBody>
      </p:sp>
      <p:sp>
        <p:nvSpPr>
          <p:cNvPr id="509" name="Google Shape;509;p75"/>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Step 5: Progress Monitor </a:t>
            </a:r>
            <a:endParaRPr/>
          </a:p>
          <a:p>
            <a:pPr marL="0" lvl="0" indent="0" algn="l" rtl="0">
              <a:lnSpc>
                <a:spcPct val="90000"/>
              </a:lnSpc>
              <a:spcBef>
                <a:spcPts val="0"/>
              </a:spcBef>
              <a:spcAft>
                <a:spcPts val="0"/>
              </a:spcAft>
              <a:buSzPts val="1400"/>
              <a:buNone/>
            </a:pPr>
            <a:r>
              <a:rPr lang="en-US"/>
              <a:t>Did the Change Work?</a:t>
            </a:r>
            <a:endParaRPr/>
          </a:p>
        </p:txBody>
      </p:sp>
      <p:pic>
        <p:nvPicPr>
          <p:cNvPr id="510" name="Google Shape;510;p75"/>
          <p:cNvPicPr preferRelativeResize="0"/>
          <p:nvPr/>
        </p:nvPicPr>
        <p:blipFill rotWithShape="1">
          <a:blip r:embed="rId3">
            <a:alphaModFix/>
          </a:blip>
          <a:srcRect l="20042" t="14716" r="21199" b="5084"/>
          <a:stretch/>
        </p:blipFill>
        <p:spPr>
          <a:xfrm>
            <a:off x="6369200" y="3993975"/>
            <a:ext cx="1895875" cy="193942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9"/>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3</a:t>
            </a:fld>
            <a:endParaRPr/>
          </a:p>
        </p:txBody>
      </p:sp>
      <p:sp>
        <p:nvSpPr>
          <p:cNvPr id="245" name="Google Shape;245;p49"/>
          <p:cNvSpPr txBox="1">
            <a:spLocks noGrp="1"/>
          </p:cNvSpPr>
          <p:nvPr>
            <p:ph type="body" idx="1"/>
          </p:nvPr>
        </p:nvSpPr>
        <p:spPr>
          <a:xfrm>
            <a:off x="687526" y="2055813"/>
            <a:ext cx="8224800" cy="3509700"/>
          </a:xfrm>
          <a:prstGeom prst="rect">
            <a:avLst/>
          </a:prstGeom>
          <a:noFill/>
          <a:ln>
            <a:noFill/>
          </a:ln>
        </p:spPr>
        <p:txBody>
          <a:bodyPr spcFirstLastPara="1" wrap="square" lIns="0" tIns="0" rIns="0" bIns="0" anchor="t" anchorCtr="0">
            <a:noAutofit/>
          </a:bodyPr>
          <a:lstStyle/>
          <a:p>
            <a:pPr marL="344487" lvl="0" indent="-344487" algn="l" rtl="0">
              <a:lnSpc>
                <a:spcPct val="100000"/>
              </a:lnSpc>
              <a:spcBef>
                <a:spcPts val="0"/>
              </a:spcBef>
              <a:spcAft>
                <a:spcPts val="0"/>
              </a:spcAft>
              <a:buSzPts val="2400"/>
              <a:buChar char="▪"/>
            </a:pPr>
            <a:r>
              <a:rPr lang="en-US" b="1"/>
              <a:t>Think</a:t>
            </a:r>
            <a:r>
              <a:rPr lang="en-US"/>
              <a:t> of a time when you worked with a child who continued to struggle despite your best efforts. How did you respond? What supports were available? </a:t>
            </a:r>
            <a:endParaRPr/>
          </a:p>
          <a:p>
            <a:pPr marL="344487" lvl="0" indent="-344487" algn="l" rtl="0">
              <a:lnSpc>
                <a:spcPct val="100000"/>
              </a:lnSpc>
              <a:spcBef>
                <a:spcPts val="1200"/>
              </a:spcBef>
              <a:spcAft>
                <a:spcPts val="0"/>
              </a:spcAft>
              <a:buSzPts val="2400"/>
              <a:buChar char="▪"/>
            </a:pPr>
            <a:r>
              <a:rPr lang="en-US" b="1"/>
              <a:t>Pair</a:t>
            </a:r>
            <a:r>
              <a:rPr lang="en-US"/>
              <a:t> with your partner.</a:t>
            </a:r>
            <a:endParaRPr/>
          </a:p>
          <a:p>
            <a:pPr marL="344487" lvl="0" indent="-344487" algn="l" rtl="0">
              <a:lnSpc>
                <a:spcPct val="100000"/>
              </a:lnSpc>
              <a:spcBef>
                <a:spcPts val="1200"/>
              </a:spcBef>
              <a:spcAft>
                <a:spcPts val="0"/>
              </a:spcAft>
              <a:buSzPts val="2400"/>
              <a:buChar char="▪"/>
            </a:pPr>
            <a:r>
              <a:rPr lang="en-US" b="1"/>
              <a:t>Share</a:t>
            </a:r>
            <a:r>
              <a:rPr lang="en-US"/>
              <a:t> your experiences. Discuss how they are similar and different. </a:t>
            </a:r>
            <a:endParaRPr/>
          </a:p>
          <a:p>
            <a:pPr marL="233362" lvl="0" indent="-80962" algn="l" rtl="0">
              <a:lnSpc>
                <a:spcPct val="100000"/>
              </a:lnSpc>
              <a:spcBef>
                <a:spcPts val="600"/>
              </a:spcBef>
              <a:spcAft>
                <a:spcPts val="0"/>
              </a:spcAft>
              <a:buSzPts val="2400"/>
              <a:buNone/>
            </a:pPr>
            <a:endParaRPr/>
          </a:p>
        </p:txBody>
      </p:sp>
      <p:sp>
        <p:nvSpPr>
          <p:cNvPr id="246" name="Google Shape;246;p49"/>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Think-Pair-Share</a:t>
            </a:r>
            <a:endParaRPr/>
          </a:p>
        </p:txBody>
      </p:sp>
      <p:sp>
        <p:nvSpPr>
          <p:cNvPr id="247" name="Google Shape;247;p49"/>
          <p:cNvSpPr/>
          <p:nvPr/>
        </p:nvSpPr>
        <p:spPr>
          <a:xfrm>
            <a:off x="6939451" y="5850298"/>
            <a:ext cx="1658448" cy="966114"/>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248" name="Google Shape;248;p49"/>
          <p:cNvSpPr txBox="1"/>
          <p:nvPr/>
        </p:nvSpPr>
        <p:spPr>
          <a:xfrm>
            <a:off x="7242326" y="6179450"/>
            <a:ext cx="10527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Discuss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76"/>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30</a:t>
            </a:fld>
            <a:endParaRPr/>
          </a:p>
        </p:txBody>
      </p:sp>
      <p:sp>
        <p:nvSpPr>
          <p:cNvPr id="517" name="Google Shape;517;p76"/>
          <p:cNvSpPr txBox="1">
            <a:spLocks noGrp="1"/>
          </p:cNvSpPr>
          <p:nvPr>
            <p:ph type="body" idx="1"/>
          </p:nvPr>
        </p:nvSpPr>
        <p:spPr>
          <a:xfrm>
            <a:off x="687526" y="2055813"/>
            <a:ext cx="8224800" cy="3509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600"/>
              </a:spcBef>
              <a:spcAft>
                <a:spcPts val="0"/>
              </a:spcAft>
              <a:buSzPts val="2400"/>
              <a:buNone/>
            </a:pPr>
            <a:r>
              <a:rPr lang="en-US"/>
              <a:t>Consider: </a:t>
            </a:r>
            <a:endParaRPr/>
          </a:p>
          <a:p>
            <a:pPr marL="341312" lvl="0" indent="-341312" algn="l" rtl="0">
              <a:lnSpc>
                <a:spcPct val="100000"/>
              </a:lnSpc>
              <a:spcBef>
                <a:spcPts val="600"/>
              </a:spcBef>
              <a:spcAft>
                <a:spcPts val="0"/>
              </a:spcAft>
              <a:buSzPts val="2400"/>
              <a:buChar char="▪"/>
            </a:pPr>
            <a:r>
              <a:rPr lang="en-US"/>
              <a:t>The size of the achievement gap with Tier 1 instruction</a:t>
            </a:r>
            <a:endParaRPr/>
          </a:p>
          <a:p>
            <a:pPr marL="341312" lvl="0" indent="-341312" algn="l" rtl="0">
              <a:lnSpc>
                <a:spcPct val="100000"/>
              </a:lnSpc>
              <a:spcBef>
                <a:spcPts val="600"/>
              </a:spcBef>
              <a:spcAft>
                <a:spcPts val="0"/>
              </a:spcAft>
              <a:buSzPts val="2400"/>
              <a:buChar char="▪"/>
            </a:pPr>
            <a:r>
              <a:rPr lang="en-US"/>
              <a:t>Age of student(s)</a:t>
            </a:r>
            <a:endParaRPr/>
          </a:p>
          <a:p>
            <a:pPr marL="341312" lvl="0" indent="-341312" algn="l" rtl="0">
              <a:lnSpc>
                <a:spcPct val="100000"/>
              </a:lnSpc>
              <a:spcBef>
                <a:spcPts val="600"/>
              </a:spcBef>
              <a:spcAft>
                <a:spcPts val="0"/>
              </a:spcAft>
              <a:buSzPts val="2400"/>
              <a:buChar char="▪"/>
            </a:pPr>
            <a:r>
              <a:rPr lang="en-US"/>
              <a:t>Number of sessions</a:t>
            </a:r>
            <a:endParaRPr/>
          </a:p>
          <a:p>
            <a:pPr marL="914400" lvl="1" indent="-228600" algn="l" rtl="0">
              <a:lnSpc>
                <a:spcPct val="100000"/>
              </a:lnSpc>
              <a:spcBef>
                <a:spcPts val="600"/>
              </a:spcBef>
              <a:spcAft>
                <a:spcPts val="0"/>
              </a:spcAft>
              <a:buSzPts val="1800"/>
              <a:buNone/>
            </a:pPr>
            <a:endParaRPr sz="2400"/>
          </a:p>
          <a:p>
            <a:pPr marL="0" lvl="0" indent="0" algn="l" rtl="0">
              <a:lnSpc>
                <a:spcPct val="100000"/>
              </a:lnSpc>
              <a:spcBef>
                <a:spcPts val="600"/>
              </a:spcBef>
              <a:spcAft>
                <a:spcPts val="0"/>
              </a:spcAft>
              <a:buSzPts val="2400"/>
              <a:buNone/>
            </a:pPr>
            <a:r>
              <a:rPr lang="en-US" sz="2000" i="1"/>
              <a:t>* Research on the recommended number of sessions varies, but plan for at least 8–16 weeks, or even longer</a:t>
            </a:r>
            <a:endParaRPr sz="2000"/>
          </a:p>
        </p:txBody>
      </p:sp>
      <p:sp>
        <p:nvSpPr>
          <p:cNvPr id="518" name="Google Shape;518;p76"/>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Suggested Duration of </a:t>
            </a:r>
            <a:endParaRPr/>
          </a:p>
          <a:p>
            <a:pPr marL="0" lvl="0" indent="0" algn="l" rtl="0">
              <a:lnSpc>
                <a:spcPct val="90000"/>
              </a:lnSpc>
              <a:spcBef>
                <a:spcPts val="0"/>
              </a:spcBef>
              <a:spcAft>
                <a:spcPts val="0"/>
              </a:spcAft>
              <a:buSzPts val="1400"/>
              <a:buNone/>
            </a:pPr>
            <a:r>
              <a:rPr lang="en-US"/>
              <a:t>Intensive Intervention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77"/>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31</a:t>
            </a:fld>
            <a:endParaRPr/>
          </a:p>
        </p:txBody>
      </p:sp>
      <p:sp>
        <p:nvSpPr>
          <p:cNvPr id="525" name="Google Shape;525;p77"/>
          <p:cNvSpPr txBox="1">
            <a:spLocks noGrp="1"/>
          </p:cNvSpPr>
          <p:nvPr>
            <p:ph type="body" idx="1"/>
          </p:nvPr>
        </p:nvSpPr>
        <p:spPr>
          <a:xfrm>
            <a:off x="687526" y="2055813"/>
            <a:ext cx="8224800" cy="3509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600"/>
              </a:spcBef>
              <a:spcAft>
                <a:spcPts val="0"/>
              </a:spcAft>
              <a:buSzPts val="2400"/>
              <a:buNone/>
            </a:pPr>
            <a:r>
              <a:rPr lang="en-US"/>
              <a:t>Consider:</a:t>
            </a:r>
            <a:endParaRPr/>
          </a:p>
          <a:p>
            <a:pPr marL="341312" lvl="0" indent="-341312" algn="l" rtl="0">
              <a:lnSpc>
                <a:spcPct val="100000"/>
              </a:lnSpc>
              <a:spcBef>
                <a:spcPts val="600"/>
              </a:spcBef>
              <a:spcAft>
                <a:spcPts val="0"/>
              </a:spcAft>
              <a:buSzPts val="2400"/>
              <a:buChar char="▪"/>
            </a:pPr>
            <a:r>
              <a:rPr lang="en-US"/>
              <a:t>How far the student is below grade level</a:t>
            </a:r>
            <a:endParaRPr/>
          </a:p>
          <a:p>
            <a:pPr marL="341312" lvl="0" indent="-341312" algn="l" rtl="0">
              <a:lnSpc>
                <a:spcPct val="100000"/>
              </a:lnSpc>
              <a:spcBef>
                <a:spcPts val="600"/>
              </a:spcBef>
              <a:spcAft>
                <a:spcPts val="0"/>
              </a:spcAft>
              <a:buSzPts val="2400"/>
              <a:buChar char="▪"/>
            </a:pPr>
            <a:r>
              <a:rPr lang="en-US"/>
              <a:t>The length and frequency of the previous interventions</a:t>
            </a:r>
            <a:endParaRPr/>
          </a:p>
          <a:p>
            <a:pPr marL="341312" lvl="0" indent="-341312" algn="l" rtl="0">
              <a:lnSpc>
                <a:spcPct val="100000"/>
              </a:lnSpc>
              <a:spcBef>
                <a:spcPts val="600"/>
              </a:spcBef>
              <a:spcAft>
                <a:spcPts val="0"/>
              </a:spcAft>
              <a:buSzPts val="2400"/>
              <a:buChar char="▪"/>
            </a:pPr>
            <a:r>
              <a:rPr lang="en-US"/>
              <a:t>The complexity of the learning tasks</a:t>
            </a:r>
            <a:endParaRPr/>
          </a:p>
          <a:p>
            <a:pPr marL="341312" lvl="0" indent="-341312" algn="l" rtl="0">
              <a:lnSpc>
                <a:spcPct val="100000"/>
              </a:lnSpc>
              <a:spcBef>
                <a:spcPts val="600"/>
              </a:spcBef>
              <a:spcAft>
                <a:spcPts val="0"/>
              </a:spcAft>
              <a:buSzPts val="2400"/>
              <a:buChar char="▪"/>
            </a:pPr>
            <a:r>
              <a:rPr lang="en-US"/>
              <a:t>Student stamina and attention span </a:t>
            </a:r>
            <a:endParaRPr/>
          </a:p>
          <a:p>
            <a:pPr marL="341312" lvl="0" indent="-188912" algn="l" rtl="0">
              <a:lnSpc>
                <a:spcPct val="100000"/>
              </a:lnSpc>
              <a:spcBef>
                <a:spcPts val="600"/>
              </a:spcBef>
              <a:spcAft>
                <a:spcPts val="0"/>
              </a:spcAft>
              <a:buSzPts val="2400"/>
              <a:buNone/>
            </a:pPr>
            <a:endParaRPr/>
          </a:p>
          <a:p>
            <a:pPr marL="0" lvl="0" indent="0" algn="l" rtl="0">
              <a:lnSpc>
                <a:spcPct val="100000"/>
              </a:lnSpc>
              <a:spcBef>
                <a:spcPts val="600"/>
              </a:spcBef>
              <a:spcAft>
                <a:spcPts val="0"/>
              </a:spcAft>
              <a:buSzPts val="2400"/>
              <a:buNone/>
            </a:pPr>
            <a:r>
              <a:rPr lang="en-US" sz="2000" i="1"/>
              <a:t>* Evidence suggests that students with intensive needs may benefit from 60–120 minutes of intervention per day</a:t>
            </a:r>
            <a:endParaRPr sz="2000"/>
          </a:p>
        </p:txBody>
      </p:sp>
      <p:sp>
        <p:nvSpPr>
          <p:cNvPr id="526" name="Google Shape;526;p77"/>
          <p:cNvSpPr txBox="1">
            <a:spLocks noGrp="1"/>
          </p:cNvSpPr>
          <p:nvPr>
            <p:ph type="title"/>
          </p:nvPr>
        </p:nvSpPr>
        <p:spPr>
          <a:xfrm>
            <a:off x="687400" y="318050"/>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Suggested Length and </a:t>
            </a:r>
            <a:endParaRPr/>
          </a:p>
          <a:p>
            <a:pPr marL="0" lvl="0" indent="0" algn="l" rtl="0">
              <a:lnSpc>
                <a:spcPct val="90000"/>
              </a:lnSpc>
              <a:spcBef>
                <a:spcPts val="0"/>
              </a:spcBef>
              <a:spcAft>
                <a:spcPts val="0"/>
              </a:spcAft>
              <a:buSzPts val="1400"/>
              <a:buNone/>
            </a:pPr>
            <a:r>
              <a:rPr lang="en-US"/>
              <a:t>Frequency of Intensive Intervention</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78"/>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32</a:t>
            </a:fld>
            <a:endParaRPr/>
          </a:p>
        </p:txBody>
      </p:sp>
      <p:sp>
        <p:nvSpPr>
          <p:cNvPr id="533" name="Google Shape;533;p78"/>
          <p:cNvSpPr txBox="1">
            <a:spLocks noGrp="1"/>
          </p:cNvSpPr>
          <p:nvPr>
            <p:ph type="title"/>
          </p:nvPr>
        </p:nvSpPr>
        <p:spPr>
          <a:xfrm>
            <a:off x="780188" y="3731963"/>
            <a:ext cx="8229600" cy="769500"/>
          </a:xfrm>
          <a:prstGeom prst="rect">
            <a:avLst/>
          </a:prstGeom>
          <a:noFill/>
          <a:ln>
            <a:noFill/>
          </a:ln>
        </p:spPr>
        <p:txBody>
          <a:bodyPr spcFirstLastPara="1" wrap="square" lIns="0" tIns="45700" rIns="0" bIns="45700" anchor="b" anchorCtr="0">
            <a:noAutofit/>
          </a:bodyPr>
          <a:lstStyle/>
          <a:p>
            <a:pPr marL="0" lvl="0" indent="0" algn="l" rtl="0">
              <a:lnSpc>
                <a:spcPct val="100000"/>
              </a:lnSpc>
              <a:spcBef>
                <a:spcPts val="0"/>
              </a:spcBef>
              <a:spcAft>
                <a:spcPts val="0"/>
              </a:spcAft>
              <a:buClr>
                <a:schemeClr val="lt1"/>
              </a:buClr>
              <a:buSzPts val="4400"/>
              <a:buFont typeface="Arial"/>
              <a:buNone/>
            </a:pPr>
            <a:r>
              <a:rPr lang="en-US"/>
              <a:t>Student Intervention Team</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79"/>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33</a:t>
            </a:fld>
            <a:endParaRPr/>
          </a:p>
        </p:txBody>
      </p:sp>
      <p:sp>
        <p:nvSpPr>
          <p:cNvPr id="540" name="Google Shape;540;p79"/>
          <p:cNvSpPr txBox="1">
            <a:spLocks noGrp="1"/>
          </p:cNvSpPr>
          <p:nvPr>
            <p:ph type="body" idx="1"/>
          </p:nvPr>
        </p:nvSpPr>
        <p:spPr>
          <a:xfrm>
            <a:off x="410050" y="1927175"/>
            <a:ext cx="8502300" cy="4092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2400"/>
              <a:buNone/>
            </a:pPr>
            <a:r>
              <a:rPr lang="en-US" sz="2300"/>
              <a:t>T</a:t>
            </a:r>
            <a:r>
              <a:rPr lang="en-US" sz="2300" b="0" i="0" u="none" strike="noStrike" cap="none">
                <a:solidFill>
                  <a:srgbClr val="25496F"/>
                </a:solidFill>
                <a:latin typeface="Arial"/>
                <a:ea typeface="Arial"/>
                <a:cs typeface="Arial"/>
                <a:sym typeface="Arial"/>
              </a:rPr>
              <a:t>o coordinate </a:t>
            </a:r>
            <a:r>
              <a:rPr lang="en-US" sz="2300"/>
              <a:t>the school’s efforts to meet the needs of individual students requiring intensive support</a:t>
            </a:r>
            <a:endParaRPr sz="2300"/>
          </a:p>
          <a:p>
            <a:pPr marL="457200" marR="0" lvl="0" indent="-374650" algn="l" rtl="0">
              <a:lnSpc>
                <a:spcPct val="100000"/>
              </a:lnSpc>
              <a:spcBef>
                <a:spcPts val="0"/>
              </a:spcBef>
              <a:spcAft>
                <a:spcPts val="0"/>
              </a:spcAft>
              <a:buSzPts val="2300"/>
              <a:buChar char="▪"/>
            </a:pPr>
            <a:r>
              <a:rPr lang="en-US" sz="2300"/>
              <a:t>Determine the specific learning deficit(s) of each student in need of intensive support</a:t>
            </a:r>
            <a:endParaRPr sz="2300"/>
          </a:p>
          <a:p>
            <a:pPr marL="457200" marR="0" lvl="0" indent="-374650" algn="l" rtl="0">
              <a:lnSpc>
                <a:spcPct val="100000"/>
              </a:lnSpc>
              <a:spcBef>
                <a:spcPts val="0"/>
              </a:spcBef>
              <a:spcAft>
                <a:spcPts val="0"/>
              </a:spcAft>
              <a:buSzPts val="2300"/>
              <a:buChar char="▪"/>
            </a:pPr>
            <a:r>
              <a:rPr lang="en-US" sz="2300"/>
              <a:t>Diagnose the cause(s) of the student’s struggles in Tier 1/Tier 2 and determine the most appropriate intervention(s) to address student needs</a:t>
            </a:r>
            <a:endParaRPr sz="2300"/>
          </a:p>
          <a:p>
            <a:pPr marL="457200" marR="0" lvl="0" indent="-374650" algn="l" rtl="0">
              <a:lnSpc>
                <a:spcPct val="100000"/>
              </a:lnSpc>
              <a:spcBef>
                <a:spcPts val="0"/>
              </a:spcBef>
              <a:spcAft>
                <a:spcPts val="0"/>
              </a:spcAft>
              <a:buSzPts val="2300"/>
              <a:buChar char="▪"/>
            </a:pPr>
            <a:r>
              <a:rPr lang="en-US" sz="2300"/>
              <a:t>Monitor the student's progress to see if interventions achieve the desired outcomes and revise when they do not achieve the desired outcomes</a:t>
            </a:r>
            <a:endParaRPr sz="2300"/>
          </a:p>
          <a:p>
            <a:pPr marL="457200" marR="0" lvl="0" indent="-374650" algn="l" rtl="0">
              <a:lnSpc>
                <a:spcPct val="100000"/>
              </a:lnSpc>
              <a:spcBef>
                <a:spcPts val="0"/>
              </a:spcBef>
              <a:spcAft>
                <a:spcPts val="0"/>
              </a:spcAft>
              <a:buSzPts val="2300"/>
              <a:buChar char="▪"/>
            </a:pPr>
            <a:r>
              <a:rPr lang="en-US" sz="2300"/>
              <a:t>Determine when special education identification is appropriate</a:t>
            </a:r>
            <a:endParaRPr sz="2300"/>
          </a:p>
          <a:p>
            <a:pPr marL="152400" marR="0" lvl="0" indent="0" algn="l" rtl="0">
              <a:lnSpc>
                <a:spcPct val="100000"/>
              </a:lnSpc>
              <a:spcBef>
                <a:spcPts val="600"/>
              </a:spcBef>
              <a:spcAft>
                <a:spcPts val="0"/>
              </a:spcAft>
              <a:buClr>
                <a:srgbClr val="A5A5A5"/>
              </a:buClr>
              <a:buSzPts val="2400"/>
              <a:buFont typeface="Noto Sans Symbols"/>
              <a:buNone/>
            </a:pPr>
            <a:endParaRPr sz="1800"/>
          </a:p>
        </p:txBody>
      </p:sp>
      <p:sp>
        <p:nvSpPr>
          <p:cNvPr id="541" name="Google Shape;541;p79"/>
          <p:cNvSpPr txBox="1">
            <a:spLocks noGrp="1"/>
          </p:cNvSpPr>
          <p:nvPr>
            <p:ph type="title"/>
          </p:nvPr>
        </p:nvSpPr>
        <p:spPr>
          <a:xfrm>
            <a:off x="610500" y="386650"/>
            <a:ext cx="8073900" cy="1461600"/>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SzPts val="1400"/>
              <a:buNone/>
            </a:pPr>
            <a:r>
              <a:rPr lang="en-US"/>
              <a:t>Student Intervention Team Purpose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80"/>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34</a:t>
            </a:fld>
            <a:endParaRPr/>
          </a:p>
        </p:txBody>
      </p:sp>
      <p:sp>
        <p:nvSpPr>
          <p:cNvPr id="548" name="Google Shape;548;p80"/>
          <p:cNvSpPr txBox="1">
            <a:spLocks noGrp="1"/>
          </p:cNvSpPr>
          <p:nvPr>
            <p:ph type="body" idx="1"/>
          </p:nvPr>
        </p:nvSpPr>
        <p:spPr>
          <a:xfrm>
            <a:off x="687526" y="2055813"/>
            <a:ext cx="8224800" cy="3509700"/>
          </a:xfrm>
          <a:prstGeom prst="rect">
            <a:avLst/>
          </a:prstGeom>
          <a:noFill/>
          <a:ln>
            <a:noFill/>
          </a:ln>
        </p:spPr>
        <p:txBody>
          <a:bodyPr spcFirstLastPara="1" wrap="square" lIns="0" tIns="0" rIns="0" bIns="0" anchor="t" anchorCtr="0">
            <a:noAutofit/>
          </a:bodyPr>
          <a:lstStyle/>
          <a:p>
            <a:pPr marL="341312" lvl="0" indent="-341312" algn="l" rtl="0">
              <a:lnSpc>
                <a:spcPct val="100000"/>
              </a:lnSpc>
              <a:spcBef>
                <a:spcPts val="600"/>
              </a:spcBef>
              <a:spcAft>
                <a:spcPts val="0"/>
              </a:spcAft>
              <a:buSzPts val="2400"/>
              <a:buChar char="▪"/>
            </a:pPr>
            <a:r>
              <a:rPr lang="en-US" b="1"/>
              <a:t>Action 1:</a:t>
            </a:r>
            <a:r>
              <a:rPr lang="en-US"/>
              <a:t> Diagnose, target, prioritize, and monitor intensive interventions</a:t>
            </a:r>
            <a:endParaRPr/>
          </a:p>
          <a:p>
            <a:pPr marL="341312" lvl="0" indent="-341312" algn="l" rtl="0">
              <a:lnSpc>
                <a:spcPct val="100000"/>
              </a:lnSpc>
              <a:spcBef>
                <a:spcPts val="1200"/>
              </a:spcBef>
              <a:spcAft>
                <a:spcPts val="0"/>
              </a:spcAft>
              <a:buSzPts val="2400"/>
              <a:buChar char="▪"/>
            </a:pPr>
            <a:r>
              <a:rPr lang="en-US" b="1"/>
              <a:t>Action 2:</a:t>
            </a:r>
            <a:r>
              <a:rPr lang="en-US"/>
              <a:t> Ensure proper intervention intensity</a:t>
            </a:r>
            <a:endParaRPr/>
          </a:p>
          <a:p>
            <a:pPr marL="341312" lvl="0" indent="-341312" algn="l" rtl="0">
              <a:lnSpc>
                <a:spcPct val="100000"/>
              </a:lnSpc>
              <a:spcBef>
                <a:spcPts val="1200"/>
              </a:spcBef>
              <a:spcAft>
                <a:spcPts val="0"/>
              </a:spcAft>
              <a:buSzPts val="2400"/>
              <a:buChar char="▪"/>
            </a:pPr>
            <a:r>
              <a:rPr lang="en-US" b="1"/>
              <a:t>Action 3: </a:t>
            </a:r>
            <a:r>
              <a:rPr lang="en-US"/>
              <a:t>Determine if and when special education is needed and justifiable </a:t>
            </a:r>
            <a:endParaRPr/>
          </a:p>
        </p:txBody>
      </p:sp>
      <p:sp>
        <p:nvSpPr>
          <p:cNvPr id="549" name="Google Shape;549;p80"/>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Student Intervention Team Responsibilities</a:t>
            </a:r>
            <a:endParaRPr/>
          </a:p>
        </p:txBody>
      </p:sp>
      <p:sp>
        <p:nvSpPr>
          <p:cNvPr id="550" name="Google Shape;550;p80"/>
          <p:cNvSpPr txBox="1">
            <a:spLocks noGrp="1"/>
          </p:cNvSpPr>
          <p:nvPr>
            <p:ph type="body" idx="4294967295"/>
          </p:nvPr>
        </p:nvSpPr>
        <p:spPr>
          <a:xfrm>
            <a:off x="687388" y="5734975"/>
            <a:ext cx="8224800" cy="153900"/>
          </a:xfrm>
          <a:prstGeom prst="rect">
            <a:avLst/>
          </a:prstGeom>
          <a:noFill/>
          <a:ln>
            <a:noFill/>
          </a:ln>
        </p:spPr>
        <p:txBody>
          <a:bodyPr spcFirstLastPara="1" wrap="square" lIns="0" tIns="0" rIns="0" bIns="0" anchor="b" anchorCtr="0">
            <a:noAutofit/>
          </a:bodyPr>
          <a:lstStyle/>
          <a:p>
            <a:pPr marL="457200" lvl="0" indent="-228600" algn="r" rtl="0">
              <a:lnSpc>
                <a:spcPct val="100000"/>
              </a:lnSpc>
              <a:spcBef>
                <a:spcPts val="0"/>
              </a:spcBef>
              <a:spcAft>
                <a:spcPts val="0"/>
              </a:spcAft>
              <a:buSzPts val="1000"/>
              <a:buNone/>
            </a:pPr>
            <a:r>
              <a:rPr lang="en-US" sz="1200"/>
              <a:t>RTI at Work, Solutions Tree, 2018</a:t>
            </a:r>
            <a:endParaRPr sz="12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81"/>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35</a:t>
            </a:fld>
            <a:endParaRPr/>
          </a:p>
        </p:txBody>
      </p:sp>
      <p:sp>
        <p:nvSpPr>
          <p:cNvPr id="557" name="Google Shape;557;p81"/>
          <p:cNvSpPr txBox="1">
            <a:spLocks noGrp="1"/>
          </p:cNvSpPr>
          <p:nvPr>
            <p:ph type="body" idx="1"/>
          </p:nvPr>
        </p:nvSpPr>
        <p:spPr>
          <a:xfrm>
            <a:off x="687525" y="2055825"/>
            <a:ext cx="4713600" cy="3509700"/>
          </a:xfrm>
          <a:prstGeom prst="rect">
            <a:avLst/>
          </a:prstGeom>
          <a:noFill/>
          <a:ln>
            <a:noFill/>
          </a:ln>
        </p:spPr>
        <p:txBody>
          <a:bodyPr spcFirstLastPara="1" wrap="square" lIns="0" tIns="0" rIns="0" bIns="0" anchor="t" anchorCtr="0">
            <a:noAutofit/>
          </a:bodyPr>
          <a:lstStyle/>
          <a:p>
            <a:pPr marL="233362" lvl="0" indent="-233362" algn="l" rtl="0">
              <a:lnSpc>
                <a:spcPct val="100000"/>
              </a:lnSpc>
              <a:spcBef>
                <a:spcPts val="0"/>
              </a:spcBef>
              <a:spcAft>
                <a:spcPts val="0"/>
              </a:spcAft>
              <a:buSzPts val="2400"/>
              <a:buChar char="▪"/>
            </a:pPr>
            <a:r>
              <a:rPr lang="en-US"/>
              <a:t>Although students that need intensive intervention may lack the same foundational skills, it is not always for the same reasons</a:t>
            </a:r>
            <a:endParaRPr/>
          </a:p>
          <a:p>
            <a:pPr marL="233362" lvl="0" indent="-233362" algn="l" rtl="0">
              <a:lnSpc>
                <a:spcPct val="100000"/>
              </a:lnSpc>
              <a:spcBef>
                <a:spcPts val="600"/>
              </a:spcBef>
              <a:spcAft>
                <a:spcPts val="0"/>
              </a:spcAft>
              <a:buSzPts val="2400"/>
              <a:buChar char="▪"/>
            </a:pPr>
            <a:r>
              <a:rPr lang="en-US"/>
              <a:t>Diverse group of experts </a:t>
            </a:r>
            <a:endParaRPr/>
          </a:p>
          <a:p>
            <a:pPr marL="233362" lvl="0" indent="-233362" algn="l" rtl="0">
              <a:lnSpc>
                <a:spcPct val="100000"/>
              </a:lnSpc>
              <a:spcBef>
                <a:spcPts val="600"/>
              </a:spcBef>
              <a:spcAft>
                <a:spcPts val="0"/>
              </a:spcAft>
              <a:buSzPts val="2400"/>
              <a:buChar char="▪"/>
            </a:pPr>
            <a:r>
              <a:rPr lang="en-US"/>
              <a:t>Develop norms </a:t>
            </a:r>
            <a:endParaRPr/>
          </a:p>
        </p:txBody>
      </p:sp>
      <p:sp>
        <p:nvSpPr>
          <p:cNvPr id="558" name="Google Shape;558;p81"/>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Action 1: Target, Prioritize, </a:t>
            </a:r>
            <a:br>
              <a:rPr lang="en-US"/>
            </a:br>
            <a:r>
              <a:rPr lang="en-US"/>
              <a:t>and Monitor</a:t>
            </a:r>
            <a:endParaRPr/>
          </a:p>
        </p:txBody>
      </p:sp>
      <p:sp>
        <p:nvSpPr>
          <p:cNvPr id="559" name="Google Shape;559;p81"/>
          <p:cNvSpPr txBox="1">
            <a:spLocks noGrp="1"/>
          </p:cNvSpPr>
          <p:nvPr>
            <p:ph type="body" idx="4294967295"/>
          </p:nvPr>
        </p:nvSpPr>
        <p:spPr>
          <a:xfrm>
            <a:off x="687388" y="5734975"/>
            <a:ext cx="8224800" cy="153900"/>
          </a:xfrm>
          <a:prstGeom prst="rect">
            <a:avLst/>
          </a:prstGeom>
          <a:noFill/>
          <a:ln>
            <a:noFill/>
          </a:ln>
        </p:spPr>
        <p:txBody>
          <a:bodyPr spcFirstLastPara="1" wrap="square" lIns="0" tIns="0" rIns="0" bIns="0" anchor="b" anchorCtr="0">
            <a:noAutofit/>
          </a:bodyPr>
          <a:lstStyle/>
          <a:p>
            <a:pPr marL="457200" lvl="0" indent="-228600" algn="r" rtl="0">
              <a:lnSpc>
                <a:spcPct val="100000"/>
              </a:lnSpc>
              <a:spcBef>
                <a:spcPts val="0"/>
              </a:spcBef>
              <a:spcAft>
                <a:spcPts val="0"/>
              </a:spcAft>
              <a:buSzPts val="1000"/>
              <a:buNone/>
            </a:pPr>
            <a:r>
              <a:rPr lang="en-US" sz="1200"/>
              <a:t>RTI at Work, Solutions Tree, 2018</a:t>
            </a:r>
            <a:endParaRPr sz="1200"/>
          </a:p>
        </p:txBody>
      </p:sp>
      <p:pic>
        <p:nvPicPr>
          <p:cNvPr id="560" name="Google Shape;560;p81"/>
          <p:cNvPicPr preferRelativeResize="0"/>
          <p:nvPr/>
        </p:nvPicPr>
        <p:blipFill rotWithShape="1">
          <a:blip r:embed="rId3">
            <a:alphaModFix/>
          </a:blip>
          <a:srcRect/>
          <a:stretch/>
        </p:blipFill>
        <p:spPr>
          <a:xfrm>
            <a:off x="5785973" y="2316863"/>
            <a:ext cx="3002650" cy="29604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82"/>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36</a:t>
            </a:fld>
            <a:endParaRPr/>
          </a:p>
        </p:txBody>
      </p:sp>
      <p:sp>
        <p:nvSpPr>
          <p:cNvPr id="567" name="Google Shape;567;p82"/>
          <p:cNvSpPr txBox="1">
            <a:spLocks noGrp="1"/>
          </p:cNvSpPr>
          <p:nvPr>
            <p:ph type="body" idx="1"/>
          </p:nvPr>
        </p:nvSpPr>
        <p:spPr>
          <a:xfrm>
            <a:off x="687526" y="2055813"/>
            <a:ext cx="8224800" cy="3509700"/>
          </a:xfrm>
          <a:prstGeom prst="rect">
            <a:avLst/>
          </a:prstGeom>
          <a:noFill/>
          <a:ln>
            <a:noFill/>
          </a:ln>
        </p:spPr>
        <p:txBody>
          <a:bodyPr spcFirstLastPara="1" wrap="square" lIns="0" tIns="0" rIns="0" bIns="0" anchor="t" anchorCtr="0">
            <a:noAutofit/>
          </a:bodyPr>
          <a:lstStyle/>
          <a:p>
            <a:pPr marL="341312" lvl="0" indent="-341312" algn="l" rtl="0">
              <a:lnSpc>
                <a:spcPct val="100000"/>
              </a:lnSpc>
              <a:spcBef>
                <a:spcPts val="0"/>
              </a:spcBef>
              <a:spcAft>
                <a:spcPts val="0"/>
              </a:spcAft>
              <a:buSzPts val="2400"/>
              <a:buChar char="▪"/>
            </a:pPr>
            <a:r>
              <a:rPr lang="en-US"/>
              <a:t>Students that require intensive intervention need the most effective intervention to close their achievement gap </a:t>
            </a:r>
            <a:endParaRPr/>
          </a:p>
          <a:p>
            <a:pPr marL="341312" lvl="0" indent="-341312" algn="l" rtl="0">
              <a:lnSpc>
                <a:spcPct val="100000"/>
              </a:lnSpc>
              <a:spcBef>
                <a:spcPts val="600"/>
              </a:spcBef>
              <a:spcAft>
                <a:spcPts val="0"/>
              </a:spcAft>
              <a:buSzPts val="2400"/>
              <a:buChar char="▪"/>
            </a:pPr>
            <a:r>
              <a:rPr lang="en-US"/>
              <a:t>Intensive intervention is not only for students that receive special education services</a:t>
            </a:r>
            <a:endParaRPr/>
          </a:p>
          <a:p>
            <a:pPr marL="341312" lvl="0" indent="-341312" algn="l" rtl="0">
              <a:lnSpc>
                <a:spcPct val="100000"/>
              </a:lnSpc>
              <a:spcBef>
                <a:spcPts val="600"/>
              </a:spcBef>
              <a:spcAft>
                <a:spcPts val="0"/>
              </a:spcAft>
              <a:buSzPts val="2400"/>
              <a:buChar char="▪"/>
            </a:pPr>
            <a:r>
              <a:rPr lang="en-US"/>
              <a:t>Interventions should be intensive enough for students to have an opportunity to “catch up”</a:t>
            </a:r>
            <a:endParaRPr/>
          </a:p>
          <a:p>
            <a:pPr marL="341312" lvl="0" indent="-341312" algn="l" rtl="0">
              <a:lnSpc>
                <a:spcPct val="100000"/>
              </a:lnSpc>
              <a:spcBef>
                <a:spcPts val="600"/>
              </a:spcBef>
              <a:spcAft>
                <a:spcPts val="0"/>
              </a:spcAft>
              <a:buSzPts val="2400"/>
              <a:buChar char="▪"/>
            </a:pPr>
            <a:r>
              <a:rPr lang="en-US"/>
              <a:t>There are several ways to intensify an intervention that is already occurring, both in a qualitative and quantitative way</a:t>
            </a:r>
            <a:endParaRPr/>
          </a:p>
        </p:txBody>
      </p:sp>
      <p:sp>
        <p:nvSpPr>
          <p:cNvPr id="568" name="Google Shape;568;p82"/>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Action 2: Ensure Proper </a:t>
            </a:r>
            <a:br>
              <a:rPr lang="en-US"/>
            </a:br>
            <a:r>
              <a:rPr lang="en-US"/>
              <a:t>Intervention Intensity</a:t>
            </a:r>
            <a:endParaRPr/>
          </a:p>
        </p:txBody>
      </p:sp>
      <p:sp>
        <p:nvSpPr>
          <p:cNvPr id="569" name="Google Shape;569;p82"/>
          <p:cNvSpPr txBox="1">
            <a:spLocks noGrp="1"/>
          </p:cNvSpPr>
          <p:nvPr>
            <p:ph type="body" idx="4294967295"/>
          </p:nvPr>
        </p:nvSpPr>
        <p:spPr>
          <a:xfrm>
            <a:off x="795213" y="5762200"/>
            <a:ext cx="8224800" cy="153900"/>
          </a:xfrm>
          <a:prstGeom prst="rect">
            <a:avLst/>
          </a:prstGeom>
          <a:noFill/>
          <a:ln>
            <a:noFill/>
          </a:ln>
        </p:spPr>
        <p:txBody>
          <a:bodyPr spcFirstLastPara="1" wrap="square" lIns="0" tIns="0" rIns="0" bIns="0" anchor="b" anchorCtr="0">
            <a:noAutofit/>
          </a:bodyPr>
          <a:lstStyle/>
          <a:p>
            <a:pPr marL="457200" lvl="0" indent="-228600" algn="r" rtl="0">
              <a:lnSpc>
                <a:spcPct val="100000"/>
              </a:lnSpc>
              <a:spcBef>
                <a:spcPts val="0"/>
              </a:spcBef>
              <a:spcAft>
                <a:spcPts val="0"/>
              </a:spcAft>
              <a:buSzPts val="1000"/>
              <a:buNone/>
            </a:pPr>
            <a:r>
              <a:rPr lang="en-US" sz="1200"/>
              <a:t>RTI at Work, Solutions Tree, 2018</a:t>
            </a:r>
            <a:endParaRPr sz="12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83"/>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37</a:t>
            </a:fld>
            <a:endParaRPr/>
          </a:p>
        </p:txBody>
      </p:sp>
      <p:sp>
        <p:nvSpPr>
          <p:cNvPr id="576" name="Google Shape;576;p83"/>
          <p:cNvSpPr txBox="1">
            <a:spLocks noGrp="1"/>
          </p:cNvSpPr>
          <p:nvPr>
            <p:ph type="body" idx="1"/>
          </p:nvPr>
        </p:nvSpPr>
        <p:spPr>
          <a:xfrm>
            <a:off x="687525" y="1950513"/>
            <a:ext cx="8224800" cy="36150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000"/>
              </a:spcBef>
              <a:spcAft>
                <a:spcPts val="0"/>
              </a:spcAft>
              <a:buSzPts val="2400"/>
              <a:buChar char="▪"/>
            </a:pPr>
            <a:r>
              <a:rPr lang="en-US" sz="2400" b="1"/>
              <a:t>Increase</a:t>
            </a:r>
            <a:r>
              <a:rPr lang="en-US" sz="2400"/>
              <a:t> intervention frequency, length of sessions, or duration</a:t>
            </a:r>
            <a:endParaRPr/>
          </a:p>
          <a:p>
            <a:pPr marL="457200" lvl="0" indent="-381000" algn="l" rtl="0">
              <a:lnSpc>
                <a:spcPct val="100000"/>
              </a:lnSpc>
              <a:spcBef>
                <a:spcPts val="1000"/>
              </a:spcBef>
              <a:spcAft>
                <a:spcPts val="0"/>
              </a:spcAft>
              <a:buSzPts val="2400"/>
              <a:buChar char="▪"/>
            </a:pPr>
            <a:r>
              <a:rPr lang="en-US" sz="2400" b="1"/>
              <a:t>Decrease</a:t>
            </a:r>
            <a:r>
              <a:rPr lang="en-US" sz="2400"/>
              <a:t> group size</a:t>
            </a:r>
            <a:endParaRPr/>
          </a:p>
          <a:p>
            <a:pPr marL="457200" lvl="0" indent="-381000" algn="l" rtl="0">
              <a:lnSpc>
                <a:spcPct val="100000"/>
              </a:lnSpc>
              <a:spcBef>
                <a:spcPts val="1000"/>
              </a:spcBef>
              <a:spcAft>
                <a:spcPts val="0"/>
              </a:spcAft>
              <a:buSzPts val="2400"/>
              <a:buChar char="▪"/>
            </a:pPr>
            <a:r>
              <a:rPr lang="en-US" sz="2400" b="1"/>
              <a:t>Decrease</a:t>
            </a:r>
            <a:r>
              <a:rPr lang="en-US" sz="2400"/>
              <a:t> heterogeneity of the intervention group</a:t>
            </a:r>
            <a:endParaRPr/>
          </a:p>
          <a:p>
            <a:pPr marL="0" lvl="0" indent="0" algn="l" rtl="0">
              <a:lnSpc>
                <a:spcPct val="100000"/>
              </a:lnSpc>
              <a:spcBef>
                <a:spcPts val="600"/>
              </a:spcBef>
              <a:spcAft>
                <a:spcPts val="0"/>
              </a:spcAft>
              <a:buSzPts val="2400"/>
              <a:buNone/>
            </a:pPr>
            <a:endParaRPr b="1"/>
          </a:p>
          <a:p>
            <a:pPr marL="0" lvl="0" indent="0" algn="l" rtl="0">
              <a:lnSpc>
                <a:spcPct val="100000"/>
              </a:lnSpc>
              <a:spcBef>
                <a:spcPts val="600"/>
              </a:spcBef>
              <a:spcAft>
                <a:spcPts val="0"/>
              </a:spcAft>
              <a:buSzPts val="2400"/>
              <a:buNone/>
            </a:pPr>
            <a:r>
              <a:rPr lang="en-US" sz="2000" b="1"/>
              <a:t>Note: </a:t>
            </a:r>
            <a:r>
              <a:rPr lang="en-US" sz="2000"/>
              <a:t>In many cases, quantitative adaptations may be necessary, but not sufficient, to facilitate progress for students with intensive needs </a:t>
            </a:r>
            <a:endParaRPr sz="2000"/>
          </a:p>
        </p:txBody>
      </p:sp>
      <p:sp>
        <p:nvSpPr>
          <p:cNvPr id="577" name="Google Shape;577;p83"/>
          <p:cNvSpPr txBox="1">
            <a:spLocks noGrp="1"/>
          </p:cNvSpPr>
          <p:nvPr>
            <p:ph type="title"/>
          </p:nvPr>
        </p:nvSpPr>
        <p:spPr>
          <a:xfrm>
            <a:off x="687400" y="318050"/>
            <a:ext cx="8224800" cy="1472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Try Quantitative Adaptations First</a:t>
            </a:r>
            <a:endParaRPr/>
          </a:p>
        </p:txBody>
      </p:sp>
      <p:sp>
        <p:nvSpPr>
          <p:cNvPr id="578" name="Google Shape;578;p83"/>
          <p:cNvSpPr txBox="1">
            <a:spLocks noGrp="1"/>
          </p:cNvSpPr>
          <p:nvPr>
            <p:ph type="body" idx="4294967295"/>
          </p:nvPr>
        </p:nvSpPr>
        <p:spPr>
          <a:xfrm>
            <a:off x="687388" y="5734975"/>
            <a:ext cx="8224800" cy="153900"/>
          </a:xfrm>
          <a:prstGeom prst="rect">
            <a:avLst/>
          </a:prstGeom>
          <a:noFill/>
          <a:ln>
            <a:noFill/>
          </a:ln>
        </p:spPr>
        <p:txBody>
          <a:bodyPr spcFirstLastPara="1" wrap="square" lIns="0" tIns="0" rIns="0" bIns="0" anchor="b" anchorCtr="0">
            <a:noAutofit/>
          </a:bodyPr>
          <a:lstStyle/>
          <a:p>
            <a:pPr marL="457200" lvl="0" indent="-228600" algn="r" rtl="0">
              <a:lnSpc>
                <a:spcPct val="100000"/>
              </a:lnSpc>
              <a:spcBef>
                <a:spcPts val="0"/>
              </a:spcBef>
              <a:spcAft>
                <a:spcPts val="0"/>
              </a:spcAft>
              <a:buSzPts val="1000"/>
              <a:buNone/>
            </a:pPr>
            <a:r>
              <a:rPr lang="en-US" sz="1000">
                <a:solidFill>
                  <a:srgbClr val="25496F"/>
                </a:solidFill>
              </a:rPr>
              <a:t>NCII, 2014</a:t>
            </a:r>
            <a:endParaRPr sz="10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84"/>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38</a:t>
            </a:fld>
            <a:endParaRPr/>
          </a:p>
        </p:txBody>
      </p:sp>
      <p:sp>
        <p:nvSpPr>
          <p:cNvPr id="585" name="Google Shape;585;p84"/>
          <p:cNvSpPr txBox="1">
            <a:spLocks noGrp="1"/>
          </p:cNvSpPr>
          <p:nvPr>
            <p:ph type="body" idx="1"/>
          </p:nvPr>
        </p:nvSpPr>
        <p:spPr>
          <a:xfrm>
            <a:off x="687526" y="2055813"/>
            <a:ext cx="8224800" cy="3509700"/>
          </a:xfrm>
          <a:prstGeom prst="rect">
            <a:avLst/>
          </a:prstGeom>
          <a:noFill/>
          <a:ln>
            <a:noFill/>
          </a:ln>
        </p:spPr>
        <p:txBody>
          <a:bodyPr spcFirstLastPara="1" wrap="square" lIns="0" tIns="0" rIns="0" bIns="0" anchor="t" anchorCtr="0">
            <a:noAutofit/>
          </a:bodyPr>
          <a:lstStyle/>
          <a:p>
            <a:pPr marL="341312" lvl="0" indent="-341312" algn="l" rtl="0">
              <a:lnSpc>
                <a:spcPct val="100000"/>
              </a:lnSpc>
              <a:spcBef>
                <a:spcPts val="600"/>
              </a:spcBef>
              <a:spcAft>
                <a:spcPts val="0"/>
              </a:spcAft>
              <a:buSzPts val="2400"/>
              <a:buChar char="▪"/>
            </a:pPr>
            <a:r>
              <a:rPr lang="en-US"/>
              <a:t>Change instruction based on learner characteristics</a:t>
            </a:r>
            <a:endParaRPr/>
          </a:p>
          <a:p>
            <a:pPr marL="341312" lvl="0" indent="-341312" algn="l" rtl="0">
              <a:lnSpc>
                <a:spcPct val="100000"/>
              </a:lnSpc>
              <a:spcBef>
                <a:spcPts val="600"/>
              </a:spcBef>
              <a:spcAft>
                <a:spcPts val="0"/>
              </a:spcAft>
              <a:buSzPts val="2400"/>
              <a:buChar char="▪"/>
            </a:pPr>
            <a:r>
              <a:rPr lang="en-US"/>
              <a:t>Increase skill level of interventionist</a:t>
            </a:r>
            <a:endParaRPr/>
          </a:p>
          <a:p>
            <a:pPr marL="341312" lvl="0" indent="-341312" algn="l" rtl="0">
              <a:lnSpc>
                <a:spcPct val="100000"/>
              </a:lnSpc>
              <a:spcBef>
                <a:spcPts val="600"/>
              </a:spcBef>
              <a:spcAft>
                <a:spcPts val="0"/>
              </a:spcAft>
              <a:buSzPts val="2400"/>
              <a:buChar char="▪"/>
            </a:pPr>
            <a:r>
              <a:rPr lang="en-US"/>
              <a:t>Change delivery method of content</a:t>
            </a:r>
            <a:endParaRPr/>
          </a:p>
          <a:p>
            <a:pPr marL="341312" lvl="0" indent="-341312" algn="l" rtl="0">
              <a:lnSpc>
                <a:spcPct val="100000"/>
              </a:lnSpc>
              <a:spcBef>
                <a:spcPts val="600"/>
              </a:spcBef>
              <a:spcAft>
                <a:spcPts val="0"/>
              </a:spcAft>
              <a:buSzPts val="2400"/>
              <a:buChar char="▪"/>
            </a:pPr>
            <a:r>
              <a:rPr lang="en-US"/>
              <a:t>Change how students respond</a:t>
            </a:r>
            <a:endParaRPr/>
          </a:p>
          <a:p>
            <a:pPr marL="341312" lvl="0" indent="-341312" algn="l" rtl="0">
              <a:lnSpc>
                <a:spcPct val="100000"/>
              </a:lnSpc>
              <a:spcBef>
                <a:spcPts val="600"/>
              </a:spcBef>
              <a:spcAft>
                <a:spcPts val="0"/>
              </a:spcAft>
              <a:buSzPts val="2400"/>
              <a:buChar char="▪"/>
            </a:pPr>
            <a:r>
              <a:rPr lang="en-US"/>
              <a:t>Provide additional adult feedback and error correction </a:t>
            </a:r>
            <a:endParaRPr/>
          </a:p>
          <a:p>
            <a:pPr marL="341312" lvl="0" indent="-341312" algn="l" rtl="0">
              <a:lnSpc>
                <a:spcPct val="100000"/>
              </a:lnSpc>
              <a:spcBef>
                <a:spcPts val="600"/>
              </a:spcBef>
              <a:spcAft>
                <a:spcPts val="0"/>
              </a:spcAft>
              <a:buSzPts val="2400"/>
              <a:buChar char="▪"/>
            </a:pPr>
            <a:r>
              <a:rPr lang="en-US"/>
              <a:t>Increase frequency/specificity of retention checks </a:t>
            </a:r>
            <a:endParaRPr/>
          </a:p>
          <a:p>
            <a:pPr marL="341312" lvl="0" indent="-341312" algn="l" rtl="0">
              <a:lnSpc>
                <a:spcPct val="100000"/>
              </a:lnSpc>
              <a:spcBef>
                <a:spcPts val="600"/>
              </a:spcBef>
              <a:spcAft>
                <a:spcPts val="0"/>
              </a:spcAft>
              <a:buSzPts val="2400"/>
              <a:buChar char="▪"/>
            </a:pPr>
            <a:r>
              <a:rPr lang="en-US"/>
              <a:t>Change part or all of an intervention program</a:t>
            </a:r>
            <a:endParaRPr/>
          </a:p>
        </p:txBody>
      </p:sp>
      <p:sp>
        <p:nvSpPr>
          <p:cNvPr id="586" name="Google Shape;586;p84"/>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Consider Qualitative </a:t>
            </a:r>
            <a:endParaRPr/>
          </a:p>
          <a:p>
            <a:pPr marL="0" lvl="0" indent="0" algn="l" rtl="0">
              <a:lnSpc>
                <a:spcPct val="90000"/>
              </a:lnSpc>
              <a:spcBef>
                <a:spcPts val="0"/>
              </a:spcBef>
              <a:spcAft>
                <a:spcPts val="0"/>
              </a:spcAft>
              <a:buSzPts val="1400"/>
              <a:buNone/>
            </a:pPr>
            <a:r>
              <a:rPr lang="en-US"/>
              <a:t>Changes Second</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85"/>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39</a:t>
            </a:fld>
            <a:endParaRPr/>
          </a:p>
        </p:txBody>
      </p:sp>
      <p:sp>
        <p:nvSpPr>
          <p:cNvPr id="593" name="Google Shape;593;p85"/>
          <p:cNvSpPr txBox="1">
            <a:spLocks noGrp="1"/>
          </p:cNvSpPr>
          <p:nvPr>
            <p:ph type="title"/>
          </p:nvPr>
        </p:nvSpPr>
        <p:spPr>
          <a:xfrm>
            <a:off x="816775" y="359625"/>
            <a:ext cx="8224800" cy="1472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Ensuring Proper Intensity</a:t>
            </a:r>
            <a:endParaRPr/>
          </a:p>
        </p:txBody>
      </p:sp>
      <p:pic>
        <p:nvPicPr>
          <p:cNvPr id="594" name="Google Shape;594;p85"/>
          <p:cNvPicPr preferRelativeResize="0"/>
          <p:nvPr/>
        </p:nvPicPr>
        <p:blipFill rotWithShape="1">
          <a:blip r:embed="rId3">
            <a:alphaModFix/>
          </a:blip>
          <a:srcRect b="33230"/>
          <a:stretch/>
        </p:blipFill>
        <p:spPr>
          <a:xfrm>
            <a:off x="1020538" y="2060363"/>
            <a:ext cx="7102920" cy="3661001"/>
          </a:xfrm>
          <a:prstGeom prst="rect">
            <a:avLst/>
          </a:prstGeom>
          <a:noFill/>
          <a:ln w="9525" cap="flat" cmpd="sng">
            <a:solidFill>
              <a:srgbClr val="000000"/>
            </a:solidFill>
            <a:prstDash val="solid"/>
            <a:round/>
            <a:headEnd type="none" w="sm" len="sm"/>
            <a:tailEnd type="none" w="sm" len="sm"/>
          </a:ln>
        </p:spPr>
      </p:pic>
      <p:grpSp>
        <p:nvGrpSpPr>
          <p:cNvPr id="595" name="Google Shape;595;p85"/>
          <p:cNvGrpSpPr/>
          <p:nvPr/>
        </p:nvGrpSpPr>
        <p:grpSpPr>
          <a:xfrm>
            <a:off x="7068826" y="5949398"/>
            <a:ext cx="1588032" cy="908604"/>
            <a:chOff x="6939451" y="5907823"/>
            <a:chExt cx="1588032" cy="908604"/>
          </a:xfrm>
        </p:grpSpPr>
        <p:sp>
          <p:nvSpPr>
            <p:cNvPr id="596" name="Google Shape;596;p85"/>
            <p:cNvSpPr/>
            <p:nvPr/>
          </p:nvSpPr>
          <p:spPr>
            <a:xfrm>
              <a:off x="6939451" y="5907823"/>
              <a:ext cx="1588032" cy="908604"/>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597" name="Google Shape;597;p85"/>
            <p:cNvSpPr txBox="1"/>
            <p:nvPr/>
          </p:nvSpPr>
          <p:spPr>
            <a:xfrm>
              <a:off x="7355244" y="6208215"/>
              <a:ext cx="9060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Activity</a:t>
              </a:r>
              <a:endParaRPr sz="1400" b="0" i="0" u="none" strike="noStrike" cap="none">
                <a:solidFill>
                  <a:srgbClr val="000000"/>
                </a:solidFill>
                <a:latin typeface="Arial"/>
                <a:ea typeface="Arial"/>
                <a:cs typeface="Arial"/>
                <a:sym typeface="Arial"/>
              </a:endParaRPr>
            </a:p>
          </p:txBody>
        </p:sp>
      </p:grpSp>
      <p:sp>
        <p:nvSpPr>
          <p:cNvPr id="598" name="Google Shape;598;p85"/>
          <p:cNvSpPr/>
          <p:nvPr/>
        </p:nvSpPr>
        <p:spPr>
          <a:xfrm>
            <a:off x="5352417" y="6131152"/>
            <a:ext cx="1417200" cy="491400"/>
          </a:xfrm>
          <a:prstGeom prst="ellipse">
            <a:avLst/>
          </a:prstGeom>
          <a:solidFill>
            <a:srgbClr val="BFBFBF"/>
          </a:solidFill>
          <a:ln>
            <a:noFill/>
          </a:ln>
          <a:effectLst>
            <a:outerShdw blurRad="44450" dist="27940" dir="5400000" algn="ctr">
              <a:srgbClr val="000000">
                <a:alpha val="2902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Workbook </a:t>
            </a:r>
            <a:endParaRPr sz="1300" b="1"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50"/>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Essential Components of RTI</a:t>
            </a:r>
            <a:endParaRPr/>
          </a:p>
        </p:txBody>
      </p:sp>
      <p:pic>
        <p:nvPicPr>
          <p:cNvPr id="255" name="Google Shape;255;p50"/>
          <p:cNvPicPr preferRelativeResize="0">
            <a:picLocks noGrp="1"/>
          </p:cNvPicPr>
          <p:nvPr>
            <p:ph type="body" idx="1"/>
          </p:nvPr>
        </p:nvPicPr>
        <p:blipFill rotWithShape="1">
          <a:blip r:embed="rId3">
            <a:alphaModFix/>
          </a:blip>
          <a:srcRect/>
          <a:stretch/>
        </p:blipFill>
        <p:spPr>
          <a:xfrm>
            <a:off x="846125" y="1934400"/>
            <a:ext cx="3407100" cy="3987300"/>
          </a:xfrm>
          <a:prstGeom prst="rect">
            <a:avLst/>
          </a:prstGeom>
          <a:noFill/>
          <a:ln>
            <a:noFill/>
          </a:ln>
        </p:spPr>
      </p:pic>
      <p:sp>
        <p:nvSpPr>
          <p:cNvPr id="256" name="Google Shape;256;p50"/>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4</a:t>
            </a:fld>
            <a:endParaRPr/>
          </a:p>
        </p:txBody>
      </p:sp>
      <p:sp>
        <p:nvSpPr>
          <p:cNvPr id="257" name="Google Shape;257;p50"/>
          <p:cNvSpPr txBox="1"/>
          <p:nvPr/>
        </p:nvSpPr>
        <p:spPr>
          <a:xfrm>
            <a:off x="4536725" y="2042350"/>
            <a:ext cx="4218300" cy="3650700"/>
          </a:xfrm>
          <a:prstGeom prst="rect">
            <a:avLst/>
          </a:prstGeom>
          <a:solidFill>
            <a:schemeClr val="dk2"/>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50"/>
          <p:cNvSpPr txBox="1"/>
          <p:nvPr/>
        </p:nvSpPr>
        <p:spPr>
          <a:xfrm>
            <a:off x="4696825" y="2258425"/>
            <a:ext cx="3869400" cy="3221100"/>
          </a:xfrm>
          <a:prstGeom prst="rect">
            <a:avLst/>
          </a:prstGeom>
          <a:solidFill>
            <a:srgbClr val="FFFFFF"/>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rgbClr val="17365D"/>
                </a:solidFill>
                <a:latin typeface="Arial"/>
                <a:ea typeface="Arial"/>
                <a:cs typeface="Arial"/>
                <a:sym typeface="Arial"/>
              </a:rPr>
              <a:t>RTI integrates </a:t>
            </a:r>
            <a:r>
              <a:rPr lang="en-US" sz="2200" b="1" i="0" u="none" strike="noStrike" cap="none">
                <a:solidFill>
                  <a:srgbClr val="17365D"/>
                </a:solidFill>
                <a:latin typeface="Arial"/>
                <a:ea typeface="Arial"/>
                <a:cs typeface="Arial"/>
                <a:sym typeface="Arial"/>
              </a:rPr>
              <a:t>assessment</a:t>
            </a:r>
            <a:r>
              <a:rPr lang="en-US" sz="2200" b="0" i="0" u="none" strike="noStrike" cap="none">
                <a:solidFill>
                  <a:srgbClr val="17365D"/>
                </a:solidFill>
                <a:latin typeface="Arial"/>
                <a:ea typeface="Arial"/>
                <a:cs typeface="Arial"/>
                <a:sym typeface="Arial"/>
              </a:rPr>
              <a:t> and </a:t>
            </a:r>
            <a:r>
              <a:rPr lang="en-US" sz="2200" b="1" i="0" u="none" strike="noStrike" cap="none">
                <a:solidFill>
                  <a:srgbClr val="17365D"/>
                </a:solidFill>
                <a:latin typeface="Arial"/>
                <a:ea typeface="Arial"/>
                <a:cs typeface="Arial"/>
                <a:sym typeface="Arial"/>
              </a:rPr>
              <a:t>intervention</a:t>
            </a:r>
            <a:r>
              <a:rPr lang="en-US" sz="2200" b="0" i="0" u="none" strike="noStrike" cap="none">
                <a:solidFill>
                  <a:srgbClr val="17365D"/>
                </a:solidFill>
                <a:latin typeface="Arial"/>
                <a:ea typeface="Arial"/>
                <a:cs typeface="Arial"/>
                <a:sym typeface="Arial"/>
              </a:rPr>
              <a:t> within a </a:t>
            </a:r>
            <a:r>
              <a:rPr lang="en-US" sz="2200" b="1" i="0" u="none" strike="noStrike" cap="none">
                <a:solidFill>
                  <a:srgbClr val="17365D"/>
                </a:solidFill>
                <a:latin typeface="Arial"/>
                <a:ea typeface="Arial"/>
                <a:cs typeface="Arial"/>
                <a:sym typeface="Arial"/>
              </a:rPr>
              <a:t>schoolwide</a:t>
            </a:r>
            <a:r>
              <a:rPr lang="en-US" sz="2200" b="0" i="0" u="none" strike="noStrike" cap="none">
                <a:solidFill>
                  <a:srgbClr val="17365D"/>
                </a:solidFill>
                <a:latin typeface="Arial"/>
                <a:ea typeface="Arial"/>
                <a:cs typeface="Arial"/>
                <a:sym typeface="Arial"/>
              </a:rPr>
              <a:t>, multilevel prevention system (i.e., </a:t>
            </a:r>
            <a:r>
              <a:rPr lang="en-US" sz="2200" b="1" i="0" u="none" strike="noStrike" cap="none">
                <a:solidFill>
                  <a:srgbClr val="17365D"/>
                </a:solidFill>
                <a:latin typeface="Arial"/>
                <a:ea typeface="Arial"/>
                <a:cs typeface="Arial"/>
                <a:sym typeface="Arial"/>
              </a:rPr>
              <a:t>multi-tiered system of support</a:t>
            </a:r>
            <a:r>
              <a:rPr lang="en-US" sz="2200" b="0" i="0" u="none" strike="noStrike" cap="none">
                <a:solidFill>
                  <a:srgbClr val="17365D"/>
                </a:solidFill>
                <a:latin typeface="Arial"/>
                <a:ea typeface="Arial"/>
                <a:cs typeface="Arial"/>
                <a:sym typeface="Arial"/>
              </a:rPr>
              <a:t>, or MTSS) to maximize student achievement and reduce behavior problems.</a:t>
            </a:r>
            <a:endParaRPr sz="22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86"/>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40</a:t>
            </a:fld>
            <a:endParaRPr/>
          </a:p>
        </p:txBody>
      </p:sp>
      <p:sp>
        <p:nvSpPr>
          <p:cNvPr id="605" name="Google Shape;605;p86"/>
          <p:cNvSpPr txBox="1">
            <a:spLocks noGrp="1"/>
          </p:cNvSpPr>
          <p:nvPr>
            <p:ph type="title"/>
          </p:nvPr>
        </p:nvSpPr>
        <p:spPr>
          <a:xfrm>
            <a:off x="687513" y="1044603"/>
            <a:ext cx="8224800" cy="746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Taxonomy from NCII </a:t>
            </a:r>
            <a:endParaRPr/>
          </a:p>
        </p:txBody>
      </p:sp>
      <p:pic>
        <p:nvPicPr>
          <p:cNvPr id="606" name="Google Shape;606;p86"/>
          <p:cNvPicPr preferRelativeResize="0"/>
          <p:nvPr/>
        </p:nvPicPr>
        <p:blipFill rotWithShape="1">
          <a:blip r:embed="rId3">
            <a:alphaModFix/>
          </a:blip>
          <a:srcRect/>
          <a:stretch/>
        </p:blipFill>
        <p:spPr>
          <a:xfrm>
            <a:off x="1777300" y="1942350"/>
            <a:ext cx="5339800" cy="3978951"/>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87"/>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41</a:t>
            </a:fld>
            <a:endParaRPr/>
          </a:p>
        </p:txBody>
      </p:sp>
      <p:sp>
        <p:nvSpPr>
          <p:cNvPr id="613" name="Google Shape;613;p87"/>
          <p:cNvSpPr txBox="1">
            <a:spLocks noGrp="1"/>
          </p:cNvSpPr>
          <p:nvPr>
            <p:ph type="title"/>
          </p:nvPr>
        </p:nvSpPr>
        <p:spPr>
          <a:xfrm>
            <a:off x="687400" y="318050"/>
            <a:ext cx="8224800" cy="1472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Action 3: Determining </a:t>
            </a:r>
            <a:br>
              <a:rPr lang="en-US"/>
            </a:br>
            <a:r>
              <a:rPr lang="en-US"/>
              <a:t>Special Education Eligibility </a:t>
            </a:r>
            <a:endParaRPr/>
          </a:p>
        </p:txBody>
      </p:sp>
      <p:sp>
        <p:nvSpPr>
          <p:cNvPr id="614" name="Google Shape;614;p87"/>
          <p:cNvSpPr txBox="1">
            <a:spLocks noGrp="1"/>
          </p:cNvSpPr>
          <p:nvPr>
            <p:ph type="body" idx="4294967295"/>
          </p:nvPr>
        </p:nvSpPr>
        <p:spPr>
          <a:xfrm>
            <a:off x="687388" y="5676936"/>
            <a:ext cx="8224800" cy="153900"/>
          </a:xfrm>
          <a:prstGeom prst="rect">
            <a:avLst/>
          </a:prstGeom>
          <a:noFill/>
          <a:ln>
            <a:noFill/>
          </a:ln>
        </p:spPr>
        <p:txBody>
          <a:bodyPr spcFirstLastPara="1" wrap="square" lIns="0" tIns="0" rIns="0" bIns="0" anchor="b" anchorCtr="0">
            <a:noAutofit/>
          </a:bodyPr>
          <a:lstStyle/>
          <a:p>
            <a:pPr marL="457200" lvl="0" indent="-228600" algn="r" rtl="0">
              <a:lnSpc>
                <a:spcPct val="100000"/>
              </a:lnSpc>
              <a:spcBef>
                <a:spcPts val="0"/>
              </a:spcBef>
              <a:spcAft>
                <a:spcPts val="0"/>
              </a:spcAft>
              <a:buSzPts val="1000"/>
              <a:buNone/>
            </a:pPr>
            <a:r>
              <a:rPr lang="en-US" sz="1200">
                <a:solidFill>
                  <a:srgbClr val="25496F"/>
                </a:solidFill>
              </a:rPr>
              <a:t>RTI at Work, Solution Tree, 2018</a:t>
            </a:r>
            <a:endParaRPr sz="1200"/>
          </a:p>
        </p:txBody>
      </p:sp>
      <p:pic>
        <p:nvPicPr>
          <p:cNvPr id="615" name="Google Shape;615;p87" descr="meow.png"/>
          <p:cNvPicPr preferRelativeResize="0"/>
          <p:nvPr/>
        </p:nvPicPr>
        <p:blipFill rotWithShape="1">
          <a:blip r:embed="rId3">
            <a:alphaModFix/>
          </a:blip>
          <a:srcRect l="7915" r="7966" b="25317"/>
          <a:stretch/>
        </p:blipFill>
        <p:spPr>
          <a:xfrm>
            <a:off x="2561250" y="1920075"/>
            <a:ext cx="3645980" cy="3902812"/>
          </a:xfrm>
          <a:prstGeom prst="rect">
            <a:avLst/>
          </a:prstGeom>
          <a:noFill/>
          <a:ln w="9525" cap="flat" cmpd="sng">
            <a:solidFill>
              <a:srgbClr val="000000"/>
            </a:solidFill>
            <a:prstDash val="solid"/>
            <a:round/>
            <a:headEnd type="none" w="sm" len="sm"/>
            <a:tailEnd type="none" w="sm" len="sm"/>
          </a:ln>
          <a:effectLst>
            <a:outerShdw blurRad="63500" sx="102000" sy="102000" algn="ctr" rotWithShape="0">
              <a:srgbClr val="000000">
                <a:alpha val="40000"/>
              </a:srgbClr>
            </a:outerShdw>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88"/>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42</a:t>
            </a:fld>
            <a:endParaRPr/>
          </a:p>
        </p:txBody>
      </p:sp>
      <p:sp>
        <p:nvSpPr>
          <p:cNvPr id="622" name="Google Shape;622;p88"/>
          <p:cNvSpPr txBox="1">
            <a:spLocks noGrp="1"/>
          </p:cNvSpPr>
          <p:nvPr>
            <p:ph type="body" idx="1"/>
          </p:nvPr>
        </p:nvSpPr>
        <p:spPr>
          <a:xfrm>
            <a:off x="687525" y="2055825"/>
            <a:ext cx="4691400" cy="35097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0"/>
              </a:spcBef>
              <a:spcAft>
                <a:spcPts val="0"/>
              </a:spcAft>
              <a:buSzPts val="2400"/>
              <a:buChar char="▪"/>
            </a:pPr>
            <a:r>
              <a:rPr lang="en-US"/>
              <a:t>Primarily focuses on the individual needs of the most at-risk students</a:t>
            </a:r>
            <a:endParaRPr/>
          </a:p>
          <a:p>
            <a:pPr marL="457200" lvl="0" indent="-381000" algn="l" rtl="0">
              <a:lnSpc>
                <a:spcPct val="100000"/>
              </a:lnSpc>
              <a:spcBef>
                <a:spcPts val="1000"/>
              </a:spcBef>
              <a:spcAft>
                <a:spcPts val="1000"/>
              </a:spcAft>
              <a:buSzPts val="2400"/>
              <a:buChar char="▪"/>
            </a:pPr>
            <a:r>
              <a:rPr lang="en-US"/>
              <a:t>Team members with a diverse level of expertise</a:t>
            </a:r>
            <a:endParaRPr/>
          </a:p>
        </p:txBody>
      </p:sp>
      <p:sp>
        <p:nvSpPr>
          <p:cNvPr id="623" name="Google Shape;623;p88"/>
          <p:cNvSpPr txBox="1">
            <a:spLocks noGrp="1"/>
          </p:cNvSpPr>
          <p:nvPr>
            <p:ph type="title"/>
          </p:nvPr>
        </p:nvSpPr>
        <p:spPr>
          <a:xfrm>
            <a:off x="687400" y="318050"/>
            <a:ext cx="8224800" cy="1472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Building a Student </a:t>
            </a:r>
            <a:endParaRPr/>
          </a:p>
          <a:p>
            <a:pPr marL="0" lvl="0" indent="0" algn="l" rtl="0">
              <a:lnSpc>
                <a:spcPct val="90000"/>
              </a:lnSpc>
              <a:spcBef>
                <a:spcPts val="0"/>
              </a:spcBef>
              <a:spcAft>
                <a:spcPts val="0"/>
              </a:spcAft>
              <a:buSzPts val="1400"/>
              <a:buNone/>
            </a:pPr>
            <a:r>
              <a:rPr lang="en-US"/>
              <a:t>Intervention Team</a:t>
            </a:r>
            <a:endParaRPr/>
          </a:p>
        </p:txBody>
      </p:sp>
      <p:pic>
        <p:nvPicPr>
          <p:cNvPr id="624" name="Google Shape;624;p88" descr="1.png"/>
          <p:cNvPicPr preferRelativeResize="0"/>
          <p:nvPr/>
        </p:nvPicPr>
        <p:blipFill rotWithShape="1">
          <a:blip r:embed="rId3">
            <a:alphaModFix/>
          </a:blip>
          <a:srcRect/>
          <a:stretch/>
        </p:blipFill>
        <p:spPr>
          <a:xfrm>
            <a:off x="5637425" y="1945175"/>
            <a:ext cx="2985494" cy="3620476"/>
          </a:xfrm>
          <a:prstGeom prst="rect">
            <a:avLst/>
          </a:prstGeom>
          <a:noFill/>
          <a:ln w="9525" cap="flat" cmpd="sng">
            <a:solidFill>
              <a:srgbClr val="326295"/>
            </a:solidFill>
            <a:prstDash val="solid"/>
            <a:round/>
            <a:headEnd type="none" w="sm" len="sm"/>
            <a:tailEnd type="none" w="sm" len="sm"/>
          </a:ln>
        </p:spPr>
      </p:pic>
      <p:sp>
        <p:nvSpPr>
          <p:cNvPr id="625" name="Google Shape;625;p88"/>
          <p:cNvSpPr txBox="1">
            <a:spLocks noGrp="1"/>
          </p:cNvSpPr>
          <p:nvPr>
            <p:ph type="body" idx="4294967295"/>
          </p:nvPr>
        </p:nvSpPr>
        <p:spPr>
          <a:xfrm>
            <a:off x="687388" y="5676936"/>
            <a:ext cx="8224800" cy="153900"/>
          </a:xfrm>
          <a:prstGeom prst="rect">
            <a:avLst/>
          </a:prstGeom>
          <a:noFill/>
          <a:ln>
            <a:noFill/>
          </a:ln>
        </p:spPr>
        <p:txBody>
          <a:bodyPr spcFirstLastPara="1" wrap="square" lIns="0" tIns="0" rIns="0" bIns="0" anchor="b" anchorCtr="0">
            <a:noAutofit/>
          </a:bodyPr>
          <a:lstStyle/>
          <a:p>
            <a:pPr marL="457200" lvl="0" indent="-228600" algn="r" rtl="0">
              <a:lnSpc>
                <a:spcPct val="100000"/>
              </a:lnSpc>
              <a:spcBef>
                <a:spcPts val="0"/>
              </a:spcBef>
              <a:spcAft>
                <a:spcPts val="0"/>
              </a:spcAft>
              <a:buSzPts val="1000"/>
              <a:buNone/>
            </a:pPr>
            <a:r>
              <a:rPr lang="en-US" sz="1200">
                <a:solidFill>
                  <a:srgbClr val="25496F"/>
                </a:solidFill>
              </a:rPr>
              <a:t>RTI at Work, Solution Tree, 2018</a:t>
            </a:r>
            <a:endParaRPr sz="12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89"/>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43</a:t>
            </a:fld>
            <a:endParaRPr/>
          </a:p>
        </p:txBody>
      </p:sp>
      <p:sp>
        <p:nvSpPr>
          <p:cNvPr id="632" name="Google Shape;632;p89"/>
          <p:cNvSpPr txBox="1">
            <a:spLocks noGrp="1"/>
          </p:cNvSpPr>
          <p:nvPr>
            <p:ph type="title"/>
          </p:nvPr>
        </p:nvSpPr>
        <p:spPr>
          <a:xfrm>
            <a:off x="687400" y="318050"/>
            <a:ext cx="8224800" cy="1472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endParaRPr/>
          </a:p>
          <a:p>
            <a:pPr marL="0" lvl="0" indent="0" algn="l" rtl="0">
              <a:lnSpc>
                <a:spcPct val="90000"/>
              </a:lnSpc>
              <a:spcBef>
                <a:spcPts val="0"/>
              </a:spcBef>
              <a:spcAft>
                <a:spcPts val="0"/>
              </a:spcAft>
              <a:buSzPts val="1400"/>
              <a:buNone/>
            </a:pPr>
            <a:r>
              <a:rPr lang="en-US"/>
              <a:t>Student Intervention Team</a:t>
            </a:r>
            <a:endParaRPr/>
          </a:p>
        </p:txBody>
      </p:sp>
      <p:sp>
        <p:nvSpPr>
          <p:cNvPr id="633" name="Google Shape;633;p89"/>
          <p:cNvSpPr txBox="1">
            <a:spLocks noGrp="1"/>
          </p:cNvSpPr>
          <p:nvPr>
            <p:ph type="body" idx="1"/>
          </p:nvPr>
        </p:nvSpPr>
        <p:spPr>
          <a:xfrm>
            <a:off x="687425" y="1926175"/>
            <a:ext cx="3993000" cy="4290900"/>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Clr>
                <a:srgbClr val="A5A5A5"/>
              </a:buClr>
              <a:buSzPts val="2400"/>
              <a:buFont typeface="Noto Sans Symbols"/>
              <a:buNone/>
            </a:pPr>
            <a:r>
              <a:rPr lang="en-US" sz="2400" b="0" i="0" u="none" strike="noStrike" cap="none">
                <a:solidFill>
                  <a:srgbClr val="25496F"/>
                </a:solidFill>
                <a:latin typeface="Arial"/>
                <a:ea typeface="Arial"/>
                <a:cs typeface="Arial"/>
                <a:sym typeface="Arial"/>
              </a:rPr>
              <a:t>Recommended Members:</a:t>
            </a:r>
            <a:endParaRPr/>
          </a:p>
          <a:p>
            <a:pPr marL="457200" marR="0" lvl="0" indent="-381000" algn="l" rtl="0">
              <a:lnSpc>
                <a:spcPct val="95000"/>
              </a:lnSpc>
              <a:spcBef>
                <a:spcPts val="400"/>
              </a:spcBef>
              <a:spcAft>
                <a:spcPts val="0"/>
              </a:spcAft>
              <a:buSzPts val="2400"/>
              <a:buChar char="▪"/>
            </a:pPr>
            <a:r>
              <a:rPr lang="en-US" sz="2400"/>
              <a:t>Administrator</a:t>
            </a:r>
            <a:endParaRPr sz="2400"/>
          </a:p>
          <a:p>
            <a:pPr marL="457200" marR="0" lvl="0" indent="-381000" algn="l" rtl="0">
              <a:lnSpc>
                <a:spcPct val="95000"/>
              </a:lnSpc>
              <a:spcBef>
                <a:spcPts val="0"/>
              </a:spcBef>
              <a:spcAft>
                <a:spcPts val="0"/>
              </a:spcAft>
              <a:buSzPts val="2400"/>
              <a:buChar char="▪"/>
            </a:pPr>
            <a:r>
              <a:rPr lang="en-US" sz="2400"/>
              <a:t>Specialists</a:t>
            </a:r>
            <a:endParaRPr sz="2400"/>
          </a:p>
          <a:p>
            <a:pPr marL="914400" marR="0" lvl="1" indent="-355600" algn="l" rtl="0">
              <a:lnSpc>
                <a:spcPct val="95000"/>
              </a:lnSpc>
              <a:spcBef>
                <a:spcPts val="0"/>
              </a:spcBef>
              <a:spcAft>
                <a:spcPts val="0"/>
              </a:spcAft>
              <a:buSzPts val="2000"/>
              <a:buFont typeface="Noto Sans Symbols"/>
              <a:buChar char="•"/>
            </a:pPr>
            <a:r>
              <a:rPr lang="en-US" sz="2000"/>
              <a:t>ELA</a:t>
            </a:r>
            <a:endParaRPr sz="2000"/>
          </a:p>
          <a:p>
            <a:pPr marL="914400" marR="0" lvl="1" indent="-355600" algn="l" rtl="0">
              <a:lnSpc>
                <a:spcPct val="95000"/>
              </a:lnSpc>
              <a:spcBef>
                <a:spcPts val="0"/>
              </a:spcBef>
              <a:spcAft>
                <a:spcPts val="0"/>
              </a:spcAft>
              <a:buSzPts val="2000"/>
              <a:buFont typeface="Noto Sans Symbols"/>
              <a:buChar char="•"/>
            </a:pPr>
            <a:r>
              <a:rPr lang="en-US" sz="2000"/>
              <a:t>Mathematics</a:t>
            </a:r>
            <a:endParaRPr sz="2000"/>
          </a:p>
          <a:p>
            <a:pPr marL="914400" marR="0" lvl="1" indent="-355600" algn="l" rtl="0">
              <a:lnSpc>
                <a:spcPct val="95000"/>
              </a:lnSpc>
              <a:spcBef>
                <a:spcPts val="0"/>
              </a:spcBef>
              <a:spcAft>
                <a:spcPts val="0"/>
              </a:spcAft>
              <a:buSzPts val="2000"/>
              <a:buFont typeface="Noto Sans Symbols"/>
              <a:buChar char="•"/>
            </a:pPr>
            <a:r>
              <a:rPr lang="en-US" sz="2000"/>
              <a:t>ELL</a:t>
            </a:r>
            <a:endParaRPr sz="2000"/>
          </a:p>
          <a:p>
            <a:pPr marL="914400" marR="0" lvl="1" indent="-355600" algn="l" rtl="0">
              <a:lnSpc>
                <a:spcPct val="95000"/>
              </a:lnSpc>
              <a:spcBef>
                <a:spcPts val="0"/>
              </a:spcBef>
              <a:spcAft>
                <a:spcPts val="0"/>
              </a:spcAft>
              <a:buSzPts val="2000"/>
              <a:buFont typeface="Noto Sans Symbols"/>
              <a:buChar char="•"/>
            </a:pPr>
            <a:r>
              <a:rPr lang="en-US" sz="2000"/>
              <a:t>Behavior</a:t>
            </a:r>
            <a:endParaRPr sz="2000"/>
          </a:p>
          <a:p>
            <a:pPr marL="457200" lvl="0" indent="-381000" algn="l" rtl="0">
              <a:lnSpc>
                <a:spcPct val="95000"/>
              </a:lnSpc>
              <a:spcBef>
                <a:spcPts val="0"/>
              </a:spcBef>
              <a:spcAft>
                <a:spcPts val="0"/>
              </a:spcAft>
              <a:buSzPts val="2400"/>
              <a:buChar char="▪"/>
            </a:pPr>
            <a:r>
              <a:rPr lang="en-US"/>
              <a:t>Speech and language pathologist</a:t>
            </a:r>
            <a:endParaRPr/>
          </a:p>
          <a:p>
            <a:pPr marL="457200" lvl="0" indent="-381000" algn="l" rtl="0">
              <a:lnSpc>
                <a:spcPct val="95000"/>
              </a:lnSpc>
              <a:spcBef>
                <a:spcPts val="0"/>
              </a:spcBef>
              <a:spcAft>
                <a:spcPts val="0"/>
              </a:spcAft>
              <a:buSzPts val="2400"/>
              <a:buChar char="▪"/>
            </a:pPr>
            <a:r>
              <a:rPr lang="en-US"/>
              <a:t>Special education teacher</a:t>
            </a:r>
            <a:endParaRPr/>
          </a:p>
          <a:p>
            <a:pPr marL="0" marR="0" lvl="0" indent="0" algn="l" rtl="0">
              <a:lnSpc>
                <a:spcPct val="95000"/>
              </a:lnSpc>
              <a:spcBef>
                <a:spcPts val="400"/>
              </a:spcBef>
              <a:spcAft>
                <a:spcPts val="0"/>
              </a:spcAft>
              <a:buSzPts val="2400"/>
              <a:buNone/>
            </a:pPr>
            <a:endParaRPr sz="2200"/>
          </a:p>
          <a:p>
            <a:pPr marL="344487" marR="0" lvl="1" indent="0" algn="l" rtl="0">
              <a:lnSpc>
                <a:spcPct val="95000"/>
              </a:lnSpc>
              <a:spcBef>
                <a:spcPts val="400"/>
              </a:spcBef>
              <a:spcAft>
                <a:spcPts val="0"/>
              </a:spcAft>
              <a:buClr>
                <a:srgbClr val="A5A5A5"/>
              </a:buClr>
              <a:buSzPts val="1800"/>
              <a:buFont typeface="Arial"/>
              <a:buNone/>
            </a:pPr>
            <a:endParaRPr sz="1800" b="0" i="0" u="none" strike="noStrike" cap="none">
              <a:solidFill>
                <a:srgbClr val="25496F"/>
              </a:solidFill>
              <a:latin typeface="Arial"/>
              <a:ea typeface="Arial"/>
              <a:cs typeface="Arial"/>
              <a:sym typeface="Arial"/>
            </a:endParaRPr>
          </a:p>
        </p:txBody>
      </p:sp>
      <p:sp>
        <p:nvSpPr>
          <p:cNvPr id="634" name="Google Shape;634;p89"/>
          <p:cNvSpPr txBox="1">
            <a:spLocks noGrp="1"/>
          </p:cNvSpPr>
          <p:nvPr>
            <p:ph type="body" idx="1"/>
          </p:nvPr>
        </p:nvSpPr>
        <p:spPr>
          <a:xfrm>
            <a:off x="4702500" y="2203125"/>
            <a:ext cx="3993000" cy="3937800"/>
          </a:xfrm>
          <a:prstGeom prst="rect">
            <a:avLst/>
          </a:prstGeom>
          <a:noFill/>
          <a:ln>
            <a:noFill/>
          </a:ln>
        </p:spPr>
        <p:txBody>
          <a:bodyPr spcFirstLastPara="1" wrap="square" lIns="0" tIns="0" rIns="0" bIns="0" anchor="t" anchorCtr="0">
            <a:noAutofit/>
          </a:bodyPr>
          <a:lstStyle/>
          <a:p>
            <a:pPr marL="457200" marR="0" lvl="0" indent="-381000" algn="l" rtl="0">
              <a:lnSpc>
                <a:spcPct val="95000"/>
              </a:lnSpc>
              <a:spcBef>
                <a:spcPts val="400"/>
              </a:spcBef>
              <a:spcAft>
                <a:spcPts val="0"/>
              </a:spcAft>
              <a:buSzPts val="2400"/>
              <a:buChar char="▪"/>
            </a:pPr>
            <a:r>
              <a:rPr lang="en-US" sz="2400"/>
              <a:t>Psychologist</a:t>
            </a:r>
            <a:endParaRPr sz="2400"/>
          </a:p>
          <a:p>
            <a:pPr marL="457200" marR="0" lvl="0" indent="-381000" algn="l" rtl="0">
              <a:lnSpc>
                <a:spcPct val="95000"/>
              </a:lnSpc>
              <a:spcBef>
                <a:spcPts val="0"/>
              </a:spcBef>
              <a:spcAft>
                <a:spcPts val="0"/>
              </a:spcAft>
              <a:buSzPts val="2400"/>
              <a:buChar char="▪"/>
            </a:pPr>
            <a:r>
              <a:rPr lang="en-US" sz="2400"/>
              <a:t>Community-related personnel (counselor/social worker)</a:t>
            </a:r>
            <a:endParaRPr sz="2400"/>
          </a:p>
          <a:p>
            <a:pPr marL="463550" marR="0" lvl="1" indent="-119062" algn="l" rtl="0">
              <a:lnSpc>
                <a:spcPct val="95000"/>
              </a:lnSpc>
              <a:spcBef>
                <a:spcPts val="400"/>
              </a:spcBef>
              <a:spcAft>
                <a:spcPts val="0"/>
              </a:spcAft>
              <a:buClr>
                <a:srgbClr val="A5A5A5"/>
              </a:buClr>
              <a:buSzPts val="1800"/>
              <a:buFont typeface="Arial"/>
              <a:buNone/>
            </a:pPr>
            <a:endParaRPr sz="1800" b="0" i="0" u="none" strike="noStrike" cap="none">
              <a:solidFill>
                <a:srgbClr val="25496F"/>
              </a:solidFill>
              <a:latin typeface="Arial"/>
              <a:ea typeface="Arial"/>
              <a:cs typeface="Arial"/>
              <a:sym typeface="Arial"/>
            </a:endParaRPr>
          </a:p>
          <a:p>
            <a:pPr marL="463550" marR="0" lvl="1" indent="-119062" algn="l" rtl="0">
              <a:lnSpc>
                <a:spcPct val="95000"/>
              </a:lnSpc>
              <a:spcBef>
                <a:spcPts val="400"/>
              </a:spcBef>
              <a:spcAft>
                <a:spcPts val="0"/>
              </a:spcAft>
              <a:buClr>
                <a:srgbClr val="A5A5A5"/>
              </a:buClr>
              <a:buSzPts val="1800"/>
              <a:buFont typeface="Arial"/>
              <a:buNone/>
            </a:pPr>
            <a:endParaRPr sz="1800" b="0" i="0" u="none" strike="noStrike" cap="none">
              <a:solidFill>
                <a:srgbClr val="25496F"/>
              </a:solidFill>
              <a:latin typeface="Arial"/>
              <a:ea typeface="Arial"/>
              <a:cs typeface="Arial"/>
              <a:sym typeface="Arial"/>
            </a:endParaRPr>
          </a:p>
        </p:txBody>
      </p:sp>
      <p:pic>
        <p:nvPicPr>
          <p:cNvPr id="635" name="Google Shape;635;p89"/>
          <p:cNvPicPr preferRelativeResize="0"/>
          <p:nvPr/>
        </p:nvPicPr>
        <p:blipFill rotWithShape="1">
          <a:blip r:embed="rId3">
            <a:alphaModFix/>
          </a:blip>
          <a:srcRect/>
          <a:stretch/>
        </p:blipFill>
        <p:spPr>
          <a:xfrm rot="10800000">
            <a:off x="6031626" y="3733224"/>
            <a:ext cx="2159875" cy="2119374"/>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90"/>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44</a:t>
            </a:fld>
            <a:endParaRPr/>
          </a:p>
        </p:txBody>
      </p:sp>
      <p:sp>
        <p:nvSpPr>
          <p:cNvPr id="642" name="Google Shape;642;p90"/>
          <p:cNvSpPr txBox="1">
            <a:spLocks noGrp="1"/>
          </p:cNvSpPr>
          <p:nvPr>
            <p:ph type="title"/>
          </p:nvPr>
        </p:nvSpPr>
        <p:spPr>
          <a:xfrm>
            <a:off x="687513" y="249602"/>
            <a:ext cx="8224800" cy="1541100"/>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SzPts val="1400"/>
              <a:buNone/>
            </a:pPr>
            <a:r>
              <a:rPr lang="en-US"/>
              <a:t>Developing a </a:t>
            </a:r>
            <a:endParaRPr/>
          </a:p>
          <a:p>
            <a:pPr marL="0" marR="0" lvl="0" indent="0" algn="l" rtl="0">
              <a:lnSpc>
                <a:spcPct val="90000"/>
              </a:lnSpc>
              <a:spcBef>
                <a:spcPts val="0"/>
              </a:spcBef>
              <a:spcAft>
                <a:spcPts val="0"/>
              </a:spcAft>
              <a:buSzPts val="1400"/>
              <a:buNone/>
            </a:pPr>
            <a:r>
              <a:rPr lang="en-US"/>
              <a:t>Student Intervention Team</a:t>
            </a:r>
            <a:endParaRPr sz="4800" b="0" i="0" u="none" strike="noStrike" cap="none">
              <a:solidFill>
                <a:srgbClr val="A5A5A5"/>
              </a:solidFill>
              <a:latin typeface="Arial Narrow"/>
              <a:ea typeface="Arial Narrow"/>
              <a:cs typeface="Arial Narrow"/>
              <a:sym typeface="Arial Narrow"/>
            </a:endParaRPr>
          </a:p>
        </p:txBody>
      </p:sp>
      <p:grpSp>
        <p:nvGrpSpPr>
          <p:cNvPr id="643" name="Google Shape;643;p90"/>
          <p:cNvGrpSpPr/>
          <p:nvPr/>
        </p:nvGrpSpPr>
        <p:grpSpPr>
          <a:xfrm>
            <a:off x="5446917" y="5898423"/>
            <a:ext cx="3100708" cy="918000"/>
            <a:chOff x="5446917" y="5898423"/>
            <a:chExt cx="3100708" cy="918000"/>
          </a:xfrm>
        </p:grpSpPr>
        <p:sp>
          <p:nvSpPr>
            <p:cNvPr id="644" name="Google Shape;644;p90"/>
            <p:cNvSpPr/>
            <p:nvPr/>
          </p:nvSpPr>
          <p:spPr>
            <a:xfrm>
              <a:off x="5446917" y="6111714"/>
              <a:ext cx="1417200" cy="491400"/>
            </a:xfrm>
            <a:prstGeom prst="ellipse">
              <a:avLst/>
            </a:prstGeom>
            <a:solidFill>
              <a:srgbClr val="BFBFBF"/>
            </a:solidFill>
            <a:ln>
              <a:noFill/>
            </a:ln>
            <a:effectLst>
              <a:outerShdw blurRad="44450" dist="27940" dir="5400000" algn="ctr">
                <a:srgbClr val="000000">
                  <a:alpha val="2902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Workbook</a:t>
              </a:r>
              <a:endParaRPr sz="1300" b="1" i="0" u="none" strike="noStrike" cap="none">
                <a:solidFill>
                  <a:srgbClr val="000000"/>
                </a:solidFill>
                <a:latin typeface="Arial"/>
                <a:ea typeface="Arial"/>
                <a:cs typeface="Arial"/>
                <a:sym typeface="Arial"/>
              </a:endParaRPr>
            </a:p>
          </p:txBody>
        </p:sp>
        <p:grpSp>
          <p:nvGrpSpPr>
            <p:cNvPr id="645" name="Google Shape;645;p90"/>
            <p:cNvGrpSpPr/>
            <p:nvPr/>
          </p:nvGrpSpPr>
          <p:grpSpPr>
            <a:xfrm>
              <a:off x="6939451" y="5898423"/>
              <a:ext cx="1608174" cy="918000"/>
              <a:chOff x="6939451" y="5898423"/>
              <a:chExt cx="1608174" cy="918000"/>
            </a:xfrm>
          </p:grpSpPr>
          <p:sp>
            <p:nvSpPr>
              <p:cNvPr id="646" name="Google Shape;646;p90"/>
              <p:cNvSpPr/>
              <p:nvPr/>
            </p:nvSpPr>
            <p:spPr>
              <a:xfrm>
                <a:off x="6939451" y="5898423"/>
                <a:ext cx="1608174" cy="918000"/>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647" name="Google Shape;647;p90"/>
              <p:cNvSpPr txBox="1"/>
              <p:nvPr/>
            </p:nvSpPr>
            <p:spPr>
              <a:xfrm>
                <a:off x="7344700" y="6196025"/>
                <a:ext cx="1050900" cy="3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Activity </a:t>
                </a:r>
                <a:endParaRPr sz="1400" b="0" i="0" u="none" strike="noStrike" cap="none">
                  <a:solidFill>
                    <a:srgbClr val="000000"/>
                  </a:solidFill>
                  <a:latin typeface="Arial"/>
                  <a:ea typeface="Arial"/>
                  <a:cs typeface="Arial"/>
                  <a:sym typeface="Arial"/>
                </a:endParaRPr>
              </a:p>
            </p:txBody>
          </p:sp>
        </p:grpSp>
      </p:grpSp>
      <p:sp>
        <p:nvSpPr>
          <p:cNvPr id="648" name="Google Shape;648;p90"/>
          <p:cNvSpPr txBox="1">
            <a:spLocks noGrp="1"/>
          </p:cNvSpPr>
          <p:nvPr>
            <p:ph type="body" idx="1"/>
          </p:nvPr>
        </p:nvSpPr>
        <p:spPr>
          <a:xfrm>
            <a:off x="687525" y="1966825"/>
            <a:ext cx="8224800" cy="3598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400"/>
              <a:buNone/>
            </a:pPr>
            <a:r>
              <a:rPr lang="en-US">
                <a:solidFill>
                  <a:srgbClr val="365674"/>
                </a:solidFill>
              </a:rPr>
              <a:t>Take a moment to consider who is on your Student Intervention Team.  If you don’t yet have a team, who in your school should be on your team?  Use these questions to guide the process of establishing a team: </a:t>
            </a:r>
            <a:endParaRPr>
              <a:solidFill>
                <a:srgbClr val="365674"/>
              </a:solidFill>
            </a:endParaRPr>
          </a:p>
          <a:p>
            <a:pPr marL="457200" lvl="0" indent="-381000" algn="l" rtl="0">
              <a:lnSpc>
                <a:spcPct val="100000"/>
              </a:lnSpc>
              <a:spcBef>
                <a:spcPts val="0"/>
              </a:spcBef>
              <a:spcAft>
                <a:spcPts val="0"/>
              </a:spcAft>
              <a:buClr>
                <a:srgbClr val="A5A5A5"/>
              </a:buClr>
              <a:buSzPts val="2400"/>
              <a:buChar char="▪"/>
            </a:pPr>
            <a:r>
              <a:rPr lang="en-US">
                <a:solidFill>
                  <a:srgbClr val="365674"/>
                </a:solidFill>
              </a:rPr>
              <a:t>Who in your school is on this team?</a:t>
            </a:r>
            <a:endParaRPr>
              <a:solidFill>
                <a:srgbClr val="365674"/>
              </a:solidFill>
            </a:endParaRPr>
          </a:p>
          <a:p>
            <a:pPr marL="457200" lvl="0" indent="-381000" algn="l" rtl="0">
              <a:lnSpc>
                <a:spcPct val="100000"/>
              </a:lnSpc>
              <a:spcBef>
                <a:spcPts val="0"/>
              </a:spcBef>
              <a:spcAft>
                <a:spcPts val="0"/>
              </a:spcAft>
              <a:buClr>
                <a:srgbClr val="A5A5A5"/>
              </a:buClr>
              <a:buSzPts val="2400"/>
              <a:buChar char="▪"/>
            </a:pPr>
            <a:r>
              <a:rPr lang="en-US">
                <a:solidFill>
                  <a:srgbClr val="365674"/>
                </a:solidFill>
              </a:rPr>
              <a:t>What is your understanding of the </a:t>
            </a:r>
            <a:r>
              <a:rPr lang="en-US" b="1">
                <a:solidFill>
                  <a:srgbClr val="365674"/>
                </a:solidFill>
              </a:rPr>
              <a:t>purpose</a:t>
            </a:r>
            <a:r>
              <a:rPr lang="en-US">
                <a:solidFill>
                  <a:srgbClr val="365674"/>
                </a:solidFill>
              </a:rPr>
              <a:t> of the Student Intervention Team in supporting RTI?</a:t>
            </a:r>
            <a:endParaRPr>
              <a:solidFill>
                <a:srgbClr val="365674"/>
              </a:solidFill>
            </a:endParaRPr>
          </a:p>
          <a:p>
            <a:pPr marL="457200" lvl="0" indent="-381000" algn="l" rtl="0">
              <a:lnSpc>
                <a:spcPct val="100000"/>
              </a:lnSpc>
              <a:spcBef>
                <a:spcPts val="0"/>
              </a:spcBef>
              <a:spcAft>
                <a:spcPts val="0"/>
              </a:spcAft>
              <a:buClr>
                <a:srgbClr val="A5A5A5"/>
              </a:buClr>
              <a:buSzPts val="2400"/>
              <a:buChar char="▪"/>
            </a:pPr>
            <a:r>
              <a:rPr lang="en-US">
                <a:solidFill>
                  <a:srgbClr val="365674"/>
                </a:solidFill>
              </a:rPr>
              <a:t>What </a:t>
            </a:r>
            <a:r>
              <a:rPr lang="en-US" b="1">
                <a:solidFill>
                  <a:srgbClr val="365674"/>
                </a:solidFill>
              </a:rPr>
              <a:t>roles and responsibilities</a:t>
            </a:r>
            <a:r>
              <a:rPr lang="en-US">
                <a:solidFill>
                  <a:srgbClr val="365674"/>
                </a:solidFill>
              </a:rPr>
              <a:t> does this team have or should this team have?</a:t>
            </a:r>
            <a:endParaRPr>
              <a:solidFill>
                <a:srgbClr val="365674"/>
              </a:solidFill>
            </a:endParaRPr>
          </a:p>
          <a:p>
            <a:pPr marL="0" marR="0" lvl="0" indent="0" algn="l" rtl="0">
              <a:lnSpc>
                <a:spcPct val="100000"/>
              </a:lnSpc>
              <a:spcBef>
                <a:spcPts val="600"/>
              </a:spcBef>
              <a:spcAft>
                <a:spcPts val="0"/>
              </a:spcAft>
              <a:buSzPts val="2400"/>
              <a:buNone/>
            </a:pPr>
            <a:endParaRPr sz="1200">
              <a:solidFill>
                <a:schemeClr val="dk1"/>
              </a:solidFill>
              <a:latin typeface="Franklin Gothic"/>
              <a:ea typeface="Franklin Gothic"/>
              <a:cs typeface="Franklin Gothic"/>
              <a:sym typeface="Franklin Gothic"/>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91"/>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45</a:t>
            </a:fld>
            <a:endParaRPr/>
          </a:p>
        </p:txBody>
      </p:sp>
      <p:sp>
        <p:nvSpPr>
          <p:cNvPr id="655" name="Google Shape;655;p91"/>
          <p:cNvSpPr txBox="1">
            <a:spLocks noGrp="1"/>
          </p:cNvSpPr>
          <p:nvPr>
            <p:ph type="title"/>
          </p:nvPr>
        </p:nvSpPr>
        <p:spPr>
          <a:xfrm>
            <a:off x="780188" y="3731963"/>
            <a:ext cx="8229600" cy="769500"/>
          </a:xfrm>
          <a:prstGeom prst="rect">
            <a:avLst/>
          </a:prstGeom>
          <a:noFill/>
          <a:ln>
            <a:noFill/>
          </a:ln>
        </p:spPr>
        <p:txBody>
          <a:bodyPr spcFirstLastPara="1" wrap="square" lIns="0" tIns="45700" rIns="0" bIns="45700" anchor="b" anchorCtr="0">
            <a:noAutofit/>
          </a:bodyPr>
          <a:lstStyle/>
          <a:p>
            <a:pPr marL="0" lvl="0" indent="0" algn="l" rtl="0">
              <a:lnSpc>
                <a:spcPct val="100000"/>
              </a:lnSpc>
              <a:spcBef>
                <a:spcPts val="0"/>
              </a:spcBef>
              <a:spcAft>
                <a:spcPts val="0"/>
              </a:spcAft>
              <a:buClr>
                <a:schemeClr val="lt1"/>
              </a:buClr>
              <a:buSzPts val="4400"/>
              <a:buFont typeface="Arial"/>
              <a:buNone/>
            </a:pPr>
            <a:r>
              <a:rPr lang="en-US"/>
              <a:t>Tier 3 Data-Based </a:t>
            </a:r>
            <a:endParaRPr/>
          </a:p>
          <a:p>
            <a:pPr marL="0" lvl="0" indent="0" algn="l" rtl="0">
              <a:lnSpc>
                <a:spcPct val="100000"/>
              </a:lnSpc>
              <a:spcBef>
                <a:spcPts val="0"/>
              </a:spcBef>
              <a:spcAft>
                <a:spcPts val="0"/>
              </a:spcAft>
              <a:buClr>
                <a:schemeClr val="lt1"/>
              </a:buClr>
              <a:buSzPts val="4400"/>
              <a:buFont typeface="Arial"/>
              <a:buNone/>
            </a:pPr>
            <a:r>
              <a:rPr lang="en-US"/>
              <a:t>Decision Making Case Study</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92"/>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46</a:t>
            </a:fld>
            <a:endParaRPr/>
          </a:p>
        </p:txBody>
      </p:sp>
      <p:sp>
        <p:nvSpPr>
          <p:cNvPr id="662" name="Google Shape;662;p92"/>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Connecting DBDM to DBI</a:t>
            </a:r>
            <a:endParaRPr/>
          </a:p>
        </p:txBody>
      </p:sp>
      <p:pic>
        <p:nvPicPr>
          <p:cNvPr id="663" name="Google Shape;663;p92"/>
          <p:cNvPicPr preferRelativeResize="0"/>
          <p:nvPr/>
        </p:nvPicPr>
        <p:blipFill rotWithShape="1">
          <a:blip r:embed="rId3">
            <a:alphaModFix/>
          </a:blip>
          <a:srcRect/>
          <a:stretch/>
        </p:blipFill>
        <p:spPr>
          <a:xfrm>
            <a:off x="328000" y="2184900"/>
            <a:ext cx="4617326" cy="3247016"/>
          </a:xfrm>
          <a:prstGeom prst="rect">
            <a:avLst/>
          </a:prstGeom>
          <a:noFill/>
          <a:ln>
            <a:noFill/>
          </a:ln>
        </p:spPr>
      </p:pic>
      <p:pic>
        <p:nvPicPr>
          <p:cNvPr id="664" name="Google Shape;664;p92"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back to the Diagnostic Assessment/Functional Assessment oval. "/>
          <p:cNvPicPr preferRelativeResize="0"/>
          <p:nvPr/>
        </p:nvPicPr>
        <p:blipFill rotWithShape="1">
          <a:blip r:embed="rId4">
            <a:alphaModFix/>
          </a:blip>
          <a:srcRect/>
          <a:stretch/>
        </p:blipFill>
        <p:spPr>
          <a:xfrm>
            <a:off x="5962775" y="1924912"/>
            <a:ext cx="2272375" cy="4005850"/>
          </a:xfrm>
          <a:prstGeom prst="rect">
            <a:avLst/>
          </a:prstGeom>
          <a:noFill/>
          <a:ln>
            <a:noFill/>
          </a:ln>
        </p:spPr>
      </p:pic>
      <p:grpSp>
        <p:nvGrpSpPr>
          <p:cNvPr id="665" name="Google Shape;665;p92"/>
          <p:cNvGrpSpPr/>
          <p:nvPr/>
        </p:nvGrpSpPr>
        <p:grpSpPr>
          <a:xfrm>
            <a:off x="6939451" y="5898423"/>
            <a:ext cx="1608174" cy="918000"/>
            <a:chOff x="6939451" y="5898423"/>
            <a:chExt cx="1608174" cy="918000"/>
          </a:xfrm>
        </p:grpSpPr>
        <p:sp>
          <p:nvSpPr>
            <p:cNvPr id="666" name="Google Shape;666;p92"/>
            <p:cNvSpPr/>
            <p:nvPr/>
          </p:nvSpPr>
          <p:spPr>
            <a:xfrm>
              <a:off x="6939451" y="5898423"/>
              <a:ext cx="1608174" cy="918000"/>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667" name="Google Shape;667;p92"/>
            <p:cNvSpPr txBox="1"/>
            <p:nvPr/>
          </p:nvSpPr>
          <p:spPr>
            <a:xfrm>
              <a:off x="7344700" y="6196025"/>
              <a:ext cx="1050900" cy="3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Discuss</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93"/>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47</a:t>
            </a:fld>
            <a:endParaRPr/>
          </a:p>
        </p:txBody>
      </p:sp>
      <p:sp>
        <p:nvSpPr>
          <p:cNvPr id="674" name="Google Shape;674;p93"/>
          <p:cNvSpPr txBox="1">
            <a:spLocks noGrp="1"/>
          </p:cNvSpPr>
          <p:nvPr>
            <p:ph type="body" idx="1"/>
          </p:nvPr>
        </p:nvSpPr>
        <p:spPr>
          <a:xfrm>
            <a:off x="687526" y="2055813"/>
            <a:ext cx="8224800" cy="3509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400"/>
              <a:buNone/>
            </a:pPr>
            <a:r>
              <a:rPr lang="en-US" b="1"/>
              <a:t>Step 1. What is the problem?</a:t>
            </a:r>
            <a:endParaRPr/>
          </a:p>
          <a:p>
            <a:pPr marL="341312" lvl="0" indent="-341312" algn="l" rtl="0">
              <a:lnSpc>
                <a:spcPct val="100000"/>
              </a:lnSpc>
              <a:spcBef>
                <a:spcPts val="600"/>
              </a:spcBef>
              <a:spcAft>
                <a:spcPts val="0"/>
              </a:spcAft>
              <a:buSzPts val="2400"/>
              <a:buChar char="▪"/>
            </a:pPr>
            <a:r>
              <a:rPr lang="en-US"/>
              <a:t>Classroom and screening data indicate that Jane is at risk for reading difficulties. Although she is a third grader, she is reading at an early second-grade level. </a:t>
            </a:r>
            <a:endParaRPr/>
          </a:p>
          <a:p>
            <a:pPr marL="0" lvl="0" indent="0" algn="l" rtl="0">
              <a:lnSpc>
                <a:spcPct val="100000"/>
              </a:lnSpc>
              <a:spcBef>
                <a:spcPts val="1200"/>
              </a:spcBef>
              <a:spcAft>
                <a:spcPts val="0"/>
              </a:spcAft>
              <a:buSzPts val="2400"/>
              <a:buNone/>
            </a:pPr>
            <a:r>
              <a:rPr lang="en-US" b="1"/>
              <a:t>Step 2. Why is this happening? </a:t>
            </a:r>
            <a:endParaRPr/>
          </a:p>
          <a:p>
            <a:pPr marL="457200" lvl="0" indent="-381000" algn="l" rtl="0">
              <a:lnSpc>
                <a:spcPct val="100000"/>
              </a:lnSpc>
              <a:spcBef>
                <a:spcPts val="600"/>
              </a:spcBef>
              <a:spcAft>
                <a:spcPts val="0"/>
              </a:spcAft>
              <a:buSzPts val="2400"/>
              <a:buChar char="▪"/>
            </a:pPr>
            <a:r>
              <a:rPr lang="en-US"/>
              <a:t>The grade-level team reviewed classroom data and hypothesized she lacks appropriate phonological awareness, phonics, and fluency skills.</a:t>
            </a:r>
            <a:endParaRPr/>
          </a:p>
          <a:p>
            <a:pPr marL="457200" lvl="0" indent="0" algn="l" rtl="0">
              <a:lnSpc>
                <a:spcPct val="100000"/>
              </a:lnSpc>
              <a:spcBef>
                <a:spcPts val="600"/>
              </a:spcBef>
              <a:spcAft>
                <a:spcPts val="0"/>
              </a:spcAft>
              <a:buSzPts val="2400"/>
              <a:buNone/>
            </a:pPr>
            <a:endParaRPr/>
          </a:p>
          <a:p>
            <a:pPr marL="341312" lvl="0" indent="-188912" algn="l" rtl="0">
              <a:lnSpc>
                <a:spcPct val="100000"/>
              </a:lnSpc>
              <a:spcBef>
                <a:spcPts val="600"/>
              </a:spcBef>
              <a:spcAft>
                <a:spcPts val="0"/>
              </a:spcAft>
              <a:buSzPts val="2400"/>
              <a:buNone/>
            </a:pPr>
            <a:endParaRPr/>
          </a:p>
        </p:txBody>
      </p:sp>
      <p:sp>
        <p:nvSpPr>
          <p:cNvPr id="675" name="Google Shape;675;p93"/>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Tier 2 DBDM </a:t>
            </a:r>
            <a:endParaRPr/>
          </a:p>
          <a:p>
            <a:pPr marL="0" lvl="0" indent="0" algn="l" rtl="0">
              <a:lnSpc>
                <a:spcPct val="90000"/>
              </a:lnSpc>
              <a:spcBef>
                <a:spcPts val="0"/>
              </a:spcBef>
              <a:spcAft>
                <a:spcPts val="0"/>
              </a:spcAft>
              <a:buSzPts val="1400"/>
              <a:buNone/>
            </a:pPr>
            <a:r>
              <a:rPr lang="en-US"/>
              <a:t>Problem-Solving Process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94"/>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48</a:t>
            </a:fld>
            <a:endParaRPr/>
          </a:p>
        </p:txBody>
      </p:sp>
      <p:sp>
        <p:nvSpPr>
          <p:cNvPr id="682" name="Google Shape;682;p94"/>
          <p:cNvSpPr txBox="1">
            <a:spLocks noGrp="1"/>
          </p:cNvSpPr>
          <p:nvPr>
            <p:ph type="body" idx="1"/>
          </p:nvPr>
        </p:nvSpPr>
        <p:spPr>
          <a:xfrm>
            <a:off x="687527" y="2055813"/>
            <a:ext cx="5487000" cy="3509700"/>
          </a:xfrm>
          <a:prstGeom prst="rect">
            <a:avLst/>
          </a:prstGeom>
          <a:noFill/>
          <a:ln>
            <a:noFill/>
          </a:ln>
        </p:spPr>
        <p:txBody>
          <a:bodyPr spcFirstLastPara="1" wrap="square" lIns="0" tIns="0" rIns="0" bIns="0" anchor="t" anchorCtr="0">
            <a:noAutofit/>
          </a:bodyPr>
          <a:lstStyle/>
          <a:p>
            <a:pPr marL="341312" lvl="0" indent="-341312" algn="l" rtl="0">
              <a:lnSpc>
                <a:spcPct val="100000"/>
              </a:lnSpc>
              <a:spcBef>
                <a:spcPts val="0"/>
              </a:spcBef>
              <a:spcAft>
                <a:spcPts val="0"/>
              </a:spcAft>
              <a:buSzPts val="2400"/>
              <a:buChar char="▪"/>
            </a:pPr>
            <a:r>
              <a:rPr lang="en-US" b="1"/>
              <a:t>Group size: </a:t>
            </a:r>
            <a:r>
              <a:rPr lang="en-US"/>
              <a:t>five students</a:t>
            </a:r>
            <a:endParaRPr sz="2600"/>
          </a:p>
          <a:p>
            <a:pPr marL="341312" lvl="0" indent="-341312" algn="l" rtl="0">
              <a:lnSpc>
                <a:spcPct val="100000"/>
              </a:lnSpc>
              <a:spcBef>
                <a:spcPts val="600"/>
              </a:spcBef>
              <a:spcAft>
                <a:spcPts val="0"/>
              </a:spcAft>
              <a:buSzPts val="2400"/>
              <a:buChar char="▪"/>
            </a:pPr>
            <a:r>
              <a:rPr lang="en-US" b="1"/>
              <a:t>Session length: </a:t>
            </a:r>
            <a:r>
              <a:rPr lang="en-US"/>
              <a:t>20 minutes per session</a:t>
            </a:r>
            <a:endParaRPr sz="2600"/>
          </a:p>
          <a:p>
            <a:pPr marL="341312" lvl="0" indent="-341312" algn="l" rtl="0">
              <a:lnSpc>
                <a:spcPct val="100000"/>
              </a:lnSpc>
              <a:spcBef>
                <a:spcPts val="600"/>
              </a:spcBef>
              <a:spcAft>
                <a:spcPts val="0"/>
              </a:spcAft>
              <a:buSzPts val="2400"/>
              <a:buChar char="▪"/>
            </a:pPr>
            <a:r>
              <a:rPr lang="en-US" b="1"/>
              <a:t>Frequency: </a:t>
            </a:r>
            <a:r>
              <a:rPr lang="en-US"/>
              <a:t>five sessions per week</a:t>
            </a:r>
            <a:endParaRPr sz="2600"/>
          </a:p>
          <a:p>
            <a:pPr marL="341312" lvl="0" indent="-341312" algn="l" rtl="0">
              <a:lnSpc>
                <a:spcPct val="100000"/>
              </a:lnSpc>
              <a:spcBef>
                <a:spcPts val="600"/>
              </a:spcBef>
              <a:spcAft>
                <a:spcPts val="0"/>
              </a:spcAft>
              <a:buSzPts val="2400"/>
              <a:buChar char="▪"/>
            </a:pPr>
            <a:r>
              <a:rPr lang="en-US" b="1"/>
              <a:t>Program duration: </a:t>
            </a:r>
            <a:r>
              <a:rPr lang="en-US"/>
              <a:t>12 weeks</a:t>
            </a:r>
            <a:endParaRPr sz="2600"/>
          </a:p>
          <a:p>
            <a:pPr marL="341312" lvl="0" indent="-341312" algn="l" rtl="0">
              <a:lnSpc>
                <a:spcPct val="100000"/>
              </a:lnSpc>
              <a:spcBef>
                <a:spcPts val="600"/>
              </a:spcBef>
              <a:spcAft>
                <a:spcPts val="0"/>
              </a:spcAft>
              <a:buSzPts val="2400"/>
              <a:buChar char="▪"/>
            </a:pPr>
            <a:r>
              <a:rPr lang="en-US" b="1"/>
              <a:t>Instructional content and delivery:</a:t>
            </a:r>
            <a:r>
              <a:rPr lang="en-US"/>
              <a:t> explicit instruction covering all components laid out in the instruction manual </a:t>
            </a:r>
            <a:endParaRPr sz="2600"/>
          </a:p>
        </p:txBody>
      </p:sp>
      <p:sp>
        <p:nvSpPr>
          <p:cNvPr id="683" name="Google Shape;683;p94"/>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What Should Be Done? </a:t>
            </a:r>
            <a:endParaRPr/>
          </a:p>
        </p:txBody>
      </p:sp>
      <p:pic>
        <p:nvPicPr>
          <p:cNvPr id="684" name="Google Shape;684;p94"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back to the Diagnostic Assessment/Functional Assessment oval. "/>
          <p:cNvPicPr preferRelativeResize="0"/>
          <p:nvPr/>
        </p:nvPicPr>
        <p:blipFill rotWithShape="1">
          <a:blip r:embed="rId3">
            <a:alphaModFix/>
          </a:blip>
          <a:srcRect/>
          <a:stretch/>
        </p:blipFill>
        <p:spPr>
          <a:xfrm>
            <a:off x="6679445" y="1262738"/>
            <a:ext cx="2184350" cy="4677375"/>
          </a:xfrm>
          <a:prstGeom prst="rect">
            <a:avLst/>
          </a:prstGeom>
          <a:noFill/>
          <a:ln>
            <a:noFill/>
          </a:ln>
        </p:spPr>
      </p:pic>
      <p:sp>
        <p:nvSpPr>
          <p:cNvPr id="685" name="Google Shape;685;p94"/>
          <p:cNvSpPr/>
          <p:nvPr/>
        </p:nvSpPr>
        <p:spPr>
          <a:xfrm>
            <a:off x="6305231" y="1332514"/>
            <a:ext cx="896100" cy="624900"/>
          </a:xfrm>
          <a:prstGeom prst="rightArrow">
            <a:avLst>
              <a:gd name="adj1" fmla="val 50000"/>
              <a:gd name="adj2" fmla="val 50000"/>
            </a:avLst>
          </a:prstGeom>
          <a:solidFill>
            <a:schemeClr val="accent1"/>
          </a:solidFill>
          <a:ln w="25400" cap="flat" cmpd="sng">
            <a:solidFill>
              <a:srgbClr val="36567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5"/>
                                        </p:tgtEl>
                                        <p:attrNameLst>
                                          <p:attrName>style.visibility</p:attrName>
                                        </p:attrNameLst>
                                      </p:cBhvr>
                                      <p:to>
                                        <p:strVal val="visible"/>
                                      </p:to>
                                    </p:set>
                                    <p:animEffect transition="in" filter="fade">
                                      <p:cBhvr>
                                        <p:cTn id="7" dur="1000"/>
                                        <p:tgtEl>
                                          <p:spTgt spid="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95"/>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49</a:t>
            </a:fld>
            <a:endParaRPr/>
          </a:p>
        </p:txBody>
      </p:sp>
      <p:sp>
        <p:nvSpPr>
          <p:cNvPr id="692" name="Google Shape;692;p95"/>
          <p:cNvSpPr txBox="1">
            <a:spLocks noGrp="1"/>
          </p:cNvSpPr>
          <p:nvPr>
            <p:ph type="body" idx="1"/>
          </p:nvPr>
        </p:nvSpPr>
        <p:spPr>
          <a:xfrm>
            <a:off x="687526" y="2055813"/>
            <a:ext cx="5713200" cy="3509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400"/>
              <a:buNone/>
            </a:pPr>
            <a:r>
              <a:rPr lang="en-US" b="1"/>
              <a:t>Progress Monitoring Plan</a:t>
            </a:r>
            <a:endParaRPr/>
          </a:p>
          <a:p>
            <a:pPr marL="341312" lvl="0" indent="-341312" algn="l" rtl="0">
              <a:lnSpc>
                <a:spcPct val="100000"/>
              </a:lnSpc>
              <a:spcBef>
                <a:spcPts val="600"/>
              </a:spcBef>
              <a:spcAft>
                <a:spcPts val="0"/>
              </a:spcAft>
              <a:buSzPts val="2400"/>
              <a:buChar char="▪"/>
            </a:pPr>
            <a:r>
              <a:rPr lang="en-US" b="1"/>
              <a:t>Tool: </a:t>
            </a:r>
            <a:r>
              <a:rPr lang="en-US"/>
              <a:t>Passage Reading Fluency (PRF) </a:t>
            </a:r>
            <a:endParaRPr/>
          </a:p>
          <a:p>
            <a:pPr marL="341312" lvl="0" indent="-341312" algn="l" rtl="0">
              <a:lnSpc>
                <a:spcPct val="100000"/>
              </a:lnSpc>
              <a:spcBef>
                <a:spcPts val="600"/>
              </a:spcBef>
              <a:spcAft>
                <a:spcPts val="0"/>
              </a:spcAft>
              <a:buSzPts val="2400"/>
              <a:buChar char="▪"/>
            </a:pPr>
            <a:r>
              <a:rPr lang="en-US" b="1"/>
              <a:t>Frequency: </a:t>
            </a:r>
            <a:r>
              <a:rPr lang="en-US"/>
              <a:t>Weekly</a:t>
            </a:r>
            <a:endParaRPr/>
          </a:p>
          <a:p>
            <a:pPr marL="341312" lvl="0" indent="-341312" algn="l" rtl="0">
              <a:lnSpc>
                <a:spcPct val="100000"/>
              </a:lnSpc>
              <a:spcBef>
                <a:spcPts val="600"/>
              </a:spcBef>
              <a:spcAft>
                <a:spcPts val="0"/>
              </a:spcAft>
              <a:buSzPts val="2400"/>
              <a:buChar char="▪"/>
            </a:pPr>
            <a:r>
              <a:rPr lang="en-US" b="1"/>
              <a:t>Review: </a:t>
            </a:r>
            <a:r>
              <a:rPr lang="en-US"/>
              <a:t>Monthly </a:t>
            </a:r>
            <a:endParaRPr/>
          </a:p>
          <a:p>
            <a:pPr marL="341312" lvl="0" indent="-341312" algn="l" rtl="0">
              <a:lnSpc>
                <a:spcPct val="100000"/>
              </a:lnSpc>
              <a:spcBef>
                <a:spcPts val="600"/>
              </a:spcBef>
              <a:spcAft>
                <a:spcPts val="0"/>
              </a:spcAft>
              <a:buSzPts val="2400"/>
              <a:buChar char="▪"/>
            </a:pPr>
            <a:r>
              <a:rPr lang="en-US" b="1"/>
              <a:t>Goal: </a:t>
            </a:r>
            <a:r>
              <a:rPr lang="en-US"/>
              <a:t>Based on national norm growth rate</a:t>
            </a:r>
            <a:endParaRPr/>
          </a:p>
          <a:p>
            <a:pPr marL="341312" lvl="0" indent="-188912" algn="l" rtl="0">
              <a:lnSpc>
                <a:spcPct val="100000"/>
              </a:lnSpc>
              <a:spcBef>
                <a:spcPts val="600"/>
              </a:spcBef>
              <a:spcAft>
                <a:spcPts val="0"/>
              </a:spcAft>
              <a:buSzPts val="2400"/>
              <a:buNone/>
            </a:pPr>
            <a:endParaRPr/>
          </a:p>
        </p:txBody>
      </p:sp>
      <p:sp>
        <p:nvSpPr>
          <p:cNvPr id="693" name="Google Shape;693;p95"/>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What Should Be Done? </a:t>
            </a:r>
            <a:endParaRPr/>
          </a:p>
        </p:txBody>
      </p:sp>
      <p:sp>
        <p:nvSpPr>
          <p:cNvPr id="694" name="Google Shape;694;p95"/>
          <p:cNvSpPr/>
          <p:nvPr/>
        </p:nvSpPr>
        <p:spPr>
          <a:xfrm>
            <a:off x="6077860" y="1830196"/>
            <a:ext cx="896100" cy="624900"/>
          </a:xfrm>
          <a:prstGeom prst="rightArrow">
            <a:avLst>
              <a:gd name="adj1" fmla="val 50000"/>
              <a:gd name="adj2" fmla="val 50000"/>
            </a:avLst>
          </a:prstGeom>
          <a:solidFill>
            <a:schemeClr val="accent1"/>
          </a:solidFill>
          <a:ln w="25400" cap="flat" cmpd="sng">
            <a:solidFill>
              <a:srgbClr val="36567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pic>
        <p:nvPicPr>
          <p:cNvPr id="695" name="Google Shape;695;p95"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back to the Diagnostic Assessment/Functional Assessment oval. "/>
          <p:cNvPicPr preferRelativeResize="0"/>
          <p:nvPr/>
        </p:nvPicPr>
        <p:blipFill rotWithShape="1">
          <a:blip r:embed="rId3">
            <a:alphaModFix/>
          </a:blip>
          <a:srcRect/>
          <a:stretch/>
        </p:blipFill>
        <p:spPr>
          <a:xfrm>
            <a:off x="6525954" y="934066"/>
            <a:ext cx="2337841" cy="5006048"/>
          </a:xfrm>
          <a:prstGeom prst="rect">
            <a:avLst/>
          </a:prstGeom>
          <a:noFill/>
          <a:ln>
            <a:noFill/>
          </a:ln>
        </p:spPr>
      </p:pic>
      <p:sp>
        <p:nvSpPr>
          <p:cNvPr id="696" name="Google Shape;696;p95"/>
          <p:cNvSpPr/>
          <p:nvPr/>
        </p:nvSpPr>
        <p:spPr>
          <a:xfrm>
            <a:off x="6986267" y="6169814"/>
            <a:ext cx="1417200" cy="491400"/>
          </a:xfrm>
          <a:prstGeom prst="ellipse">
            <a:avLst/>
          </a:prstGeom>
          <a:solidFill>
            <a:srgbClr val="BFBFBF"/>
          </a:solidFill>
          <a:ln>
            <a:noFill/>
          </a:ln>
          <a:effectLst>
            <a:outerShdw blurRad="44450" dist="27940" dir="5400000" algn="ctr">
              <a:srgbClr val="000000">
                <a:alpha val="2902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Workbook</a:t>
            </a:r>
            <a:endParaRPr sz="1300" b="1"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51"/>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RTI Arkansas Model</a:t>
            </a:r>
            <a:endParaRPr/>
          </a:p>
        </p:txBody>
      </p:sp>
      <p:pic>
        <p:nvPicPr>
          <p:cNvPr id="265" name="Google Shape;265;p51"/>
          <p:cNvPicPr preferRelativeResize="0"/>
          <p:nvPr/>
        </p:nvPicPr>
        <p:blipFill rotWithShape="1">
          <a:blip r:embed="rId3">
            <a:alphaModFix/>
          </a:blip>
          <a:srcRect l="-669" t="68635" r="-770" b="-290"/>
          <a:stretch/>
        </p:blipFill>
        <p:spPr>
          <a:xfrm>
            <a:off x="2070016" y="4667692"/>
            <a:ext cx="4681081" cy="1126017"/>
          </a:xfrm>
          <a:prstGeom prst="rect">
            <a:avLst/>
          </a:prstGeom>
          <a:noFill/>
          <a:ln>
            <a:noFill/>
          </a:ln>
        </p:spPr>
      </p:pic>
      <p:pic>
        <p:nvPicPr>
          <p:cNvPr id="266" name="Google Shape;266;p51"/>
          <p:cNvPicPr preferRelativeResize="0"/>
          <p:nvPr/>
        </p:nvPicPr>
        <p:blipFill rotWithShape="1">
          <a:blip r:embed="rId3">
            <a:alphaModFix/>
          </a:blip>
          <a:srcRect l="-1850" t="33749" r="1849" b="33464"/>
          <a:stretch/>
        </p:blipFill>
        <p:spPr>
          <a:xfrm>
            <a:off x="1994714" y="3506813"/>
            <a:ext cx="4604908" cy="1038127"/>
          </a:xfrm>
          <a:prstGeom prst="rect">
            <a:avLst/>
          </a:prstGeom>
          <a:noFill/>
          <a:ln>
            <a:noFill/>
          </a:ln>
        </p:spPr>
      </p:pic>
      <p:pic>
        <p:nvPicPr>
          <p:cNvPr id="267" name="Google Shape;267;p51"/>
          <p:cNvPicPr preferRelativeResize="0"/>
          <p:nvPr/>
        </p:nvPicPr>
        <p:blipFill rotWithShape="1">
          <a:blip r:embed="rId3">
            <a:alphaModFix/>
          </a:blip>
          <a:srcRect b="67060"/>
          <a:stretch/>
        </p:blipFill>
        <p:spPr>
          <a:xfrm>
            <a:off x="2070016" y="2216243"/>
            <a:ext cx="4681081" cy="1121574"/>
          </a:xfrm>
          <a:prstGeom prst="rect">
            <a:avLst/>
          </a:prstGeom>
          <a:noFill/>
          <a:ln>
            <a:noFill/>
          </a:ln>
        </p:spPr>
      </p:pic>
      <p:sp>
        <p:nvSpPr>
          <p:cNvPr id="268" name="Google Shape;268;p51"/>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96"/>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50</a:t>
            </a:fld>
            <a:endParaRPr/>
          </a:p>
        </p:txBody>
      </p:sp>
      <p:sp>
        <p:nvSpPr>
          <p:cNvPr id="703" name="Google Shape;703;p96"/>
          <p:cNvSpPr txBox="1">
            <a:spLocks noGrp="1"/>
          </p:cNvSpPr>
          <p:nvPr>
            <p:ph type="title"/>
          </p:nvPr>
        </p:nvSpPr>
        <p:spPr>
          <a:xfrm>
            <a:off x="687513" y="1044599"/>
            <a:ext cx="8224800" cy="746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sz="4800"/>
              <a:t>Did It Work? Progress Monitoring</a:t>
            </a:r>
            <a:endParaRPr sz="4800"/>
          </a:p>
        </p:txBody>
      </p:sp>
      <p:pic>
        <p:nvPicPr>
          <p:cNvPr id="704" name="Google Shape;704;p96" descr="This graph shows Kelsey’s reading progress monitoring data using Passage Reading Fluency, with scores in correct words read per minute. The first three scores, before the first vertical line at the October 21, show her baseline reading assessments. The X on this line shows her average baseline score at about 30. This score is connected with her target score, the X on the far right, to form the goal line which ends with an X at about 85. The second set of scores was collected during Kelsey’s time in secondary intervention during the initial instruction. All of these scores are below the goal line, suggesting that Kelsey is not responding to the secondary intervention and that she requires an instructional change (a dotted vertical line) to make progress."/>
          <p:cNvPicPr preferRelativeResize="0"/>
          <p:nvPr/>
        </p:nvPicPr>
        <p:blipFill rotWithShape="1">
          <a:blip r:embed="rId3">
            <a:alphaModFix/>
          </a:blip>
          <a:srcRect/>
          <a:stretch/>
        </p:blipFill>
        <p:spPr>
          <a:xfrm>
            <a:off x="1263975" y="1976525"/>
            <a:ext cx="6616049" cy="3915874"/>
          </a:xfrm>
          <a:prstGeom prst="rect">
            <a:avLst/>
          </a:prstGeom>
          <a:solidFill>
            <a:srgbClr val="FFFFFF"/>
          </a:solidFill>
          <a:ln w="9525" cap="flat" cmpd="sng">
            <a:solidFill>
              <a:srgbClr val="000000"/>
            </a:solidFill>
            <a:prstDash val="solid"/>
            <a:round/>
            <a:headEnd type="none" w="sm" len="sm"/>
            <a:tailEnd type="none" w="sm" len="sm"/>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97"/>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51</a:t>
            </a:fld>
            <a:endParaRPr/>
          </a:p>
        </p:txBody>
      </p:sp>
      <p:sp>
        <p:nvSpPr>
          <p:cNvPr id="711" name="Google Shape;711;p97"/>
          <p:cNvSpPr/>
          <p:nvPr/>
        </p:nvSpPr>
        <p:spPr>
          <a:xfrm>
            <a:off x="5629854" y="2475029"/>
            <a:ext cx="896100" cy="624900"/>
          </a:xfrm>
          <a:prstGeom prst="rightArrow">
            <a:avLst>
              <a:gd name="adj1" fmla="val 50000"/>
              <a:gd name="adj2" fmla="val 50000"/>
            </a:avLst>
          </a:prstGeom>
          <a:solidFill>
            <a:schemeClr val="accent1"/>
          </a:solidFill>
          <a:ln w="25400" cap="flat" cmpd="sng">
            <a:solidFill>
              <a:srgbClr val="36567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712" name="Google Shape;712;p97"/>
          <p:cNvSpPr txBox="1">
            <a:spLocks noGrp="1"/>
          </p:cNvSpPr>
          <p:nvPr>
            <p:ph type="body" idx="1"/>
          </p:nvPr>
        </p:nvSpPr>
        <p:spPr>
          <a:xfrm>
            <a:off x="687527" y="2055813"/>
            <a:ext cx="4513800" cy="3509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600"/>
              </a:spcBef>
              <a:spcAft>
                <a:spcPts val="0"/>
              </a:spcAft>
              <a:buSzPts val="2400"/>
              <a:buNone/>
            </a:pPr>
            <a:r>
              <a:rPr lang="en-US"/>
              <a:t>Based on Jane’s progress monitoring data, how would you classify her response to the validated intervention Tier 2 program? </a:t>
            </a:r>
            <a:endParaRPr/>
          </a:p>
          <a:p>
            <a:pPr marL="0" lvl="0" indent="0" algn="l" rtl="0">
              <a:lnSpc>
                <a:spcPct val="100000"/>
              </a:lnSpc>
              <a:spcBef>
                <a:spcPts val="600"/>
              </a:spcBef>
              <a:spcAft>
                <a:spcPts val="0"/>
              </a:spcAft>
              <a:buSzPts val="2400"/>
              <a:buNone/>
            </a:pPr>
            <a:endParaRPr/>
          </a:p>
          <a:p>
            <a:pPr marL="0" lvl="0" indent="0" algn="l" rtl="0">
              <a:lnSpc>
                <a:spcPct val="100000"/>
              </a:lnSpc>
              <a:spcBef>
                <a:spcPts val="600"/>
              </a:spcBef>
              <a:spcAft>
                <a:spcPts val="0"/>
              </a:spcAft>
              <a:buSzPts val="2400"/>
              <a:buNone/>
            </a:pPr>
            <a:r>
              <a:rPr lang="en-US"/>
              <a:t>What should be the team’s next steps? </a:t>
            </a:r>
            <a:endParaRPr/>
          </a:p>
          <a:p>
            <a:pPr marL="341312" lvl="0" indent="-188912" algn="l" rtl="0">
              <a:lnSpc>
                <a:spcPct val="100000"/>
              </a:lnSpc>
              <a:spcBef>
                <a:spcPts val="600"/>
              </a:spcBef>
              <a:spcAft>
                <a:spcPts val="0"/>
              </a:spcAft>
              <a:buSzPts val="2400"/>
              <a:buNone/>
            </a:pPr>
            <a:endParaRPr/>
          </a:p>
          <a:p>
            <a:pPr marL="341312" lvl="0" indent="-188912" algn="l" rtl="0">
              <a:lnSpc>
                <a:spcPct val="100000"/>
              </a:lnSpc>
              <a:spcBef>
                <a:spcPts val="600"/>
              </a:spcBef>
              <a:spcAft>
                <a:spcPts val="0"/>
              </a:spcAft>
              <a:buSzPts val="2400"/>
              <a:buNone/>
            </a:pPr>
            <a:endParaRPr/>
          </a:p>
        </p:txBody>
      </p:sp>
      <p:sp>
        <p:nvSpPr>
          <p:cNvPr id="713" name="Google Shape;713;p97"/>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Determining </a:t>
            </a:r>
            <a:endParaRPr/>
          </a:p>
          <a:p>
            <a:pPr marL="0" lvl="0" indent="0" algn="l" rtl="0">
              <a:lnSpc>
                <a:spcPct val="90000"/>
              </a:lnSpc>
              <a:spcBef>
                <a:spcPts val="0"/>
              </a:spcBef>
              <a:spcAft>
                <a:spcPts val="0"/>
              </a:spcAft>
              <a:buSzPts val="1400"/>
              <a:buNone/>
            </a:pPr>
            <a:r>
              <a:rPr lang="en-US"/>
              <a:t>Responsiveness </a:t>
            </a:r>
            <a:endParaRPr/>
          </a:p>
        </p:txBody>
      </p:sp>
      <p:pic>
        <p:nvPicPr>
          <p:cNvPr id="714" name="Google Shape;714;p97"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back to the Diagnostic Assessment/Functional Assessment oval. "/>
          <p:cNvPicPr preferRelativeResize="0"/>
          <p:nvPr/>
        </p:nvPicPr>
        <p:blipFill rotWithShape="1">
          <a:blip r:embed="rId3">
            <a:alphaModFix/>
          </a:blip>
          <a:srcRect/>
          <a:stretch/>
        </p:blipFill>
        <p:spPr>
          <a:xfrm>
            <a:off x="6525954" y="934066"/>
            <a:ext cx="2337841" cy="5006048"/>
          </a:xfrm>
          <a:prstGeom prst="rect">
            <a:avLst/>
          </a:prstGeom>
          <a:noFill/>
          <a:ln>
            <a:noFill/>
          </a:ln>
        </p:spPr>
      </p:pic>
      <p:sp>
        <p:nvSpPr>
          <p:cNvPr id="715" name="Google Shape;715;p97"/>
          <p:cNvSpPr/>
          <p:nvPr/>
        </p:nvSpPr>
        <p:spPr>
          <a:xfrm>
            <a:off x="6939451" y="5850298"/>
            <a:ext cx="1658448" cy="966114"/>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716" name="Google Shape;716;p97"/>
          <p:cNvSpPr txBox="1"/>
          <p:nvPr/>
        </p:nvSpPr>
        <p:spPr>
          <a:xfrm>
            <a:off x="7242326" y="6179450"/>
            <a:ext cx="10527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Discuss</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1"/>
                                        </p:tgtEl>
                                        <p:attrNameLst>
                                          <p:attrName>style.visibility</p:attrName>
                                        </p:attrNameLst>
                                      </p:cBhvr>
                                      <p:to>
                                        <p:strVal val="visible"/>
                                      </p:to>
                                    </p:set>
                                    <p:animEffect transition="in" filter="fade">
                                      <p:cBhvr>
                                        <p:cTn id="7" dur="1000"/>
                                        <p:tgtEl>
                                          <p:spTgt spid="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98"/>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52</a:t>
            </a:fld>
            <a:endParaRPr/>
          </a:p>
        </p:txBody>
      </p:sp>
      <p:sp>
        <p:nvSpPr>
          <p:cNvPr id="723" name="Google Shape;723;p98"/>
          <p:cNvSpPr txBox="1">
            <a:spLocks noGrp="1"/>
          </p:cNvSpPr>
          <p:nvPr>
            <p:ph type="title"/>
          </p:nvPr>
        </p:nvSpPr>
        <p:spPr>
          <a:xfrm>
            <a:off x="687400" y="1003851"/>
            <a:ext cx="8224800" cy="8025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DBDM Problem-Solving </a:t>
            </a:r>
            <a:endParaRPr/>
          </a:p>
          <a:p>
            <a:pPr marL="0" lvl="0" indent="0" algn="l" rtl="0">
              <a:lnSpc>
                <a:spcPct val="100000"/>
              </a:lnSpc>
              <a:spcBef>
                <a:spcPts val="0"/>
              </a:spcBef>
              <a:spcAft>
                <a:spcPts val="0"/>
              </a:spcAft>
              <a:buSzPts val="1400"/>
              <a:buNone/>
            </a:pPr>
            <a:r>
              <a:rPr lang="en-US"/>
              <a:t>Process and Intensive Intervention</a:t>
            </a:r>
            <a:endParaRPr/>
          </a:p>
        </p:txBody>
      </p:sp>
      <p:pic>
        <p:nvPicPr>
          <p:cNvPr id="724" name="Google Shape;724;p98"/>
          <p:cNvPicPr preferRelativeResize="0"/>
          <p:nvPr/>
        </p:nvPicPr>
        <p:blipFill rotWithShape="1">
          <a:blip r:embed="rId3">
            <a:alphaModFix/>
          </a:blip>
          <a:srcRect/>
          <a:stretch/>
        </p:blipFill>
        <p:spPr>
          <a:xfrm>
            <a:off x="687400" y="2190400"/>
            <a:ext cx="4617326" cy="3247016"/>
          </a:xfrm>
          <a:prstGeom prst="rect">
            <a:avLst/>
          </a:prstGeom>
          <a:noFill/>
          <a:ln>
            <a:noFill/>
          </a:ln>
        </p:spPr>
      </p:pic>
      <p:pic>
        <p:nvPicPr>
          <p:cNvPr id="725" name="Google Shape;725;p98"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back to the Diagnostic Assessment/Functional Assessment oval. "/>
          <p:cNvPicPr preferRelativeResize="0"/>
          <p:nvPr/>
        </p:nvPicPr>
        <p:blipFill rotWithShape="1">
          <a:blip r:embed="rId4">
            <a:alphaModFix/>
          </a:blip>
          <a:srcRect/>
          <a:stretch/>
        </p:blipFill>
        <p:spPr>
          <a:xfrm>
            <a:off x="5891100" y="1909162"/>
            <a:ext cx="2272375" cy="400585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99"/>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53</a:t>
            </a:fld>
            <a:endParaRPr/>
          </a:p>
        </p:txBody>
      </p:sp>
      <p:sp>
        <p:nvSpPr>
          <p:cNvPr id="732" name="Google Shape;732;p99"/>
          <p:cNvSpPr txBox="1">
            <a:spLocks noGrp="1"/>
          </p:cNvSpPr>
          <p:nvPr>
            <p:ph type="body" idx="1"/>
          </p:nvPr>
        </p:nvSpPr>
        <p:spPr>
          <a:xfrm>
            <a:off x="687526" y="2055813"/>
            <a:ext cx="8224800" cy="3509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400"/>
              <a:buNone/>
            </a:pPr>
            <a:r>
              <a:rPr lang="en-US" b="1"/>
              <a:t>Step 1. What is the NEW problem?</a:t>
            </a:r>
            <a:endParaRPr/>
          </a:p>
          <a:p>
            <a:pPr marL="341312" lvl="0" indent="-341312" algn="l" rtl="0">
              <a:lnSpc>
                <a:spcPct val="100000"/>
              </a:lnSpc>
              <a:spcBef>
                <a:spcPts val="600"/>
              </a:spcBef>
              <a:spcAft>
                <a:spcPts val="0"/>
              </a:spcAft>
              <a:buSzPts val="2400"/>
              <a:buChar char="▪"/>
            </a:pPr>
            <a:r>
              <a:rPr lang="en-US"/>
              <a:t>Previously, classroom and screening data indicated that Jane is at risk for reading difficulties. Although she is a third grader, she is reading at an early second-grade level. She was placed in a validated intervention program matched to her needs.</a:t>
            </a:r>
            <a:endParaRPr/>
          </a:p>
          <a:p>
            <a:pPr marL="341312" lvl="0" indent="-341312" algn="l" rtl="0">
              <a:lnSpc>
                <a:spcPct val="100000"/>
              </a:lnSpc>
              <a:spcBef>
                <a:spcPts val="600"/>
              </a:spcBef>
              <a:spcAft>
                <a:spcPts val="0"/>
              </a:spcAft>
              <a:buSzPts val="2400"/>
              <a:buChar char="▪"/>
            </a:pPr>
            <a:r>
              <a:rPr lang="en-US"/>
              <a:t>Recent progress monitoring data indicates that Jane is not responding to a validated intervention program delivered with fidelity. As a result, she is falling further behind. </a:t>
            </a:r>
            <a:endParaRPr/>
          </a:p>
          <a:p>
            <a:pPr marL="341312" lvl="0" indent="-188912" algn="l" rtl="0">
              <a:lnSpc>
                <a:spcPct val="100000"/>
              </a:lnSpc>
              <a:spcBef>
                <a:spcPts val="600"/>
              </a:spcBef>
              <a:spcAft>
                <a:spcPts val="0"/>
              </a:spcAft>
              <a:buSzPts val="2400"/>
              <a:buNone/>
            </a:pPr>
            <a:endParaRPr/>
          </a:p>
          <a:p>
            <a:pPr marL="341312" lvl="0" indent="-188912" algn="l" rtl="0">
              <a:lnSpc>
                <a:spcPct val="100000"/>
              </a:lnSpc>
              <a:spcBef>
                <a:spcPts val="600"/>
              </a:spcBef>
              <a:spcAft>
                <a:spcPts val="0"/>
              </a:spcAft>
              <a:buSzPts val="2400"/>
              <a:buNone/>
            </a:pPr>
            <a:endParaRPr sz="2200"/>
          </a:p>
          <a:p>
            <a:pPr marL="341312" lvl="0" indent="-188912" algn="l" rtl="0">
              <a:lnSpc>
                <a:spcPct val="100000"/>
              </a:lnSpc>
              <a:spcBef>
                <a:spcPts val="600"/>
              </a:spcBef>
              <a:spcAft>
                <a:spcPts val="0"/>
              </a:spcAft>
              <a:buSzPts val="2400"/>
              <a:buNone/>
            </a:pPr>
            <a:endParaRPr sz="2200"/>
          </a:p>
        </p:txBody>
      </p:sp>
      <p:sp>
        <p:nvSpPr>
          <p:cNvPr id="733" name="Google Shape;733;p99"/>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Tier 3 DBDM </a:t>
            </a:r>
            <a:endParaRPr/>
          </a:p>
          <a:p>
            <a:pPr marL="0" lvl="0" indent="0" algn="l" rtl="0">
              <a:lnSpc>
                <a:spcPct val="90000"/>
              </a:lnSpc>
              <a:spcBef>
                <a:spcPts val="0"/>
              </a:spcBef>
              <a:spcAft>
                <a:spcPts val="0"/>
              </a:spcAft>
              <a:buSzPts val="1400"/>
              <a:buNone/>
            </a:pPr>
            <a:r>
              <a:rPr lang="en-US"/>
              <a:t>Problem-Solving Process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100"/>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54</a:t>
            </a:fld>
            <a:endParaRPr/>
          </a:p>
        </p:txBody>
      </p:sp>
      <p:sp>
        <p:nvSpPr>
          <p:cNvPr id="740" name="Google Shape;740;p100"/>
          <p:cNvSpPr txBox="1">
            <a:spLocks noGrp="1"/>
          </p:cNvSpPr>
          <p:nvPr>
            <p:ph type="body" idx="1"/>
          </p:nvPr>
        </p:nvSpPr>
        <p:spPr>
          <a:xfrm>
            <a:off x="687525" y="2055825"/>
            <a:ext cx="5542800" cy="3509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400"/>
              <a:buNone/>
            </a:pPr>
            <a:r>
              <a:rPr lang="en-US" b="1"/>
              <a:t>Informal Diagnostic Assessment</a:t>
            </a:r>
            <a:endParaRPr/>
          </a:p>
          <a:p>
            <a:pPr marL="0" lvl="0" indent="0" algn="l" rtl="0">
              <a:lnSpc>
                <a:spcPct val="100000"/>
              </a:lnSpc>
              <a:spcBef>
                <a:spcPts val="1200"/>
              </a:spcBef>
              <a:spcAft>
                <a:spcPts val="0"/>
              </a:spcAft>
              <a:buSzPts val="2400"/>
              <a:buNone/>
            </a:pPr>
            <a:r>
              <a:rPr lang="en-US"/>
              <a:t>Review several data sources</a:t>
            </a:r>
            <a:endParaRPr/>
          </a:p>
          <a:p>
            <a:pPr marL="457200" lvl="0" indent="-368300" algn="l" rtl="0">
              <a:lnSpc>
                <a:spcPct val="100000"/>
              </a:lnSpc>
              <a:spcBef>
                <a:spcPts val="600"/>
              </a:spcBef>
              <a:spcAft>
                <a:spcPts val="0"/>
              </a:spcAft>
              <a:buSzPts val="2200"/>
              <a:buChar char="▪"/>
            </a:pPr>
            <a:r>
              <a:rPr lang="en-US" sz="2200"/>
              <a:t>Diagnostic Decoding Survey</a:t>
            </a:r>
            <a:endParaRPr sz="2200"/>
          </a:p>
          <a:p>
            <a:pPr marL="457200" lvl="0" indent="-368300" algn="l" rtl="0">
              <a:lnSpc>
                <a:spcPct val="100000"/>
              </a:lnSpc>
              <a:spcBef>
                <a:spcPts val="0"/>
              </a:spcBef>
              <a:spcAft>
                <a:spcPts val="0"/>
              </a:spcAft>
              <a:buSzPts val="2200"/>
              <a:buChar char="▪"/>
            </a:pPr>
            <a:r>
              <a:rPr lang="en-US" sz="2200"/>
              <a:t>Phonological Awareness Screening Test	</a:t>
            </a:r>
            <a:endParaRPr sz="2200"/>
          </a:p>
          <a:p>
            <a:pPr marL="457200" lvl="0" indent="-368300" algn="l" rtl="0">
              <a:lnSpc>
                <a:spcPct val="100000"/>
              </a:lnSpc>
              <a:spcBef>
                <a:spcPts val="0"/>
              </a:spcBef>
              <a:spcAft>
                <a:spcPts val="0"/>
              </a:spcAft>
              <a:buSzPts val="2200"/>
              <a:buChar char="▪"/>
            </a:pPr>
            <a:r>
              <a:rPr lang="en-US" sz="2200"/>
              <a:t>Behavior data</a:t>
            </a:r>
            <a:endParaRPr sz="2200"/>
          </a:p>
          <a:p>
            <a:pPr marL="0" lvl="0" indent="0" algn="l" rtl="0">
              <a:lnSpc>
                <a:spcPct val="100000"/>
              </a:lnSpc>
              <a:spcBef>
                <a:spcPts val="1200"/>
              </a:spcBef>
              <a:spcAft>
                <a:spcPts val="0"/>
              </a:spcAft>
              <a:buSzPts val="2400"/>
              <a:buNone/>
            </a:pPr>
            <a:r>
              <a:rPr lang="en-US" b="1"/>
              <a:t>Hypothesis:</a:t>
            </a:r>
            <a:endParaRPr b="1"/>
          </a:p>
          <a:p>
            <a:pPr marL="457200" lvl="0" indent="-368300" algn="l" rtl="0">
              <a:lnSpc>
                <a:spcPct val="100000"/>
              </a:lnSpc>
              <a:spcBef>
                <a:spcPts val="600"/>
              </a:spcBef>
              <a:spcAft>
                <a:spcPts val="0"/>
              </a:spcAft>
              <a:buSzPts val="2200"/>
              <a:buChar char="▪"/>
            </a:pPr>
            <a:r>
              <a:rPr lang="en-US" sz="2200" b="1" i="1"/>
              <a:t>If</a:t>
            </a:r>
            <a:r>
              <a:rPr lang="en-US" sz="2200"/>
              <a:t> Jane was in a smaller group, </a:t>
            </a:r>
            <a:r>
              <a:rPr lang="en-US" sz="2200" b="1" i="1"/>
              <a:t>then</a:t>
            </a:r>
            <a:r>
              <a:rPr lang="en-US" sz="2200"/>
              <a:t> she would have more opportunities for guided practice and specific feedback. </a:t>
            </a:r>
            <a:endParaRPr sz="2200"/>
          </a:p>
          <a:p>
            <a:pPr marL="341312" lvl="0" indent="-188912" algn="l" rtl="0">
              <a:lnSpc>
                <a:spcPct val="100000"/>
              </a:lnSpc>
              <a:spcBef>
                <a:spcPts val="600"/>
              </a:spcBef>
              <a:spcAft>
                <a:spcPts val="0"/>
              </a:spcAft>
              <a:buSzPts val="2400"/>
              <a:buNone/>
            </a:pPr>
            <a:endParaRPr sz="2000"/>
          </a:p>
        </p:txBody>
      </p:sp>
      <p:sp>
        <p:nvSpPr>
          <p:cNvPr id="741" name="Google Shape;741;p100"/>
          <p:cNvSpPr txBox="1">
            <a:spLocks noGrp="1"/>
          </p:cNvSpPr>
          <p:nvPr>
            <p:ph type="title"/>
          </p:nvPr>
        </p:nvSpPr>
        <p:spPr>
          <a:xfrm>
            <a:off x="687400" y="318050"/>
            <a:ext cx="8224800" cy="1472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endParaRPr/>
          </a:p>
          <a:p>
            <a:pPr marL="0" lvl="0" indent="0" algn="l" rtl="0">
              <a:lnSpc>
                <a:spcPct val="90000"/>
              </a:lnSpc>
              <a:spcBef>
                <a:spcPts val="0"/>
              </a:spcBef>
              <a:spcAft>
                <a:spcPts val="0"/>
              </a:spcAft>
              <a:buSzPts val="1400"/>
              <a:buNone/>
            </a:pPr>
            <a:r>
              <a:rPr lang="en-US"/>
              <a:t>Why is it Happening?</a:t>
            </a:r>
            <a:endParaRPr/>
          </a:p>
        </p:txBody>
      </p:sp>
      <p:sp>
        <p:nvSpPr>
          <p:cNvPr id="742" name="Google Shape;742;p100"/>
          <p:cNvSpPr/>
          <p:nvPr/>
        </p:nvSpPr>
        <p:spPr>
          <a:xfrm>
            <a:off x="6258074" y="3239813"/>
            <a:ext cx="896100" cy="624900"/>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pic>
        <p:nvPicPr>
          <p:cNvPr id="743" name="Google Shape;743;p100"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back to the Diagnostic Assessment/Functional Assessment oval. "/>
          <p:cNvPicPr preferRelativeResize="0"/>
          <p:nvPr/>
        </p:nvPicPr>
        <p:blipFill rotWithShape="1">
          <a:blip r:embed="rId3">
            <a:alphaModFix/>
          </a:blip>
          <a:srcRect/>
          <a:stretch/>
        </p:blipFill>
        <p:spPr>
          <a:xfrm>
            <a:off x="6525954" y="934066"/>
            <a:ext cx="2337841" cy="500604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2"/>
                                        </p:tgtEl>
                                        <p:attrNameLst>
                                          <p:attrName>style.visibility</p:attrName>
                                        </p:attrNameLst>
                                      </p:cBhvr>
                                      <p:to>
                                        <p:strVal val="visible"/>
                                      </p:to>
                                    </p:set>
                                    <p:animEffect transition="in" filter="fade">
                                      <p:cBhvr>
                                        <p:cTn id="7" dur="1000"/>
                                        <p:tgtEl>
                                          <p:spTgt spid="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101"/>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55</a:t>
            </a:fld>
            <a:endParaRPr/>
          </a:p>
        </p:txBody>
      </p:sp>
      <p:sp>
        <p:nvSpPr>
          <p:cNvPr id="750" name="Google Shape;750;p101"/>
          <p:cNvSpPr txBox="1">
            <a:spLocks noGrp="1"/>
          </p:cNvSpPr>
          <p:nvPr>
            <p:ph type="body" idx="1"/>
          </p:nvPr>
        </p:nvSpPr>
        <p:spPr>
          <a:xfrm>
            <a:off x="687527" y="2055813"/>
            <a:ext cx="4503900" cy="3509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600"/>
              </a:spcBef>
              <a:spcAft>
                <a:spcPts val="0"/>
              </a:spcAft>
              <a:buSzPts val="2400"/>
              <a:buNone/>
            </a:pPr>
            <a:r>
              <a:rPr lang="en-US" b="1"/>
              <a:t>Intervention Adaptation</a:t>
            </a:r>
            <a:endParaRPr/>
          </a:p>
          <a:p>
            <a:pPr marL="0" lvl="0" indent="0" algn="l" rtl="0">
              <a:lnSpc>
                <a:spcPct val="100000"/>
              </a:lnSpc>
              <a:spcBef>
                <a:spcPts val="1200"/>
              </a:spcBef>
              <a:spcAft>
                <a:spcPts val="0"/>
              </a:spcAft>
              <a:buSzPts val="2400"/>
              <a:buNone/>
            </a:pPr>
            <a:r>
              <a:rPr lang="en-US"/>
              <a:t>Consider two types of intervention change: </a:t>
            </a:r>
            <a:endParaRPr/>
          </a:p>
          <a:p>
            <a:pPr marL="341312" lvl="0" indent="-341312" algn="l" rtl="0">
              <a:lnSpc>
                <a:spcPct val="100000"/>
              </a:lnSpc>
              <a:spcBef>
                <a:spcPts val="600"/>
              </a:spcBef>
              <a:spcAft>
                <a:spcPts val="0"/>
              </a:spcAft>
              <a:buSzPts val="2400"/>
              <a:buChar char="▪"/>
            </a:pPr>
            <a:r>
              <a:rPr lang="en-US"/>
              <a:t>Quantitative changes to setting or format</a:t>
            </a:r>
            <a:endParaRPr/>
          </a:p>
          <a:p>
            <a:pPr marL="341312" lvl="0" indent="-341312" algn="l" rtl="0">
              <a:lnSpc>
                <a:spcPct val="100000"/>
              </a:lnSpc>
              <a:spcBef>
                <a:spcPts val="600"/>
              </a:spcBef>
              <a:spcAft>
                <a:spcPts val="0"/>
              </a:spcAft>
              <a:buSzPts val="2400"/>
              <a:buChar char="▪"/>
            </a:pPr>
            <a:r>
              <a:rPr lang="en-US"/>
              <a:t>Qualitative changes to delivery </a:t>
            </a:r>
            <a:endParaRPr/>
          </a:p>
          <a:p>
            <a:pPr marL="914400" lvl="1" indent="-228600" algn="l" rtl="0">
              <a:lnSpc>
                <a:spcPct val="100000"/>
              </a:lnSpc>
              <a:spcBef>
                <a:spcPts val="600"/>
              </a:spcBef>
              <a:spcAft>
                <a:spcPts val="0"/>
              </a:spcAft>
              <a:buSzPts val="1800"/>
              <a:buNone/>
            </a:pPr>
            <a:endParaRPr/>
          </a:p>
          <a:p>
            <a:pPr marL="341312" lvl="0" indent="-188912" algn="l" rtl="0">
              <a:lnSpc>
                <a:spcPct val="100000"/>
              </a:lnSpc>
              <a:spcBef>
                <a:spcPts val="600"/>
              </a:spcBef>
              <a:spcAft>
                <a:spcPts val="0"/>
              </a:spcAft>
              <a:buSzPts val="2400"/>
              <a:buNone/>
            </a:pPr>
            <a:endParaRPr/>
          </a:p>
          <a:p>
            <a:pPr marL="341312" lvl="0" indent="-188912" algn="l" rtl="0">
              <a:lnSpc>
                <a:spcPct val="100000"/>
              </a:lnSpc>
              <a:spcBef>
                <a:spcPts val="600"/>
              </a:spcBef>
              <a:spcAft>
                <a:spcPts val="0"/>
              </a:spcAft>
              <a:buSzPts val="2400"/>
              <a:buNone/>
            </a:pPr>
            <a:endParaRPr/>
          </a:p>
        </p:txBody>
      </p:sp>
      <p:sp>
        <p:nvSpPr>
          <p:cNvPr id="751" name="Google Shape;751;p101"/>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endParaRPr/>
          </a:p>
          <a:p>
            <a:pPr marL="0" lvl="0" indent="0" algn="l" rtl="0">
              <a:lnSpc>
                <a:spcPct val="90000"/>
              </a:lnSpc>
              <a:spcBef>
                <a:spcPts val="0"/>
              </a:spcBef>
              <a:spcAft>
                <a:spcPts val="0"/>
              </a:spcAft>
              <a:buSzPts val="1400"/>
              <a:buNone/>
            </a:pPr>
            <a:r>
              <a:rPr lang="en-US"/>
              <a:t>What Should Be Done?</a:t>
            </a:r>
            <a:endParaRPr/>
          </a:p>
        </p:txBody>
      </p:sp>
      <p:sp>
        <p:nvSpPr>
          <p:cNvPr id="752" name="Google Shape;752;p101"/>
          <p:cNvSpPr/>
          <p:nvPr/>
        </p:nvSpPr>
        <p:spPr>
          <a:xfrm>
            <a:off x="5629767" y="3914309"/>
            <a:ext cx="896100" cy="624900"/>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pic>
        <p:nvPicPr>
          <p:cNvPr id="753" name="Google Shape;753;p101"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back to the Diagnostic Assessment/Functional Assessment oval. "/>
          <p:cNvPicPr preferRelativeResize="0"/>
          <p:nvPr/>
        </p:nvPicPr>
        <p:blipFill rotWithShape="1">
          <a:blip r:embed="rId3">
            <a:alphaModFix/>
          </a:blip>
          <a:srcRect/>
          <a:stretch/>
        </p:blipFill>
        <p:spPr>
          <a:xfrm>
            <a:off x="6525954" y="934066"/>
            <a:ext cx="2337841" cy="500604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2"/>
                                        </p:tgtEl>
                                        <p:attrNameLst>
                                          <p:attrName>style.visibility</p:attrName>
                                        </p:attrNameLst>
                                      </p:cBhvr>
                                      <p:to>
                                        <p:strVal val="visible"/>
                                      </p:to>
                                    </p:set>
                                    <p:animEffect transition="in" filter="fade">
                                      <p:cBhvr>
                                        <p:cTn id="7" dur="1000"/>
                                        <p:tgtEl>
                                          <p:spTgt spid="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102"/>
          <p:cNvSpPr txBox="1"/>
          <p:nvPr/>
        </p:nvSpPr>
        <p:spPr>
          <a:xfrm>
            <a:off x="558375" y="1496500"/>
            <a:ext cx="8585700" cy="7461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0" name="Google Shape;760;p102"/>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56</a:t>
            </a:fld>
            <a:endParaRPr/>
          </a:p>
        </p:txBody>
      </p:sp>
      <p:sp>
        <p:nvSpPr>
          <p:cNvPr id="761" name="Google Shape;761;p102"/>
          <p:cNvSpPr txBox="1">
            <a:spLocks noGrp="1"/>
          </p:cNvSpPr>
          <p:nvPr>
            <p:ph type="title" idx="4294967295"/>
          </p:nvPr>
        </p:nvSpPr>
        <p:spPr>
          <a:xfrm>
            <a:off x="687388" y="301164"/>
            <a:ext cx="8224800" cy="746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sz="4800"/>
              <a:t>Intensifying Interventions</a:t>
            </a:r>
            <a:endParaRPr sz="4800"/>
          </a:p>
        </p:txBody>
      </p:sp>
      <p:pic>
        <p:nvPicPr>
          <p:cNvPr id="762" name="Google Shape;762;p102" descr="This diagram illustrates the process of secondary intervention delivered with fidelity for responders and non-responders.  There are three questions that are connected to the non-responders box. The first box asks Does student need a smaller group? Below this question box is another box which states secondary intervention with smaller group and one to one intervention. The second box asks does student need more time in intervention? Below this question box is another box which states secondary intervention with additional sessions, more sessions per week, and more minutes per session. The third box asks does student have problem with attention/motivation? Below this box it states secondary intervention with strategies to promote attention/engagement. These three question boxes connect to a box that says non-responders, which connects to a box below it which states make changes to intervenion based on data, including, but not limited to: addition of program components, adjustment of language or vocabulary, increased explicit instruction and error correction procedures, and addition of speeded practice."/>
          <p:cNvPicPr preferRelativeResize="0"/>
          <p:nvPr/>
        </p:nvPicPr>
        <p:blipFill rotWithShape="1">
          <a:blip r:embed="rId3">
            <a:alphaModFix/>
          </a:blip>
          <a:srcRect l="30965" t="24837" r="29892" b="12693"/>
          <a:stretch/>
        </p:blipFill>
        <p:spPr>
          <a:xfrm>
            <a:off x="2471350" y="1047275"/>
            <a:ext cx="4862200" cy="4850100"/>
          </a:xfrm>
          <a:prstGeom prst="rect">
            <a:avLst/>
          </a:prstGeom>
          <a:noFill/>
          <a:ln>
            <a:noFill/>
          </a:ln>
        </p:spPr>
      </p:pic>
      <p:sp>
        <p:nvSpPr>
          <p:cNvPr id="763" name="Google Shape;763;p102"/>
          <p:cNvSpPr/>
          <p:nvPr/>
        </p:nvSpPr>
        <p:spPr>
          <a:xfrm>
            <a:off x="2706425" y="2050400"/>
            <a:ext cx="1012200" cy="567300"/>
          </a:xfrm>
          <a:prstGeom prst="rect">
            <a:avLst/>
          </a:prstGeom>
          <a:noFill/>
          <a:ln w="5715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764" name="Google Shape;764;p102"/>
          <p:cNvSpPr/>
          <p:nvPr/>
        </p:nvSpPr>
        <p:spPr>
          <a:xfrm>
            <a:off x="1417814" y="2050408"/>
            <a:ext cx="896100" cy="624900"/>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765" name="Google Shape;765;p102"/>
          <p:cNvSpPr/>
          <p:nvPr/>
        </p:nvSpPr>
        <p:spPr>
          <a:xfrm>
            <a:off x="2630225" y="2928900"/>
            <a:ext cx="1161900" cy="949800"/>
          </a:xfrm>
          <a:prstGeom prst="rect">
            <a:avLst/>
          </a:prstGeom>
          <a:noFill/>
          <a:ln w="5715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766" name="Google Shape;766;p102"/>
          <p:cNvSpPr/>
          <p:nvPr/>
        </p:nvSpPr>
        <p:spPr>
          <a:xfrm>
            <a:off x="7078792" y="6130764"/>
            <a:ext cx="1417200" cy="491400"/>
          </a:xfrm>
          <a:prstGeom prst="ellipse">
            <a:avLst/>
          </a:prstGeom>
          <a:solidFill>
            <a:srgbClr val="BFBFBF"/>
          </a:solidFill>
          <a:ln>
            <a:noFill/>
          </a:ln>
          <a:effectLst>
            <a:outerShdw blurRad="44450" dist="27940" dir="5400000" algn="ctr">
              <a:srgbClr val="000000">
                <a:alpha val="2902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Workbook</a:t>
            </a:r>
            <a:endParaRPr sz="1300" b="1"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3"/>
                                        </p:tgtEl>
                                        <p:attrNameLst>
                                          <p:attrName>style.visibility</p:attrName>
                                        </p:attrNameLst>
                                      </p:cBhvr>
                                      <p:to>
                                        <p:strVal val="visible"/>
                                      </p:to>
                                    </p:set>
                                    <p:animEffect transition="in" filter="fade">
                                      <p:cBhvr>
                                        <p:cTn id="7" dur="1000"/>
                                        <p:tgtEl>
                                          <p:spTgt spid="7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4"/>
                                        </p:tgtEl>
                                        <p:attrNameLst>
                                          <p:attrName>style.visibility</p:attrName>
                                        </p:attrNameLst>
                                      </p:cBhvr>
                                      <p:to>
                                        <p:strVal val="visible"/>
                                      </p:to>
                                    </p:set>
                                    <p:animEffect transition="in" filter="fade">
                                      <p:cBhvr>
                                        <p:cTn id="12" dur="1000"/>
                                        <p:tgtEl>
                                          <p:spTgt spid="7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65"/>
                                        </p:tgtEl>
                                        <p:attrNameLst>
                                          <p:attrName>style.visibility</p:attrName>
                                        </p:attrNameLst>
                                      </p:cBhvr>
                                      <p:to>
                                        <p:strVal val="visible"/>
                                      </p:to>
                                    </p:set>
                                    <p:animEffect transition="in" filter="fade">
                                      <p:cBhvr>
                                        <p:cTn id="17" dur="1000"/>
                                        <p:tgtEl>
                                          <p:spTgt spid="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103"/>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57</a:t>
            </a:fld>
            <a:endParaRPr/>
          </a:p>
        </p:txBody>
      </p:sp>
      <p:sp>
        <p:nvSpPr>
          <p:cNvPr id="773" name="Google Shape;773;p103"/>
          <p:cNvSpPr txBox="1">
            <a:spLocks noGrp="1"/>
          </p:cNvSpPr>
          <p:nvPr>
            <p:ph type="title" idx="4294967295"/>
          </p:nvPr>
        </p:nvSpPr>
        <p:spPr>
          <a:xfrm>
            <a:off x="687375" y="589154"/>
            <a:ext cx="8224800" cy="11109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Did It Work? </a:t>
            </a:r>
            <a:r>
              <a:rPr lang="en-US" b="0"/>
              <a:t>Progress Monitoring</a:t>
            </a:r>
            <a:endParaRPr/>
          </a:p>
        </p:txBody>
      </p:sp>
      <p:pic>
        <p:nvPicPr>
          <p:cNvPr id="774" name="Google Shape;774;p103" descr="This graph shows Kelsey’s reading progress monitoring data using Passage Reading Fluency, with scores in correct words read per minute. The first three scores, before the first vertical line at the October 21, show her baseline reading assessments. The X on this line shows her average baseline score at about 30. This score is connected with her target score, the X on the far right, to form the goal line which ends with an X at about 85. The second set of scores was collected during Kelsey’s time in secondary intervention during the initial instruction. All of these scores are below the goal line, suggesting that Kelsey is not responding to the secondary intervention and that she requires an instructional change (a dotted vertical line) to make progress."/>
          <p:cNvPicPr preferRelativeResize="0"/>
          <p:nvPr/>
        </p:nvPicPr>
        <p:blipFill rotWithShape="1">
          <a:blip r:embed="rId3">
            <a:alphaModFix/>
          </a:blip>
          <a:srcRect t="9041"/>
          <a:stretch/>
        </p:blipFill>
        <p:spPr>
          <a:xfrm>
            <a:off x="1350725" y="2001450"/>
            <a:ext cx="6898101" cy="3821701"/>
          </a:xfrm>
          <a:prstGeom prst="rect">
            <a:avLst/>
          </a:prstGeom>
          <a:solidFill>
            <a:srgbClr val="FFFFFF"/>
          </a:solidFill>
          <a:ln w="9525" cap="flat" cmpd="sng">
            <a:solidFill>
              <a:srgbClr val="000000"/>
            </a:solidFill>
            <a:prstDash val="solid"/>
            <a:round/>
            <a:headEnd type="none" w="sm" len="sm"/>
            <a:tailEnd type="none" w="sm" len="sm"/>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104"/>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58</a:t>
            </a:fld>
            <a:endParaRPr/>
          </a:p>
        </p:txBody>
      </p:sp>
      <p:sp>
        <p:nvSpPr>
          <p:cNvPr id="781" name="Google Shape;781;p104"/>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Tier 3 Decision Making: </a:t>
            </a:r>
            <a:r>
              <a:rPr lang="en-US" b="0"/>
              <a:t>Considerations</a:t>
            </a:r>
            <a:endParaRPr/>
          </a:p>
        </p:txBody>
      </p:sp>
      <p:grpSp>
        <p:nvGrpSpPr>
          <p:cNvPr id="782" name="Google Shape;782;p104"/>
          <p:cNvGrpSpPr/>
          <p:nvPr/>
        </p:nvGrpSpPr>
        <p:grpSpPr>
          <a:xfrm>
            <a:off x="6939451" y="5907823"/>
            <a:ext cx="1588032" cy="908604"/>
            <a:chOff x="6939451" y="5907823"/>
            <a:chExt cx="1588032" cy="908604"/>
          </a:xfrm>
        </p:grpSpPr>
        <p:sp>
          <p:nvSpPr>
            <p:cNvPr id="783" name="Google Shape;783;p104"/>
            <p:cNvSpPr/>
            <p:nvPr/>
          </p:nvSpPr>
          <p:spPr>
            <a:xfrm>
              <a:off x="6939451" y="5907823"/>
              <a:ext cx="1588032" cy="908604"/>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784" name="Google Shape;784;p104"/>
            <p:cNvSpPr txBox="1"/>
            <p:nvPr/>
          </p:nvSpPr>
          <p:spPr>
            <a:xfrm>
              <a:off x="7200638" y="6208225"/>
              <a:ext cx="1060500" cy="307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Activity</a:t>
              </a:r>
              <a:endParaRPr sz="1400" b="0" i="0" u="none" strike="noStrike" cap="none">
                <a:solidFill>
                  <a:srgbClr val="000000"/>
                </a:solidFill>
                <a:latin typeface="Arial"/>
                <a:ea typeface="Arial"/>
                <a:cs typeface="Arial"/>
                <a:sym typeface="Arial"/>
              </a:endParaRPr>
            </a:p>
          </p:txBody>
        </p:sp>
      </p:grpSp>
      <p:sp>
        <p:nvSpPr>
          <p:cNvPr id="785" name="Google Shape;785;p104"/>
          <p:cNvSpPr/>
          <p:nvPr/>
        </p:nvSpPr>
        <p:spPr>
          <a:xfrm>
            <a:off x="5223042" y="6089577"/>
            <a:ext cx="1417200" cy="491400"/>
          </a:xfrm>
          <a:prstGeom prst="ellipse">
            <a:avLst/>
          </a:prstGeom>
          <a:solidFill>
            <a:srgbClr val="BFBFBF"/>
          </a:solidFill>
          <a:ln>
            <a:noFill/>
          </a:ln>
          <a:effectLst>
            <a:outerShdw blurRad="44450" dist="27940" dir="5400000" algn="ctr">
              <a:srgbClr val="000000">
                <a:alpha val="2902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Workbook </a:t>
            </a:r>
            <a:endParaRPr sz="1300" b="1" i="0" u="none" strike="noStrike" cap="none">
              <a:solidFill>
                <a:srgbClr val="000000"/>
              </a:solidFill>
              <a:latin typeface="Arial"/>
              <a:ea typeface="Arial"/>
              <a:cs typeface="Arial"/>
              <a:sym typeface="Arial"/>
            </a:endParaRPr>
          </a:p>
        </p:txBody>
      </p:sp>
      <p:pic>
        <p:nvPicPr>
          <p:cNvPr id="786" name="Google Shape;786;p104"/>
          <p:cNvPicPr preferRelativeResize="0"/>
          <p:nvPr/>
        </p:nvPicPr>
        <p:blipFill rotWithShape="1">
          <a:blip r:embed="rId3">
            <a:alphaModFix/>
          </a:blip>
          <a:srcRect/>
          <a:stretch/>
        </p:blipFill>
        <p:spPr>
          <a:xfrm>
            <a:off x="1555850" y="1920540"/>
            <a:ext cx="6487930" cy="3925762"/>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105"/>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59</a:t>
            </a:fld>
            <a:endParaRPr/>
          </a:p>
        </p:txBody>
      </p:sp>
      <p:sp>
        <p:nvSpPr>
          <p:cNvPr id="793" name="Google Shape;793;p105"/>
          <p:cNvSpPr txBox="1">
            <a:spLocks noGrp="1"/>
          </p:cNvSpPr>
          <p:nvPr>
            <p:ph type="body" idx="1"/>
          </p:nvPr>
        </p:nvSpPr>
        <p:spPr>
          <a:xfrm>
            <a:off x="687527" y="2055813"/>
            <a:ext cx="5790000" cy="35097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0"/>
              </a:spcBef>
              <a:spcAft>
                <a:spcPts val="0"/>
              </a:spcAft>
              <a:buSzPts val="2400"/>
              <a:buChar char="▪"/>
            </a:pPr>
            <a:r>
              <a:rPr lang="en-US"/>
              <a:t>Return to Step 1 in the DBDM problem-solving process—Redefine the problem</a:t>
            </a:r>
            <a:endParaRPr/>
          </a:p>
          <a:p>
            <a:pPr marL="457200" lvl="0" indent="-381000" algn="l" rtl="0">
              <a:lnSpc>
                <a:spcPct val="100000"/>
              </a:lnSpc>
              <a:spcBef>
                <a:spcPts val="1000"/>
              </a:spcBef>
              <a:spcAft>
                <a:spcPts val="0"/>
              </a:spcAft>
              <a:buSzPts val="2400"/>
              <a:buChar char="▪"/>
            </a:pPr>
            <a:r>
              <a:rPr lang="en-US"/>
              <a:t>Collect additional diagnostic academic assessment data (Step 2)</a:t>
            </a:r>
            <a:endParaRPr/>
          </a:p>
          <a:p>
            <a:pPr marL="457200" lvl="0" indent="-381000" algn="l" rtl="0">
              <a:lnSpc>
                <a:spcPct val="100000"/>
              </a:lnSpc>
              <a:spcBef>
                <a:spcPts val="1000"/>
              </a:spcBef>
              <a:spcAft>
                <a:spcPts val="0"/>
              </a:spcAft>
              <a:buSzPts val="2400"/>
              <a:buChar char="▪"/>
            </a:pPr>
            <a:r>
              <a:rPr lang="en-US"/>
              <a:t>Consider what should be done (Step 3)</a:t>
            </a:r>
            <a:endParaRPr/>
          </a:p>
          <a:p>
            <a:pPr marL="914400" lvl="1" indent="-355600" algn="l" rtl="0">
              <a:lnSpc>
                <a:spcPct val="100000"/>
              </a:lnSpc>
              <a:spcBef>
                <a:spcPts val="1000"/>
              </a:spcBef>
              <a:spcAft>
                <a:spcPts val="0"/>
              </a:spcAft>
              <a:buSzPts val="2000"/>
              <a:buFont typeface="Noto Sans Symbols"/>
              <a:buChar char="•"/>
            </a:pPr>
            <a:r>
              <a:rPr lang="en-US" sz="2000"/>
              <a:t>Consider qualitative adaptations.</a:t>
            </a:r>
            <a:endParaRPr sz="2000"/>
          </a:p>
          <a:p>
            <a:pPr marL="914400" lvl="1" indent="-355600" algn="l" rtl="0">
              <a:lnSpc>
                <a:spcPct val="100000"/>
              </a:lnSpc>
              <a:spcBef>
                <a:spcPts val="1000"/>
              </a:spcBef>
              <a:spcAft>
                <a:spcPts val="1000"/>
              </a:spcAft>
              <a:buSzPts val="2000"/>
              <a:buFont typeface="Noto Sans Symbols"/>
              <a:buChar char="•"/>
            </a:pPr>
            <a:r>
              <a:rPr lang="en-US" sz="2000"/>
              <a:t>Continue progress monitoring.</a:t>
            </a:r>
            <a:endParaRPr sz="2000"/>
          </a:p>
        </p:txBody>
      </p:sp>
      <p:sp>
        <p:nvSpPr>
          <p:cNvPr id="794" name="Google Shape;794;p105"/>
          <p:cNvSpPr txBox="1">
            <a:spLocks noGrp="1"/>
          </p:cNvSpPr>
          <p:nvPr>
            <p:ph type="title"/>
          </p:nvPr>
        </p:nvSpPr>
        <p:spPr>
          <a:xfrm>
            <a:off x="687525" y="728801"/>
            <a:ext cx="8224800" cy="10074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endParaRPr/>
          </a:p>
          <a:p>
            <a:pPr marL="0" lvl="0" indent="0" algn="l" rtl="0">
              <a:lnSpc>
                <a:spcPct val="90000"/>
              </a:lnSpc>
              <a:spcBef>
                <a:spcPts val="0"/>
              </a:spcBef>
              <a:spcAft>
                <a:spcPts val="0"/>
              </a:spcAft>
              <a:buSzPts val="1400"/>
              <a:buNone/>
            </a:pPr>
            <a:endParaRPr/>
          </a:p>
          <a:p>
            <a:pPr marL="0" lvl="0" indent="0" algn="l" rtl="0">
              <a:lnSpc>
                <a:spcPct val="90000"/>
              </a:lnSpc>
              <a:spcBef>
                <a:spcPts val="0"/>
              </a:spcBef>
              <a:spcAft>
                <a:spcPts val="0"/>
              </a:spcAft>
              <a:buSzPts val="1400"/>
              <a:buNone/>
            </a:pPr>
            <a:endParaRPr/>
          </a:p>
          <a:p>
            <a:pPr marL="0" lvl="0" indent="0" algn="l" rtl="0">
              <a:lnSpc>
                <a:spcPct val="90000"/>
              </a:lnSpc>
              <a:spcBef>
                <a:spcPts val="0"/>
              </a:spcBef>
              <a:spcAft>
                <a:spcPts val="0"/>
              </a:spcAft>
              <a:buSzPts val="1400"/>
              <a:buNone/>
            </a:pPr>
            <a:endParaRPr/>
          </a:p>
          <a:p>
            <a:pPr marL="0" lvl="0" indent="0" algn="l" rtl="0">
              <a:lnSpc>
                <a:spcPct val="90000"/>
              </a:lnSpc>
              <a:spcBef>
                <a:spcPts val="0"/>
              </a:spcBef>
              <a:spcAft>
                <a:spcPts val="0"/>
              </a:spcAft>
              <a:buSzPts val="1400"/>
              <a:buNone/>
            </a:pPr>
            <a:r>
              <a:rPr lang="en-US"/>
              <a:t>Tier 3 Problem Solving </a:t>
            </a:r>
            <a:endParaRPr/>
          </a:p>
        </p:txBody>
      </p:sp>
      <p:sp>
        <p:nvSpPr>
          <p:cNvPr id="795" name="Google Shape;795;p105"/>
          <p:cNvSpPr/>
          <p:nvPr/>
        </p:nvSpPr>
        <p:spPr>
          <a:xfrm>
            <a:off x="5643312" y="4963698"/>
            <a:ext cx="896100" cy="624900"/>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pic>
        <p:nvPicPr>
          <p:cNvPr id="796" name="Google Shape;796;p105"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back to the Diagnostic Assessment/Functional Assessment oval. "/>
          <p:cNvPicPr preferRelativeResize="0"/>
          <p:nvPr/>
        </p:nvPicPr>
        <p:blipFill rotWithShape="1">
          <a:blip r:embed="rId3">
            <a:alphaModFix/>
          </a:blip>
          <a:srcRect/>
          <a:stretch/>
        </p:blipFill>
        <p:spPr>
          <a:xfrm>
            <a:off x="6525954" y="934066"/>
            <a:ext cx="2337841" cy="500604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52"/>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6</a:t>
            </a:fld>
            <a:endParaRPr/>
          </a:p>
        </p:txBody>
      </p:sp>
      <p:pic>
        <p:nvPicPr>
          <p:cNvPr id="275" name="Google Shape;275;p52" descr="Arkansas RTI Graphic.png"/>
          <p:cNvPicPr preferRelativeResize="0"/>
          <p:nvPr/>
        </p:nvPicPr>
        <p:blipFill rotWithShape="1">
          <a:blip r:embed="rId3">
            <a:alphaModFix/>
          </a:blip>
          <a:srcRect/>
          <a:stretch/>
        </p:blipFill>
        <p:spPr>
          <a:xfrm>
            <a:off x="5135852" y="1790697"/>
            <a:ext cx="3776472" cy="3913632"/>
          </a:xfrm>
          <a:prstGeom prst="rect">
            <a:avLst/>
          </a:prstGeom>
          <a:noFill/>
          <a:ln>
            <a:noFill/>
          </a:ln>
        </p:spPr>
      </p:pic>
      <p:pic>
        <p:nvPicPr>
          <p:cNvPr id="276" name="Google Shape;276;p52"/>
          <p:cNvPicPr preferRelativeResize="0"/>
          <p:nvPr/>
        </p:nvPicPr>
        <p:blipFill rotWithShape="1">
          <a:blip r:embed="rId4">
            <a:alphaModFix/>
          </a:blip>
          <a:srcRect b="67060"/>
          <a:stretch/>
        </p:blipFill>
        <p:spPr>
          <a:xfrm>
            <a:off x="1760188" y="803131"/>
            <a:ext cx="6841067" cy="2269066"/>
          </a:xfrm>
          <a:prstGeom prst="rect">
            <a:avLst/>
          </a:prstGeom>
          <a:noFill/>
          <a:ln>
            <a:noFill/>
          </a:ln>
        </p:spPr>
      </p:pic>
      <p:sp>
        <p:nvSpPr>
          <p:cNvPr id="277" name="Google Shape;277;p52"/>
          <p:cNvSpPr txBox="1">
            <a:spLocks noGrp="1"/>
          </p:cNvSpPr>
          <p:nvPr>
            <p:ph type="title"/>
          </p:nvPr>
        </p:nvSpPr>
        <p:spPr>
          <a:xfrm>
            <a:off x="780188" y="3731963"/>
            <a:ext cx="8229600" cy="769500"/>
          </a:xfrm>
          <a:prstGeom prst="rect">
            <a:avLst/>
          </a:prstGeom>
          <a:noFill/>
          <a:ln>
            <a:noFill/>
          </a:ln>
        </p:spPr>
        <p:txBody>
          <a:bodyPr spcFirstLastPara="1" wrap="square" lIns="0" tIns="45700" rIns="0" bIns="45700" anchor="b" anchorCtr="0">
            <a:noAutofit/>
          </a:bodyPr>
          <a:lstStyle/>
          <a:p>
            <a:pPr marL="0" lvl="0" indent="0" algn="l" rtl="0">
              <a:lnSpc>
                <a:spcPct val="100000"/>
              </a:lnSpc>
              <a:spcBef>
                <a:spcPts val="0"/>
              </a:spcBef>
              <a:spcAft>
                <a:spcPts val="0"/>
              </a:spcAft>
              <a:buClr>
                <a:schemeClr val="lt1"/>
              </a:buClr>
              <a:buSzPts val="4400"/>
              <a:buFont typeface="Arial"/>
              <a:buNone/>
            </a:pPr>
            <a:r>
              <a:rPr lang="en-US"/>
              <a:t>Tier 3—</a:t>
            </a:r>
            <a:br>
              <a:rPr lang="en-US"/>
            </a:br>
            <a:r>
              <a:rPr lang="en-US"/>
              <a:t>Intensive </a:t>
            </a:r>
            <a:br>
              <a:rPr lang="en-US"/>
            </a:br>
            <a:r>
              <a:rPr lang="en-US"/>
              <a:t>Intervention</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106"/>
          <p:cNvSpPr txBox="1"/>
          <p:nvPr/>
        </p:nvSpPr>
        <p:spPr>
          <a:xfrm>
            <a:off x="637325" y="1551350"/>
            <a:ext cx="8506800" cy="5097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3" name="Google Shape;803;p106"/>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60</a:t>
            </a:fld>
            <a:endParaRPr/>
          </a:p>
        </p:txBody>
      </p:sp>
      <p:sp>
        <p:nvSpPr>
          <p:cNvPr id="804" name="Google Shape;804;p106"/>
          <p:cNvSpPr txBox="1">
            <a:spLocks noGrp="1"/>
          </p:cNvSpPr>
          <p:nvPr>
            <p:ph type="title" idx="4294967295"/>
          </p:nvPr>
        </p:nvSpPr>
        <p:spPr>
          <a:xfrm>
            <a:off x="687362" y="332792"/>
            <a:ext cx="8224800" cy="746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sz="4800"/>
              <a:t>Intensifying Interventions</a:t>
            </a:r>
            <a:endParaRPr sz="4800"/>
          </a:p>
        </p:txBody>
      </p:sp>
      <p:pic>
        <p:nvPicPr>
          <p:cNvPr id="805" name="Google Shape;805;p106" descr="This diagram illustrates the process of secondary intervention delivered with fidelity for responders and non-responders.  There are three questions that are connected to the non-responders box. The first box asks Does student need a smaller group? Below this question box is another box which states secondary intervention with smaller group and one to one intervention. The second box asks does student need more time in intervention? Below this question box is another box which states secondary intervention with additional sessions, more sessions per week, and more minutes per session. The third box asks does student have problem with attention/motivation? Below this box it states secondary intervention with strategies to promote attention/engagement. These three question boxes connect to a box that says non-responders, which connects to a box below it which states make changes to intervenion based on data, including, but not limited to: addition of program components, adjustment of language or vocabulary, increased explicit instruction and error correction procedures, and addition of speeded practice."/>
          <p:cNvPicPr preferRelativeResize="0"/>
          <p:nvPr/>
        </p:nvPicPr>
        <p:blipFill rotWithShape="1">
          <a:blip r:embed="rId3">
            <a:alphaModFix/>
          </a:blip>
          <a:srcRect l="30965" t="25820" r="29892" b="12599"/>
          <a:stretch/>
        </p:blipFill>
        <p:spPr>
          <a:xfrm>
            <a:off x="2376875" y="1078900"/>
            <a:ext cx="4846201" cy="4765475"/>
          </a:xfrm>
          <a:prstGeom prst="rect">
            <a:avLst/>
          </a:prstGeom>
          <a:noFill/>
          <a:ln>
            <a:noFill/>
          </a:ln>
        </p:spPr>
      </p:pic>
      <p:sp>
        <p:nvSpPr>
          <p:cNvPr id="806" name="Google Shape;806;p106"/>
          <p:cNvSpPr/>
          <p:nvPr/>
        </p:nvSpPr>
        <p:spPr>
          <a:xfrm>
            <a:off x="4034319" y="4016938"/>
            <a:ext cx="1530900" cy="466500"/>
          </a:xfrm>
          <a:prstGeom prst="rect">
            <a:avLst/>
          </a:prstGeom>
          <a:noFill/>
          <a:ln w="5715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807" name="Google Shape;807;p106"/>
          <p:cNvSpPr/>
          <p:nvPr/>
        </p:nvSpPr>
        <p:spPr>
          <a:xfrm>
            <a:off x="3456736" y="4502288"/>
            <a:ext cx="2686500" cy="1364100"/>
          </a:xfrm>
          <a:prstGeom prst="rect">
            <a:avLst/>
          </a:prstGeom>
          <a:noFill/>
          <a:ln w="5715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107"/>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61</a:t>
            </a:fld>
            <a:endParaRPr/>
          </a:p>
        </p:txBody>
      </p:sp>
      <p:sp>
        <p:nvSpPr>
          <p:cNvPr id="814" name="Google Shape;814;p107"/>
          <p:cNvSpPr txBox="1">
            <a:spLocks noGrp="1"/>
          </p:cNvSpPr>
          <p:nvPr>
            <p:ph type="title" idx="4294967295"/>
          </p:nvPr>
        </p:nvSpPr>
        <p:spPr>
          <a:xfrm>
            <a:off x="687516" y="975487"/>
            <a:ext cx="8224800" cy="746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sz="4800"/>
              <a:t>Did It Work? </a:t>
            </a:r>
            <a:r>
              <a:rPr lang="en-US" sz="4800" b="0"/>
              <a:t>Progress Monitoring</a:t>
            </a:r>
            <a:endParaRPr sz="4800"/>
          </a:p>
        </p:txBody>
      </p:sp>
      <p:pic>
        <p:nvPicPr>
          <p:cNvPr id="815" name="Google Shape;815;p107" descr="This graph shows Kelsey’s reading progress monitoring data using Passage Reading Fluency, with scores in correct words read per minute. The first three scores, before the first vertical line at the October 21, show her baseline reading assessments. The X on this line shows her average baseline score at about 30. This score is connected with her target score, the X on the far right, to form the goal line which ends with an X at about 85. The second set of scores was collected during Kelsey’s time in secondary intervention during the initial instruction. All of these scores are below the goal line, suggesting that Kelsey is not responding to the secondary intervention and that she requires an instructional change (a dotted vertical line) to make progress."/>
          <p:cNvPicPr preferRelativeResize="0"/>
          <p:nvPr/>
        </p:nvPicPr>
        <p:blipFill rotWithShape="1">
          <a:blip r:embed="rId3">
            <a:alphaModFix/>
          </a:blip>
          <a:srcRect t="8963" b="954"/>
          <a:stretch/>
        </p:blipFill>
        <p:spPr>
          <a:xfrm>
            <a:off x="1306512" y="1907738"/>
            <a:ext cx="6829474" cy="3813924"/>
          </a:xfrm>
          <a:prstGeom prst="rect">
            <a:avLst/>
          </a:prstGeom>
          <a:solidFill>
            <a:srgbClr val="FFFFFF"/>
          </a:solidFill>
          <a:ln w="9525" cap="flat" cmpd="sng">
            <a:solidFill>
              <a:srgbClr val="000000"/>
            </a:solidFill>
            <a:prstDash val="solid"/>
            <a:round/>
            <a:headEnd type="none" w="sm" len="sm"/>
            <a:tailEnd type="none" w="sm" len="sm"/>
          </a:ln>
        </p:spPr>
      </p:pic>
      <p:sp>
        <p:nvSpPr>
          <p:cNvPr id="816" name="Google Shape;816;p107"/>
          <p:cNvSpPr/>
          <p:nvPr/>
        </p:nvSpPr>
        <p:spPr>
          <a:xfrm>
            <a:off x="7015651" y="5907823"/>
            <a:ext cx="1588032" cy="908604"/>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817" name="Google Shape;817;p107"/>
          <p:cNvSpPr txBox="1"/>
          <p:nvPr/>
        </p:nvSpPr>
        <p:spPr>
          <a:xfrm>
            <a:off x="7286426" y="6208225"/>
            <a:ext cx="10509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Discuss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p108"/>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62</a:t>
            </a:fld>
            <a:endParaRPr/>
          </a:p>
        </p:txBody>
      </p:sp>
      <p:sp>
        <p:nvSpPr>
          <p:cNvPr id="824" name="Google Shape;824;p108"/>
          <p:cNvSpPr txBox="1">
            <a:spLocks noGrp="1"/>
          </p:cNvSpPr>
          <p:nvPr>
            <p:ph type="body" idx="1"/>
          </p:nvPr>
        </p:nvSpPr>
        <p:spPr>
          <a:xfrm>
            <a:off x="687525" y="2055825"/>
            <a:ext cx="8224800" cy="1977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400"/>
              <a:buNone/>
            </a:pPr>
            <a:r>
              <a:rPr lang="en-US"/>
              <a:t>Write down at least two key points about the features of effective Tier 3 intensive intervention that are most critical for you to consider in your implementation.</a:t>
            </a:r>
            <a:endParaRPr/>
          </a:p>
          <a:p>
            <a:pPr marL="0" lvl="0" indent="0" algn="l" rtl="0">
              <a:lnSpc>
                <a:spcPct val="100000"/>
              </a:lnSpc>
              <a:spcBef>
                <a:spcPts val="600"/>
              </a:spcBef>
              <a:spcAft>
                <a:spcPts val="0"/>
              </a:spcAft>
              <a:buSzPts val="2400"/>
              <a:buNone/>
            </a:pPr>
            <a:endParaRPr/>
          </a:p>
        </p:txBody>
      </p:sp>
      <p:sp>
        <p:nvSpPr>
          <p:cNvPr id="825" name="Google Shape;825;p108"/>
          <p:cNvSpPr txBox="1">
            <a:spLocks noGrp="1"/>
          </p:cNvSpPr>
          <p:nvPr>
            <p:ph type="title"/>
          </p:nvPr>
        </p:nvSpPr>
        <p:spPr>
          <a:xfrm>
            <a:off x="687525" y="241850"/>
            <a:ext cx="7996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Let’s Recap</a:t>
            </a:r>
            <a:endParaRPr/>
          </a:p>
        </p:txBody>
      </p:sp>
      <p:sp>
        <p:nvSpPr>
          <p:cNvPr id="826" name="Google Shape;826;p108"/>
          <p:cNvSpPr/>
          <p:nvPr/>
        </p:nvSpPr>
        <p:spPr>
          <a:xfrm>
            <a:off x="7015651" y="5907823"/>
            <a:ext cx="1588032" cy="908604"/>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827" name="Google Shape;827;p108"/>
          <p:cNvSpPr txBox="1"/>
          <p:nvPr/>
        </p:nvSpPr>
        <p:spPr>
          <a:xfrm>
            <a:off x="7286426" y="6208225"/>
            <a:ext cx="10509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Discuss</a:t>
            </a:r>
            <a:endParaRPr sz="1400" b="0" i="0" u="none" strike="noStrike" cap="none">
              <a:solidFill>
                <a:srgbClr val="000000"/>
              </a:solidFill>
              <a:latin typeface="Arial"/>
              <a:ea typeface="Arial"/>
              <a:cs typeface="Arial"/>
              <a:sym typeface="Arial"/>
            </a:endParaRPr>
          </a:p>
        </p:txBody>
      </p:sp>
      <p:pic>
        <p:nvPicPr>
          <p:cNvPr id="828" name="Google Shape;828;p108"/>
          <p:cNvPicPr preferRelativeResize="0"/>
          <p:nvPr/>
        </p:nvPicPr>
        <p:blipFill rotWithShape="1">
          <a:blip r:embed="rId3">
            <a:alphaModFix/>
          </a:blip>
          <a:srcRect l="5642" t="5113" b="4224"/>
          <a:stretch/>
        </p:blipFill>
        <p:spPr>
          <a:xfrm>
            <a:off x="2649675" y="3779700"/>
            <a:ext cx="4088976" cy="1792425"/>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109"/>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63</a:t>
            </a:fld>
            <a:endParaRPr/>
          </a:p>
        </p:txBody>
      </p:sp>
      <p:sp>
        <p:nvSpPr>
          <p:cNvPr id="835" name="Google Shape;835;p109"/>
          <p:cNvSpPr txBox="1">
            <a:spLocks noGrp="1"/>
          </p:cNvSpPr>
          <p:nvPr>
            <p:ph type="body" idx="1"/>
          </p:nvPr>
        </p:nvSpPr>
        <p:spPr>
          <a:xfrm>
            <a:off x="687526" y="2055813"/>
            <a:ext cx="8224800" cy="38520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600"/>
              </a:spcBef>
              <a:spcAft>
                <a:spcPts val="0"/>
              </a:spcAft>
              <a:buSzPts val="2400"/>
              <a:buChar char="▪"/>
            </a:pPr>
            <a:r>
              <a:rPr lang="en-US"/>
              <a:t>Develop an action plan for dissemination and implementation of Tier 3 Intervention</a:t>
            </a:r>
            <a:endParaRPr/>
          </a:p>
          <a:p>
            <a:pPr marL="457200" lvl="0" indent="-381000" algn="l" rtl="0">
              <a:lnSpc>
                <a:spcPct val="100000"/>
              </a:lnSpc>
              <a:spcBef>
                <a:spcPts val="1000"/>
              </a:spcBef>
              <a:spcAft>
                <a:spcPts val="0"/>
              </a:spcAft>
              <a:buSzPts val="2400"/>
              <a:buChar char="▪"/>
            </a:pPr>
            <a:r>
              <a:rPr lang="en-US"/>
              <a:t>Use the Self-Evaluation for Tier III System to determine your school’s next steps to strengthen intensive interventions</a:t>
            </a:r>
            <a:endParaRPr/>
          </a:p>
          <a:p>
            <a:pPr marL="0" lvl="0" indent="0" algn="l" rtl="0">
              <a:lnSpc>
                <a:spcPct val="100000"/>
              </a:lnSpc>
              <a:spcBef>
                <a:spcPts val="1000"/>
              </a:spcBef>
              <a:spcAft>
                <a:spcPts val="0"/>
              </a:spcAft>
              <a:buSzPts val="2400"/>
              <a:buNone/>
            </a:pPr>
            <a:endParaRPr/>
          </a:p>
        </p:txBody>
      </p:sp>
      <p:sp>
        <p:nvSpPr>
          <p:cNvPr id="836" name="Google Shape;836;p109"/>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Determining Next Steps</a:t>
            </a:r>
            <a:endParaRPr/>
          </a:p>
        </p:txBody>
      </p:sp>
      <p:sp>
        <p:nvSpPr>
          <p:cNvPr id="837" name="Google Shape;837;p109"/>
          <p:cNvSpPr/>
          <p:nvPr/>
        </p:nvSpPr>
        <p:spPr>
          <a:xfrm>
            <a:off x="5223042" y="6089577"/>
            <a:ext cx="1417200" cy="491400"/>
          </a:xfrm>
          <a:prstGeom prst="ellipse">
            <a:avLst/>
          </a:prstGeom>
          <a:solidFill>
            <a:srgbClr val="BFBFBF"/>
          </a:solidFill>
          <a:ln>
            <a:noFill/>
          </a:ln>
          <a:effectLst>
            <a:outerShdw blurRad="44450" dist="27940" dir="5400000" algn="ctr">
              <a:srgbClr val="000000">
                <a:alpha val="2902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Workbook </a:t>
            </a:r>
            <a:endParaRPr sz="1300" b="1" i="0" u="none" strike="noStrike" cap="none">
              <a:solidFill>
                <a:srgbClr val="000000"/>
              </a:solidFill>
              <a:latin typeface="Arial"/>
              <a:ea typeface="Arial"/>
              <a:cs typeface="Arial"/>
              <a:sym typeface="Arial"/>
            </a:endParaRPr>
          </a:p>
        </p:txBody>
      </p:sp>
      <p:grpSp>
        <p:nvGrpSpPr>
          <p:cNvPr id="838" name="Google Shape;838;p109"/>
          <p:cNvGrpSpPr/>
          <p:nvPr/>
        </p:nvGrpSpPr>
        <p:grpSpPr>
          <a:xfrm>
            <a:off x="6939451" y="5907823"/>
            <a:ext cx="1588032" cy="908604"/>
            <a:chOff x="6939451" y="5907823"/>
            <a:chExt cx="1588032" cy="908604"/>
          </a:xfrm>
        </p:grpSpPr>
        <p:sp>
          <p:nvSpPr>
            <p:cNvPr id="839" name="Google Shape;839;p109"/>
            <p:cNvSpPr/>
            <p:nvPr/>
          </p:nvSpPr>
          <p:spPr>
            <a:xfrm>
              <a:off x="6939451" y="5907823"/>
              <a:ext cx="1588032" cy="908604"/>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840" name="Google Shape;840;p109"/>
            <p:cNvSpPr txBox="1"/>
            <p:nvPr/>
          </p:nvSpPr>
          <p:spPr>
            <a:xfrm>
              <a:off x="7200638" y="6208225"/>
              <a:ext cx="1060500" cy="307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Activity</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110"/>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64</a:t>
            </a:fld>
            <a:endParaRPr/>
          </a:p>
        </p:txBody>
      </p:sp>
      <p:sp>
        <p:nvSpPr>
          <p:cNvPr id="847" name="Google Shape;847;p110"/>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References </a:t>
            </a:r>
            <a:endParaRPr/>
          </a:p>
        </p:txBody>
      </p:sp>
      <p:sp>
        <p:nvSpPr>
          <p:cNvPr id="848" name="Google Shape;848;p110"/>
          <p:cNvSpPr txBox="1"/>
          <p:nvPr/>
        </p:nvSpPr>
        <p:spPr>
          <a:xfrm>
            <a:off x="687400" y="1859150"/>
            <a:ext cx="8067600" cy="3951900"/>
          </a:xfrm>
          <a:prstGeom prst="rect">
            <a:avLst/>
          </a:prstGeom>
          <a:noFill/>
          <a:ln>
            <a:noFill/>
          </a:ln>
        </p:spPr>
        <p:txBody>
          <a:bodyPr spcFirstLastPara="1" wrap="square" lIns="0" tIns="0" rIns="0" bIns="0" anchor="t" anchorCtr="0">
            <a:noAutofit/>
          </a:bodyPr>
          <a:lstStyle/>
          <a:p>
            <a:pPr marL="457200" marR="0" lvl="0" indent="-323850" algn="l" rtl="0">
              <a:lnSpc>
                <a:spcPct val="115000"/>
              </a:lnSpc>
              <a:spcBef>
                <a:spcPts val="1200"/>
              </a:spcBef>
              <a:spcAft>
                <a:spcPts val="0"/>
              </a:spcAft>
              <a:buClr>
                <a:srgbClr val="A5A5A5"/>
              </a:buClr>
              <a:buSzPts val="1500"/>
              <a:buFont typeface="Arial"/>
              <a:buChar char="■"/>
            </a:pPr>
            <a:r>
              <a:rPr lang="en-US" sz="1500" b="0" i="0" u="none" strike="noStrike" cap="none">
                <a:solidFill>
                  <a:srgbClr val="385878"/>
                </a:solidFill>
                <a:latin typeface="Arial"/>
                <a:ea typeface="Arial"/>
                <a:cs typeface="Arial"/>
                <a:sym typeface="Arial"/>
              </a:rPr>
              <a:t>Brown-Chidsey, R., &amp; Steege, M. W. (2005). </a:t>
            </a:r>
            <a:r>
              <a:rPr lang="en-US" sz="1500" b="0" i="1" u="none" strike="noStrike" cap="none">
                <a:solidFill>
                  <a:srgbClr val="385878"/>
                </a:solidFill>
                <a:latin typeface="Arial"/>
                <a:ea typeface="Arial"/>
                <a:cs typeface="Arial"/>
                <a:sym typeface="Arial"/>
              </a:rPr>
              <a:t>Response to intervention: Principles and strategies for effective practice</a:t>
            </a:r>
            <a:r>
              <a:rPr lang="en-US" sz="1500" b="0" i="0" u="none" strike="noStrike" cap="none">
                <a:solidFill>
                  <a:srgbClr val="385878"/>
                </a:solidFill>
                <a:latin typeface="Arial"/>
                <a:ea typeface="Arial"/>
                <a:cs typeface="Arial"/>
                <a:sym typeface="Arial"/>
              </a:rPr>
              <a:t>. New York, NY: Guilford Press.</a:t>
            </a:r>
            <a:endParaRPr sz="1500" b="0" i="0" u="none" strike="noStrike" cap="none">
              <a:solidFill>
                <a:srgbClr val="385878"/>
              </a:solidFill>
              <a:latin typeface="Arial"/>
              <a:ea typeface="Arial"/>
              <a:cs typeface="Arial"/>
              <a:sym typeface="Arial"/>
            </a:endParaRPr>
          </a:p>
          <a:p>
            <a:pPr marL="457200" marR="0" lvl="0" indent="-323850" algn="l" rtl="0">
              <a:lnSpc>
                <a:spcPct val="115000"/>
              </a:lnSpc>
              <a:spcBef>
                <a:spcPts val="1000"/>
              </a:spcBef>
              <a:spcAft>
                <a:spcPts val="0"/>
              </a:spcAft>
              <a:buClr>
                <a:srgbClr val="A5A5A5"/>
              </a:buClr>
              <a:buSzPts val="1500"/>
              <a:buFont typeface="Arial"/>
              <a:buChar char="■"/>
            </a:pPr>
            <a:r>
              <a:rPr lang="en-US" sz="1500" b="0" i="0" u="none" strike="noStrike" cap="none">
                <a:solidFill>
                  <a:srgbClr val="385878"/>
                </a:solidFill>
                <a:latin typeface="Arial"/>
                <a:ea typeface="Arial"/>
                <a:cs typeface="Arial"/>
                <a:sym typeface="Arial"/>
              </a:rPr>
              <a:t>Buffum, A. G., Mattos, M., &amp; Malone, J. (2018). </a:t>
            </a:r>
            <a:r>
              <a:rPr lang="en-US" sz="1500" b="0" i="1" u="none" strike="noStrike" cap="none">
                <a:solidFill>
                  <a:srgbClr val="385878"/>
                </a:solidFill>
                <a:latin typeface="Arial"/>
                <a:ea typeface="Arial"/>
                <a:cs typeface="Arial"/>
                <a:sym typeface="Arial"/>
              </a:rPr>
              <a:t>Taking action: A handbook for RTI at work</a:t>
            </a:r>
            <a:r>
              <a:rPr lang="en-US" sz="1500" b="0" i="0" u="none" strike="noStrike" cap="none">
                <a:solidFill>
                  <a:srgbClr val="385878"/>
                </a:solidFill>
                <a:latin typeface="Arial"/>
                <a:ea typeface="Arial"/>
                <a:cs typeface="Arial"/>
                <a:sym typeface="Arial"/>
              </a:rPr>
              <a:t>. Bloomington, IN, IN: Solution Tree Press.</a:t>
            </a:r>
            <a:endParaRPr sz="1500" b="0" i="0" u="none" strike="noStrike" cap="none">
              <a:solidFill>
                <a:srgbClr val="385878"/>
              </a:solidFill>
              <a:latin typeface="Arial"/>
              <a:ea typeface="Arial"/>
              <a:cs typeface="Arial"/>
              <a:sym typeface="Arial"/>
            </a:endParaRPr>
          </a:p>
          <a:p>
            <a:pPr marL="457200" marR="0" lvl="0" indent="-323850" algn="l" rtl="0">
              <a:lnSpc>
                <a:spcPct val="100000"/>
              </a:lnSpc>
              <a:spcBef>
                <a:spcPts val="1000"/>
              </a:spcBef>
              <a:spcAft>
                <a:spcPts val="0"/>
              </a:spcAft>
              <a:buClr>
                <a:srgbClr val="A5A5A5"/>
              </a:buClr>
              <a:buSzPts val="1500"/>
              <a:buFont typeface="Arial"/>
              <a:buChar char="■"/>
            </a:pPr>
            <a:r>
              <a:rPr lang="en-US" sz="1500" b="0" i="0" u="none" strike="noStrike" cap="none">
                <a:solidFill>
                  <a:srgbClr val="385878"/>
                </a:solidFill>
                <a:latin typeface="Arial"/>
                <a:ea typeface="Arial"/>
                <a:cs typeface="Arial"/>
                <a:sym typeface="Arial"/>
              </a:rPr>
              <a:t>Elliot, J. (2016, October). </a:t>
            </a:r>
            <a:r>
              <a:rPr lang="en-US" sz="1500" b="0" i="1" u="none" strike="noStrike" cap="none">
                <a:solidFill>
                  <a:srgbClr val="385878"/>
                </a:solidFill>
                <a:latin typeface="Arial"/>
                <a:ea typeface="Arial"/>
                <a:cs typeface="Arial"/>
                <a:sym typeface="Arial"/>
              </a:rPr>
              <a:t>RtI and the 4-Step Problem Solving Process</a:t>
            </a:r>
            <a:r>
              <a:rPr lang="en-US" sz="1500" b="0" i="0" u="none" strike="noStrike" cap="none">
                <a:solidFill>
                  <a:srgbClr val="385878"/>
                </a:solidFill>
                <a:latin typeface="Arial"/>
                <a:ea typeface="Arial"/>
                <a:cs typeface="Arial"/>
                <a:sym typeface="Arial"/>
              </a:rPr>
              <a:t>. Special Education Module, Arkansas Department of Education.  </a:t>
            </a:r>
            <a:endParaRPr sz="1500" b="0" i="0" u="none" strike="noStrike" cap="none">
              <a:solidFill>
                <a:srgbClr val="385878"/>
              </a:solidFill>
              <a:latin typeface="Arial"/>
              <a:ea typeface="Arial"/>
              <a:cs typeface="Arial"/>
              <a:sym typeface="Arial"/>
            </a:endParaRPr>
          </a:p>
          <a:p>
            <a:pPr marL="457200" marR="0" lvl="0" indent="-323850" algn="l" rtl="0">
              <a:lnSpc>
                <a:spcPct val="100000"/>
              </a:lnSpc>
              <a:spcBef>
                <a:spcPts val="1000"/>
              </a:spcBef>
              <a:spcAft>
                <a:spcPts val="0"/>
              </a:spcAft>
              <a:buClr>
                <a:srgbClr val="A5A5A5"/>
              </a:buClr>
              <a:buSzPts val="1500"/>
              <a:buFont typeface="Arial"/>
              <a:buChar char="■"/>
            </a:pPr>
            <a:r>
              <a:rPr lang="en-US" sz="1500" b="0" i="0" u="none" strike="noStrike" cap="none">
                <a:solidFill>
                  <a:srgbClr val="385878"/>
                </a:solidFill>
                <a:latin typeface="Arial"/>
                <a:ea typeface="Arial"/>
                <a:cs typeface="Arial"/>
                <a:sym typeface="Arial"/>
              </a:rPr>
              <a:t>National Center on Intensive Intervention (April, 2014). </a:t>
            </a:r>
            <a:r>
              <a:rPr lang="en-US" sz="1500" b="0" i="1" u="none" strike="noStrike" cap="none">
                <a:solidFill>
                  <a:srgbClr val="385878"/>
                </a:solidFill>
                <a:latin typeface="Arial"/>
                <a:ea typeface="Arial"/>
                <a:cs typeface="Arial"/>
                <a:sym typeface="Arial"/>
              </a:rPr>
              <a:t>Designing Intensive Interventions for Students With Significant and Persistent Academic Needs. </a:t>
            </a:r>
            <a:r>
              <a:rPr lang="en-US" sz="1500" b="0" i="0" u="none" strike="noStrike" cap="none">
                <a:solidFill>
                  <a:srgbClr val="385878"/>
                </a:solidFill>
                <a:latin typeface="Arial"/>
                <a:ea typeface="Arial"/>
                <a:cs typeface="Arial"/>
                <a:sym typeface="Arial"/>
              </a:rPr>
              <a:t>Washington, DC: U.S. Department of Education, Office of Special Education Programs, National Center on Intensive Intervention.</a:t>
            </a:r>
            <a:endParaRPr sz="1500" b="1" i="0" u="none" strike="noStrike" cap="none">
              <a:solidFill>
                <a:srgbClr val="385878"/>
              </a:solidFill>
              <a:latin typeface="Arial"/>
              <a:ea typeface="Arial"/>
              <a:cs typeface="Arial"/>
              <a:sym typeface="Arial"/>
            </a:endParaRPr>
          </a:p>
          <a:p>
            <a:pPr marL="457200" marR="0" lvl="0" indent="-323850" algn="l" rtl="0">
              <a:lnSpc>
                <a:spcPct val="110000"/>
              </a:lnSpc>
              <a:spcBef>
                <a:spcPts val="1000"/>
              </a:spcBef>
              <a:spcAft>
                <a:spcPts val="1000"/>
              </a:spcAft>
              <a:buClr>
                <a:srgbClr val="A5A5A5"/>
              </a:buClr>
              <a:buSzPts val="1500"/>
              <a:buFont typeface="Arial"/>
              <a:buChar char="■"/>
            </a:pPr>
            <a:r>
              <a:rPr lang="en-US" sz="1500" b="0" i="0" u="none" strike="noStrike" cap="none">
                <a:solidFill>
                  <a:srgbClr val="385878"/>
                </a:solidFill>
                <a:latin typeface="Arial"/>
                <a:ea typeface="Arial"/>
                <a:cs typeface="Arial"/>
                <a:sym typeface="Arial"/>
              </a:rPr>
              <a:t>Vaughn, S., Wexler, J., Roberts, G., Barth, A. A., Cirino, P. T., Romain, M. A., Francis, D., Fletcher, J., &amp; Denton, C. A. (2012). E</a:t>
            </a:r>
            <a:r>
              <a:rPr lang="en-US" sz="1500" b="0" i="1" u="none" strike="noStrike" cap="none">
                <a:solidFill>
                  <a:srgbClr val="385878"/>
                </a:solidFill>
                <a:latin typeface="Arial"/>
                <a:ea typeface="Arial"/>
                <a:cs typeface="Arial"/>
                <a:sym typeface="Arial"/>
              </a:rPr>
              <a:t>ffects of individualized and standardized interventions on middle school students with reading disabilities</a:t>
            </a:r>
            <a:r>
              <a:rPr lang="en-US" sz="1500" b="0" i="0" u="none" strike="noStrike" cap="none">
                <a:solidFill>
                  <a:srgbClr val="385878"/>
                </a:solidFill>
                <a:latin typeface="Arial"/>
                <a:ea typeface="Arial"/>
                <a:cs typeface="Arial"/>
                <a:sym typeface="Arial"/>
              </a:rPr>
              <a:t>. Exceptional Children</a:t>
            </a:r>
            <a:r>
              <a:rPr lang="en-US" sz="1500" b="0" i="1" u="none" strike="noStrike" cap="none">
                <a:solidFill>
                  <a:srgbClr val="385878"/>
                </a:solidFill>
                <a:latin typeface="Arial"/>
                <a:ea typeface="Arial"/>
                <a:cs typeface="Arial"/>
                <a:sym typeface="Arial"/>
              </a:rPr>
              <a:t>. 77(4). </a:t>
            </a:r>
            <a:r>
              <a:rPr lang="en-US" sz="1500" b="0" i="0" u="none" strike="noStrike" cap="none">
                <a:solidFill>
                  <a:srgbClr val="385878"/>
                </a:solidFill>
                <a:latin typeface="Arial"/>
                <a:ea typeface="Arial"/>
                <a:cs typeface="Arial"/>
                <a:sym typeface="Arial"/>
              </a:rPr>
              <a:t>391-407.</a:t>
            </a:r>
            <a:endParaRPr sz="1500" b="0" i="0" u="none" strike="noStrike" cap="none">
              <a:solidFill>
                <a:srgbClr val="385878"/>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53"/>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solidFill>
                  <a:srgbClr val="25496F"/>
                </a:solidFill>
              </a:rPr>
              <a:t>7</a:t>
            </a:fld>
            <a:endParaRPr>
              <a:solidFill>
                <a:srgbClr val="25496F"/>
              </a:solidFill>
            </a:endParaRPr>
          </a:p>
        </p:txBody>
      </p:sp>
      <p:pic>
        <p:nvPicPr>
          <p:cNvPr id="284" name="Google Shape;284;p53" descr="RTI Arkansas Logo.png"/>
          <p:cNvPicPr preferRelativeResize="0"/>
          <p:nvPr/>
        </p:nvPicPr>
        <p:blipFill rotWithShape="1">
          <a:blip r:embed="rId3">
            <a:alphaModFix/>
          </a:blip>
          <a:srcRect/>
          <a:stretch/>
        </p:blipFill>
        <p:spPr>
          <a:xfrm>
            <a:off x="6887173" y="336608"/>
            <a:ext cx="2025052" cy="373943"/>
          </a:xfrm>
          <a:prstGeom prst="rect">
            <a:avLst/>
          </a:prstGeom>
          <a:noFill/>
          <a:ln>
            <a:noFill/>
          </a:ln>
        </p:spPr>
      </p:pic>
      <p:sp>
        <p:nvSpPr>
          <p:cNvPr id="285" name="Google Shape;285;p53"/>
          <p:cNvSpPr txBox="1">
            <a:spLocks noGrp="1"/>
          </p:cNvSpPr>
          <p:nvPr>
            <p:ph type="title"/>
          </p:nvPr>
        </p:nvSpPr>
        <p:spPr>
          <a:xfrm>
            <a:off x="713819" y="450912"/>
            <a:ext cx="8224800" cy="746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Thinking About Intervention</a:t>
            </a:r>
            <a:endParaRPr sz="5200"/>
          </a:p>
        </p:txBody>
      </p:sp>
      <p:pic>
        <p:nvPicPr>
          <p:cNvPr id="286" name="Google Shape;286;p53"/>
          <p:cNvPicPr preferRelativeResize="0"/>
          <p:nvPr/>
        </p:nvPicPr>
        <p:blipFill rotWithShape="1">
          <a:blip r:embed="rId4">
            <a:alphaModFix/>
          </a:blip>
          <a:srcRect b="45524"/>
          <a:stretch/>
        </p:blipFill>
        <p:spPr>
          <a:xfrm>
            <a:off x="713825" y="1304950"/>
            <a:ext cx="7716349" cy="5061923"/>
          </a:xfrm>
          <a:prstGeom prst="rect">
            <a:avLst/>
          </a:prstGeom>
          <a:noFill/>
          <a:ln>
            <a:noFill/>
          </a:ln>
        </p:spPr>
      </p:pic>
      <p:sp>
        <p:nvSpPr>
          <p:cNvPr id="287" name="Google Shape;287;p53"/>
          <p:cNvSpPr/>
          <p:nvPr/>
        </p:nvSpPr>
        <p:spPr>
          <a:xfrm>
            <a:off x="6275875" y="1289063"/>
            <a:ext cx="2154300" cy="50937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4"/>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8</a:t>
            </a:fld>
            <a:endParaRPr/>
          </a:p>
        </p:txBody>
      </p:sp>
      <p:sp>
        <p:nvSpPr>
          <p:cNvPr id="294" name="Google Shape;294;p54"/>
          <p:cNvSpPr txBox="1">
            <a:spLocks noGrp="1"/>
          </p:cNvSpPr>
          <p:nvPr>
            <p:ph type="title"/>
          </p:nvPr>
        </p:nvSpPr>
        <p:spPr>
          <a:xfrm>
            <a:off x="687400" y="318050"/>
            <a:ext cx="8224800" cy="1463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Varying Evidence Standards</a:t>
            </a:r>
            <a:endParaRPr/>
          </a:p>
        </p:txBody>
      </p:sp>
      <p:sp>
        <p:nvSpPr>
          <p:cNvPr id="295" name="Google Shape;295;p54"/>
          <p:cNvSpPr txBox="1"/>
          <p:nvPr/>
        </p:nvSpPr>
        <p:spPr>
          <a:xfrm>
            <a:off x="687400" y="2487825"/>
            <a:ext cx="3886200" cy="3366900"/>
          </a:xfrm>
          <a:prstGeom prst="rect">
            <a:avLst/>
          </a:prstGeom>
          <a:solidFill>
            <a:srgbClr val="F2F2F2"/>
          </a:solidFill>
          <a:ln w="285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233362" marR="0" lvl="0" indent="-233362" algn="l" rtl="0">
              <a:lnSpc>
                <a:spcPct val="100000"/>
              </a:lnSpc>
              <a:spcBef>
                <a:spcPts val="0"/>
              </a:spcBef>
              <a:spcAft>
                <a:spcPts val="0"/>
              </a:spcAft>
              <a:buClr>
                <a:schemeClr val="dk2"/>
              </a:buClr>
              <a:buSzPts val="2400"/>
              <a:buFont typeface="Arial"/>
              <a:buChar char="•"/>
            </a:pPr>
            <a:r>
              <a:rPr lang="en-US" sz="2400" b="0" i="0" u="none" strike="noStrike" cap="none">
                <a:solidFill>
                  <a:srgbClr val="385878"/>
                </a:solidFill>
                <a:latin typeface="Arial"/>
                <a:ea typeface="Arial"/>
                <a:cs typeface="Arial"/>
                <a:sym typeface="Arial"/>
              </a:rPr>
              <a:t>Recommended for Tier I across subjects</a:t>
            </a:r>
            <a:endParaRPr sz="1400" b="0" i="0" u="none" strike="noStrike" cap="none">
              <a:solidFill>
                <a:srgbClr val="000000"/>
              </a:solidFill>
              <a:latin typeface="Arial"/>
              <a:ea typeface="Arial"/>
              <a:cs typeface="Arial"/>
              <a:sym typeface="Arial"/>
            </a:endParaRPr>
          </a:p>
          <a:p>
            <a:pPr marL="233362" marR="0" lvl="0" indent="-233362" algn="l" rtl="0">
              <a:lnSpc>
                <a:spcPct val="100000"/>
              </a:lnSpc>
              <a:spcBef>
                <a:spcPts val="600"/>
              </a:spcBef>
              <a:spcAft>
                <a:spcPts val="0"/>
              </a:spcAft>
              <a:buClr>
                <a:schemeClr val="dk2"/>
              </a:buClr>
              <a:buSzPts val="2400"/>
              <a:buFont typeface="Arial"/>
              <a:buChar char="•"/>
            </a:pPr>
            <a:r>
              <a:rPr lang="en-US" sz="2400" b="0" i="0" u="none" strike="noStrike" cap="none">
                <a:solidFill>
                  <a:srgbClr val="385878"/>
                </a:solidFill>
                <a:latin typeface="Arial"/>
                <a:ea typeface="Arial"/>
                <a:cs typeface="Arial"/>
                <a:sym typeface="Arial"/>
              </a:rPr>
              <a:t>Components have been researched and found to be generally effective</a:t>
            </a:r>
            <a:endParaRPr sz="1400" b="0" i="0" u="none" strike="noStrike" cap="none">
              <a:solidFill>
                <a:srgbClr val="000000"/>
              </a:solidFill>
              <a:latin typeface="Arial"/>
              <a:ea typeface="Arial"/>
              <a:cs typeface="Arial"/>
              <a:sym typeface="Arial"/>
            </a:endParaRPr>
          </a:p>
          <a:p>
            <a:pPr marL="233362" marR="0" lvl="0" indent="-233362" algn="l" rtl="0">
              <a:lnSpc>
                <a:spcPct val="100000"/>
              </a:lnSpc>
              <a:spcBef>
                <a:spcPts val="600"/>
              </a:spcBef>
              <a:spcAft>
                <a:spcPts val="0"/>
              </a:spcAft>
              <a:buClr>
                <a:schemeClr val="dk2"/>
              </a:buClr>
              <a:buSzPts val="2400"/>
              <a:buFont typeface="Arial"/>
              <a:buChar char="•"/>
            </a:pPr>
            <a:r>
              <a:rPr lang="en-US" sz="2400" b="0" i="0" u="none" strike="noStrike" cap="none">
                <a:solidFill>
                  <a:srgbClr val="385878"/>
                </a:solidFill>
                <a:latin typeface="Arial"/>
                <a:ea typeface="Arial"/>
                <a:cs typeface="Arial"/>
                <a:sym typeface="Arial"/>
              </a:rPr>
              <a:t>Curriculum materials have not been rigorously evaluated as a package</a:t>
            </a:r>
            <a:endParaRPr sz="1400" b="0" i="0" u="none" strike="noStrike" cap="none">
              <a:solidFill>
                <a:srgbClr val="000000"/>
              </a:solidFill>
              <a:latin typeface="Arial"/>
              <a:ea typeface="Arial"/>
              <a:cs typeface="Arial"/>
              <a:sym typeface="Arial"/>
            </a:endParaRPr>
          </a:p>
        </p:txBody>
      </p:sp>
      <p:sp>
        <p:nvSpPr>
          <p:cNvPr id="296" name="Google Shape;296;p54"/>
          <p:cNvSpPr txBox="1"/>
          <p:nvPr/>
        </p:nvSpPr>
        <p:spPr>
          <a:xfrm>
            <a:off x="687400" y="1905300"/>
            <a:ext cx="3886200" cy="582900"/>
          </a:xfrm>
          <a:prstGeom prst="rect">
            <a:avLst/>
          </a:prstGeom>
          <a:solidFill>
            <a:srgbClr val="D8E3ED"/>
          </a:solidFill>
          <a:ln w="285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7436B"/>
              </a:buClr>
              <a:buSzPts val="2400"/>
              <a:buFont typeface="Noto Sans Symbols"/>
              <a:buNone/>
            </a:pPr>
            <a:r>
              <a:rPr lang="en-US" sz="2400" b="1" i="0" u="none" strike="noStrike" cap="none">
                <a:solidFill>
                  <a:srgbClr val="27436B"/>
                </a:solidFill>
                <a:latin typeface="Arial"/>
                <a:ea typeface="Arial"/>
                <a:cs typeface="Arial"/>
                <a:sym typeface="Arial"/>
              </a:rPr>
              <a:t>Research-Based </a:t>
            </a:r>
            <a:endParaRPr sz="1400" b="0" i="0" u="none" strike="noStrike" cap="none">
              <a:solidFill>
                <a:srgbClr val="000000"/>
              </a:solidFill>
              <a:latin typeface="Arial"/>
              <a:ea typeface="Arial"/>
              <a:cs typeface="Arial"/>
              <a:sym typeface="Arial"/>
            </a:endParaRPr>
          </a:p>
        </p:txBody>
      </p:sp>
      <p:sp>
        <p:nvSpPr>
          <p:cNvPr id="297" name="Google Shape;297;p54"/>
          <p:cNvSpPr txBox="1"/>
          <p:nvPr/>
        </p:nvSpPr>
        <p:spPr>
          <a:xfrm>
            <a:off x="4762700" y="2492400"/>
            <a:ext cx="4048800" cy="3366900"/>
          </a:xfrm>
          <a:prstGeom prst="rect">
            <a:avLst/>
          </a:prstGeom>
          <a:solidFill>
            <a:srgbClr val="F2F2F2"/>
          </a:solidFill>
          <a:ln w="285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233362" marR="0" lvl="0" indent="-233362" algn="l" rtl="0">
              <a:lnSpc>
                <a:spcPct val="100000"/>
              </a:lnSpc>
              <a:spcBef>
                <a:spcPts val="0"/>
              </a:spcBef>
              <a:spcAft>
                <a:spcPts val="0"/>
              </a:spcAft>
              <a:buClr>
                <a:schemeClr val="dk2"/>
              </a:buClr>
              <a:buSzPts val="2400"/>
              <a:buFont typeface="Arial"/>
              <a:buChar char="•"/>
            </a:pPr>
            <a:r>
              <a:rPr lang="en-US" sz="2400" b="0" i="0" u="none" strike="noStrike" cap="none">
                <a:solidFill>
                  <a:srgbClr val="3B5978"/>
                </a:solidFill>
                <a:latin typeface="Arial"/>
                <a:ea typeface="Arial"/>
                <a:cs typeface="Arial"/>
                <a:sym typeface="Arial"/>
              </a:rPr>
              <a:t>Recommended for Tier 2 and Tier 3</a:t>
            </a:r>
            <a:endParaRPr sz="1400" b="0" i="0" u="none" strike="noStrike" cap="none">
              <a:solidFill>
                <a:srgbClr val="000000"/>
              </a:solidFill>
              <a:latin typeface="Arial"/>
              <a:ea typeface="Arial"/>
              <a:cs typeface="Arial"/>
              <a:sym typeface="Arial"/>
            </a:endParaRPr>
          </a:p>
          <a:p>
            <a:pPr marL="233362" marR="0" lvl="0" indent="-233362" algn="l" rtl="0">
              <a:lnSpc>
                <a:spcPct val="100000"/>
              </a:lnSpc>
              <a:spcBef>
                <a:spcPts val="600"/>
              </a:spcBef>
              <a:spcAft>
                <a:spcPts val="0"/>
              </a:spcAft>
              <a:buClr>
                <a:schemeClr val="dk2"/>
              </a:buClr>
              <a:buSzPts val="2400"/>
              <a:buFont typeface="Arial"/>
              <a:buChar char="•"/>
            </a:pPr>
            <a:r>
              <a:rPr lang="en-US" sz="2400" b="0" i="0" u="none" strike="noStrike" cap="none">
                <a:solidFill>
                  <a:srgbClr val="3B5978"/>
                </a:solidFill>
                <a:latin typeface="Arial"/>
                <a:ea typeface="Arial"/>
                <a:cs typeface="Arial"/>
                <a:sym typeface="Arial"/>
              </a:rPr>
              <a:t>Materials evaluated using rigorous research design </a:t>
            </a:r>
            <a:endParaRPr sz="1400" b="0" i="0" u="none" strike="noStrike" cap="none">
              <a:solidFill>
                <a:srgbClr val="000000"/>
              </a:solidFill>
              <a:latin typeface="Arial"/>
              <a:ea typeface="Arial"/>
              <a:cs typeface="Arial"/>
              <a:sym typeface="Arial"/>
            </a:endParaRPr>
          </a:p>
          <a:p>
            <a:pPr marL="233362" marR="0" lvl="0" indent="-233362" algn="l" rtl="0">
              <a:lnSpc>
                <a:spcPct val="100000"/>
              </a:lnSpc>
              <a:spcBef>
                <a:spcPts val="600"/>
              </a:spcBef>
              <a:spcAft>
                <a:spcPts val="0"/>
              </a:spcAft>
              <a:buClr>
                <a:schemeClr val="dk2"/>
              </a:buClr>
              <a:buSzPts val="2400"/>
              <a:buFont typeface="Arial"/>
              <a:buChar char="•"/>
            </a:pPr>
            <a:r>
              <a:rPr lang="en-US" sz="2400" b="0" i="0" u="none" strike="noStrike" cap="none">
                <a:solidFill>
                  <a:srgbClr val="3B5978"/>
                </a:solidFill>
                <a:latin typeface="Arial"/>
                <a:ea typeface="Arial"/>
                <a:cs typeface="Arial"/>
                <a:sym typeface="Arial"/>
              </a:rPr>
              <a:t>Evidence of positive effects for students who received the intervention </a:t>
            </a:r>
            <a:endParaRPr sz="1400" b="0" i="0" u="none" strike="noStrike" cap="none">
              <a:solidFill>
                <a:srgbClr val="000000"/>
              </a:solidFill>
              <a:latin typeface="Arial"/>
              <a:ea typeface="Arial"/>
              <a:cs typeface="Arial"/>
              <a:sym typeface="Arial"/>
            </a:endParaRPr>
          </a:p>
          <a:p>
            <a:pPr marL="233362" marR="0" lvl="0" indent="-55562" algn="l" rtl="0">
              <a:lnSpc>
                <a:spcPct val="100000"/>
              </a:lnSpc>
              <a:spcBef>
                <a:spcPts val="600"/>
              </a:spcBef>
              <a:spcAft>
                <a:spcPts val="0"/>
              </a:spcAft>
              <a:buClr>
                <a:srgbClr val="A6A6A6"/>
              </a:buClr>
              <a:buSzPts val="2800"/>
              <a:buFont typeface="Noto Sans Symbols"/>
              <a:buNone/>
            </a:pPr>
            <a:endParaRPr sz="2800" b="0" i="0" u="none" strike="noStrike" cap="none">
              <a:solidFill>
                <a:srgbClr val="3B5978"/>
              </a:solidFill>
              <a:latin typeface="Arial"/>
              <a:ea typeface="Arial"/>
              <a:cs typeface="Arial"/>
              <a:sym typeface="Arial"/>
            </a:endParaRPr>
          </a:p>
        </p:txBody>
      </p:sp>
      <p:sp>
        <p:nvSpPr>
          <p:cNvPr id="298" name="Google Shape;298;p54"/>
          <p:cNvSpPr txBox="1"/>
          <p:nvPr/>
        </p:nvSpPr>
        <p:spPr>
          <a:xfrm>
            <a:off x="4762700" y="1905300"/>
            <a:ext cx="4048800" cy="582900"/>
          </a:xfrm>
          <a:prstGeom prst="rect">
            <a:avLst/>
          </a:prstGeom>
          <a:solidFill>
            <a:srgbClr val="D8E3ED"/>
          </a:solidFill>
          <a:ln w="285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27436B"/>
                </a:solidFill>
                <a:latin typeface="Arial"/>
                <a:ea typeface="Arial"/>
                <a:cs typeface="Arial"/>
                <a:sym typeface="Arial"/>
              </a:rPr>
              <a:t>Evidence-Based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55"/>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9</a:t>
            </a:fld>
            <a:endParaRPr/>
          </a:p>
        </p:txBody>
      </p:sp>
      <p:sp>
        <p:nvSpPr>
          <p:cNvPr id="305" name="Google Shape;305;p55"/>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Interventions Within an </a:t>
            </a:r>
            <a:endParaRPr/>
          </a:p>
          <a:p>
            <a:pPr marL="0" lvl="0" indent="0" algn="l" rtl="0">
              <a:lnSpc>
                <a:spcPct val="90000"/>
              </a:lnSpc>
              <a:spcBef>
                <a:spcPts val="0"/>
              </a:spcBef>
              <a:spcAft>
                <a:spcPts val="0"/>
              </a:spcAft>
              <a:buSzPts val="1400"/>
              <a:buNone/>
            </a:pPr>
            <a:r>
              <a:rPr lang="en-US"/>
              <a:t>RTI Framework</a:t>
            </a:r>
            <a:endParaRPr/>
          </a:p>
        </p:txBody>
      </p:sp>
      <p:grpSp>
        <p:nvGrpSpPr>
          <p:cNvPr id="306" name="Google Shape;306;p55"/>
          <p:cNvGrpSpPr/>
          <p:nvPr/>
        </p:nvGrpSpPr>
        <p:grpSpPr>
          <a:xfrm>
            <a:off x="4527603" y="1933388"/>
            <a:ext cx="4461132" cy="3886928"/>
            <a:chOff x="-6" y="-278425"/>
            <a:chExt cx="4112400" cy="3326425"/>
          </a:xfrm>
        </p:grpSpPr>
        <p:sp>
          <p:nvSpPr>
            <p:cNvPr id="307" name="Google Shape;307;p55"/>
            <p:cNvSpPr/>
            <p:nvPr/>
          </p:nvSpPr>
          <p:spPr>
            <a:xfrm>
              <a:off x="0" y="0"/>
              <a:ext cx="3886200" cy="3048000"/>
            </a:xfrm>
            <a:prstGeom prst="rect">
              <a:avLst/>
            </a:prstGeom>
            <a:solidFill>
              <a:schemeClr val="lt1"/>
            </a:solidFill>
            <a:ln>
              <a:noFill/>
            </a:ln>
            <a:effectLst>
              <a:outerShdw blurRad="40000" dist="23000" dir="5400000" rotWithShape="0">
                <a:srgbClr val="000000">
                  <a:alpha val="3373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55"/>
            <p:cNvSpPr txBox="1"/>
            <p:nvPr/>
          </p:nvSpPr>
          <p:spPr>
            <a:xfrm>
              <a:off x="-6" y="-278425"/>
              <a:ext cx="4112400" cy="3326400"/>
            </a:xfrm>
            <a:prstGeom prst="rect">
              <a:avLst/>
            </a:prstGeom>
            <a:noFill/>
            <a:ln>
              <a:noFill/>
            </a:ln>
          </p:spPr>
          <p:txBody>
            <a:bodyPr spcFirstLastPara="1" wrap="square" lIns="184900" tIns="184900" rIns="184900" bIns="184900" anchor="ctr" anchorCtr="0">
              <a:noAutofit/>
            </a:bodyPr>
            <a:lstStyle/>
            <a:p>
              <a:pPr marL="0" marR="0" lvl="0" indent="0" algn="l" rtl="0">
                <a:lnSpc>
                  <a:spcPct val="90000"/>
                </a:lnSpc>
                <a:spcBef>
                  <a:spcPts val="0"/>
                </a:spcBef>
                <a:spcAft>
                  <a:spcPts val="0"/>
                </a:spcAft>
                <a:buClr>
                  <a:schemeClr val="lt1"/>
                </a:buClr>
                <a:buSzPts val="2600"/>
                <a:buFont typeface="Arial"/>
                <a:buNone/>
              </a:pPr>
              <a:r>
                <a:rPr lang="en-US" sz="2800" b="0" i="0" u="none" strike="noStrike" cap="none">
                  <a:solidFill>
                    <a:srgbClr val="000000"/>
                  </a:solidFill>
                  <a:latin typeface="Arial"/>
                  <a:ea typeface="Arial"/>
                  <a:cs typeface="Arial"/>
                  <a:sym typeface="Arial"/>
                </a:rPr>
                <a:t>“Using interventions that have a proven track record </a:t>
              </a:r>
              <a:r>
                <a:rPr lang="en-US" sz="2800" b="1" i="1" u="none" strike="noStrike" cap="none">
                  <a:solidFill>
                    <a:srgbClr val="000000"/>
                  </a:solidFill>
                  <a:latin typeface="Arial"/>
                  <a:ea typeface="Arial"/>
                  <a:cs typeface="Arial"/>
                  <a:sym typeface="Arial"/>
                </a:rPr>
                <a:t>increases the probability</a:t>
              </a:r>
              <a:r>
                <a:rPr lang="en-US" sz="2800" b="0" i="0" u="none" strike="noStrike" cap="none">
                  <a:solidFill>
                    <a:srgbClr val="000000"/>
                  </a:solidFill>
                  <a:latin typeface="Arial"/>
                  <a:ea typeface="Arial"/>
                  <a:cs typeface="Arial"/>
                  <a:sym typeface="Arial"/>
                </a:rPr>
                <a:t> of positive outcomes for students.”</a:t>
              </a:r>
              <a:endParaRPr sz="2800" b="0" i="0" u="none" strike="noStrike" cap="none">
                <a:solidFill>
                  <a:srgbClr val="000000"/>
                </a:solidFill>
                <a:latin typeface="Arial"/>
                <a:ea typeface="Arial"/>
                <a:cs typeface="Arial"/>
                <a:sym typeface="Arial"/>
              </a:endParaRPr>
            </a:p>
            <a:p>
              <a:pPr marL="0" marR="0" lvl="0" indent="0" algn="ctr" rtl="0">
                <a:lnSpc>
                  <a:spcPct val="90000"/>
                </a:lnSpc>
                <a:spcBef>
                  <a:spcPts val="910"/>
                </a:spcBef>
                <a:spcAft>
                  <a:spcPts val="0"/>
                </a:spcAft>
                <a:buClr>
                  <a:schemeClr val="lt1"/>
                </a:buClr>
                <a:buSzPts val="1400"/>
                <a:buFont typeface="Arial"/>
                <a:buNone/>
              </a:pPr>
              <a:r>
                <a:rPr lang="en-US" sz="1400" b="0" i="0" u="none" strike="noStrike" cap="none">
                  <a:solidFill>
                    <a:srgbClr val="000000"/>
                  </a:solidFill>
                  <a:latin typeface="Arial"/>
                  <a:ea typeface="Arial"/>
                  <a:cs typeface="Arial"/>
                  <a:sym typeface="Arial"/>
                </a:rPr>
                <a:t>               (Brown-Chidsey &amp; Steege, 2005, p. 8)</a:t>
              </a:r>
              <a:endParaRPr sz="1400" b="0" i="0" u="none" strike="noStrike" cap="none">
                <a:solidFill>
                  <a:srgbClr val="000000"/>
                </a:solidFill>
                <a:latin typeface="Arial"/>
                <a:ea typeface="Arial"/>
                <a:cs typeface="Arial"/>
                <a:sym typeface="Arial"/>
              </a:endParaRPr>
            </a:p>
          </p:txBody>
        </p:sp>
      </p:grpSp>
      <p:grpSp>
        <p:nvGrpSpPr>
          <p:cNvPr id="309" name="Google Shape;309;p55"/>
          <p:cNvGrpSpPr/>
          <p:nvPr/>
        </p:nvGrpSpPr>
        <p:grpSpPr>
          <a:xfrm>
            <a:off x="516050" y="2244570"/>
            <a:ext cx="3579117" cy="3229704"/>
            <a:chOff x="572587" y="1116"/>
            <a:chExt cx="2969729" cy="2969843"/>
          </a:xfrm>
        </p:grpSpPr>
        <p:sp>
          <p:nvSpPr>
            <p:cNvPr id="310" name="Google Shape;310;p55"/>
            <p:cNvSpPr/>
            <p:nvPr/>
          </p:nvSpPr>
          <p:spPr>
            <a:xfrm>
              <a:off x="572616" y="1116"/>
              <a:ext cx="2969700" cy="2969700"/>
            </a:xfrm>
            <a:prstGeom prst="ellipse">
              <a:avLst/>
            </a:prstGeom>
            <a:gradFill>
              <a:gsLst>
                <a:gs pos="0">
                  <a:srgbClr val="A5BEE8"/>
                </a:gs>
                <a:gs pos="35000">
                  <a:srgbClr val="C0D0EE"/>
                </a:gs>
                <a:gs pos="100000">
                  <a:srgbClr val="E5ECFA"/>
                </a:gs>
              </a:gsLst>
              <a:lin ang="16200038" scaled="0"/>
            </a:gradFill>
            <a:ln>
              <a:noFill/>
            </a:ln>
            <a:effectLst>
              <a:outerShdw blurRad="40000" dist="20000" dir="5400000" rotWithShape="0">
                <a:srgbClr val="000000">
                  <a:alpha val="3647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55"/>
            <p:cNvSpPr txBox="1"/>
            <p:nvPr/>
          </p:nvSpPr>
          <p:spPr>
            <a:xfrm>
              <a:off x="572587" y="1259"/>
              <a:ext cx="2969700" cy="2969700"/>
            </a:xfrm>
            <a:prstGeom prst="rect">
              <a:avLst/>
            </a:prstGeom>
            <a:no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chemeClr val="dk1"/>
                </a:buClr>
                <a:buSzPts val="2700"/>
                <a:buFont typeface="Arial"/>
                <a:buNone/>
              </a:pPr>
              <a:r>
                <a:rPr lang="en-US" sz="3000" b="1" i="0" u="none" strike="noStrike" cap="none">
                  <a:solidFill>
                    <a:schemeClr val="dk1"/>
                  </a:solidFill>
                  <a:latin typeface="Arial"/>
                  <a:ea typeface="Arial"/>
                  <a:cs typeface="Arial"/>
                  <a:sym typeface="Arial"/>
                </a:rPr>
                <a:t>Interventions </a:t>
              </a:r>
              <a:endParaRPr sz="30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700"/>
                <a:buFont typeface="Arial"/>
                <a:buNone/>
              </a:pPr>
              <a:r>
                <a:rPr lang="en-US" sz="3000" b="1" i="0" u="none" strike="noStrike" cap="none">
                  <a:solidFill>
                    <a:schemeClr val="dk1"/>
                  </a:solidFill>
                  <a:latin typeface="Arial"/>
                  <a:ea typeface="Arial"/>
                  <a:cs typeface="Arial"/>
                  <a:sym typeface="Arial"/>
                </a:rPr>
                <a:t>Must Be Evidence-Based</a:t>
              </a:r>
              <a:endParaRPr sz="3000" b="1" i="0" u="none" strike="noStrike" cap="non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Basic">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ic">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vider Mas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8839</Words>
  <Application>Microsoft Macintosh PowerPoint</Application>
  <PresentationFormat>On-screen Show (4:3)</PresentationFormat>
  <Paragraphs>709</Paragraphs>
  <Slides>64</Slides>
  <Notes>64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64</vt:i4>
      </vt:variant>
    </vt:vector>
  </HeadingPairs>
  <TitlesOfParts>
    <vt:vector size="76" baseType="lpstr">
      <vt:lpstr>Arial Narrow</vt:lpstr>
      <vt:lpstr>Noto Sans Symbols</vt:lpstr>
      <vt:lpstr>Franklin Gothic</vt:lpstr>
      <vt:lpstr>Calibri</vt:lpstr>
      <vt:lpstr>Arial</vt:lpstr>
      <vt:lpstr>Courier New</vt:lpstr>
      <vt:lpstr>Source Sans Pro</vt:lpstr>
      <vt:lpstr>Libre Franklin</vt:lpstr>
      <vt:lpstr>Basic</vt:lpstr>
      <vt:lpstr>Basic</vt:lpstr>
      <vt:lpstr>Divider Master</vt:lpstr>
      <vt:lpstr>Basic</vt:lpstr>
      <vt:lpstr>PowerPoint Presentation</vt:lpstr>
      <vt:lpstr>Module 10 Objectives</vt:lpstr>
      <vt:lpstr>Think-Pair-Share</vt:lpstr>
      <vt:lpstr>Essential Components of RTI</vt:lpstr>
      <vt:lpstr>RTI Arkansas Model</vt:lpstr>
      <vt:lpstr>Tier 3— Intensive  Intervention</vt:lpstr>
      <vt:lpstr>Thinking About Intervention</vt:lpstr>
      <vt:lpstr>Varying Evidence Standards</vt:lpstr>
      <vt:lpstr>Interventions Within an  RTI Framework</vt:lpstr>
      <vt:lpstr>Critical Features of Tier 3</vt:lpstr>
      <vt:lpstr>What Is Intensive Intervention?</vt:lpstr>
      <vt:lpstr>Who Needs Intensive Intervention?</vt:lpstr>
      <vt:lpstr>Essential Tier 3 Criteria</vt:lpstr>
      <vt:lpstr>Essential Tier 3 Criteria</vt:lpstr>
      <vt:lpstr>Distinction Between Tiers</vt:lpstr>
      <vt:lpstr>Distinction Between Tiers</vt:lpstr>
      <vt:lpstr>Fidelity of Implementation</vt:lpstr>
      <vt:lpstr>Self-Evaluation of Tier 3 System</vt:lpstr>
      <vt:lpstr>Elements of Tier 3  Intensive Intervention </vt:lpstr>
      <vt:lpstr>Essential Characteristics of  an Effective Intervention</vt:lpstr>
      <vt:lpstr>Essential Characteristics of  an Effective Intervention</vt:lpstr>
      <vt:lpstr>PowerPoint Presentation</vt:lpstr>
      <vt:lpstr>Elements of Tier 3: Data-Based Individualization (DBI) </vt:lpstr>
      <vt:lpstr>Step 1: Validated  Intervention Program</vt:lpstr>
      <vt:lpstr>Resources for Evaluating  Evidence Base Tier 3 Interventions</vt:lpstr>
      <vt:lpstr>Step 2: Progress Monitor</vt:lpstr>
      <vt:lpstr>Step 3: Informal Diagnostic Assessments </vt:lpstr>
      <vt:lpstr>Step 4: Intervention Adaptation</vt:lpstr>
      <vt:lpstr>Step 5: Progress Monitor  Did the Change Work?</vt:lpstr>
      <vt:lpstr>Suggested Duration of  Intensive Intervention</vt:lpstr>
      <vt:lpstr>Suggested Length and  Frequency of Intensive Intervention</vt:lpstr>
      <vt:lpstr>Student Intervention Team</vt:lpstr>
      <vt:lpstr>Student Intervention Team Purpose</vt:lpstr>
      <vt:lpstr>Student Intervention Team Responsibilities</vt:lpstr>
      <vt:lpstr>Action 1: Target, Prioritize,  and Monitor</vt:lpstr>
      <vt:lpstr>Action 2: Ensure Proper  Intervention Intensity</vt:lpstr>
      <vt:lpstr>Try Quantitative Adaptations First</vt:lpstr>
      <vt:lpstr>Consider Qualitative  Changes Second</vt:lpstr>
      <vt:lpstr>Ensuring Proper Intensity</vt:lpstr>
      <vt:lpstr>Taxonomy from NCII </vt:lpstr>
      <vt:lpstr>Action 3: Determining  Special Education Eligibility </vt:lpstr>
      <vt:lpstr>Building a Student  Intervention Team</vt:lpstr>
      <vt:lpstr> Student Intervention Team</vt:lpstr>
      <vt:lpstr>Developing a  Student Intervention Team</vt:lpstr>
      <vt:lpstr>Tier 3 Data-Based  Decision Making Case Study</vt:lpstr>
      <vt:lpstr>Connecting DBDM to DBI</vt:lpstr>
      <vt:lpstr>Tier 2 DBDM  Problem-Solving Process </vt:lpstr>
      <vt:lpstr>What Should Be Done? </vt:lpstr>
      <vt:lpstr>What Should Be Done? </vt:lpstr>
      <vt:lpstr>Did It Work? Progress Monitoring</vt:lpstr>
      <vt:lpstr>Determining  Responsiveness </vt:lpstr>
      <vt:lpstr>DBDM Problem-Solving  Process and Intensive Intervention</vt:lpstr>
      <vt:lpstr>Tier 3 DBDM  Problem-Solving Process</vt:lpstr>
      <vt:lpstr> Why is it Happening?</vt:lpstr>
      <vt:lpstr> What Should Be Done?</vt:lpstr>
      <vt:lpstr>Intensifying Interventions</vt:lpstr>
      <vt:lpstr>Did It Work? Progress Monitoring</vt:lpstr>
      <vt:lpstr>Tier 3 Decision Making: Considerations</vt:lpstr>
      <vt:lpstr>    Tier 3 Problem Solving </vt:lpstr>
      <vt:lpstr>Intensifying Interventions</vt:lpstr>
      <vt:lpstr>Did It Work? Progress Monitoring</vt:lpstr>
      <vt:lpstr>Let’s Recap</vt:lpstr>
      <vt:lpstr>Determining Next Steps</vt:lpstr>
      <vt:lpstr>References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cp:revision>
  <dcterms:modified xsi:type="dcterms:W3CDTF">2020-10-21T13:11:38Z</dcterms:modified>
</cp:coreProperties>
</file>